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slideLayouts/slideLayout1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6.xml" ContentType="application/vnd.openxmlformats-officedocument.presentationml.notesSlide+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drawings/drawing5.xml" ContentType="application/vnd.openxmlformats-officedocument.drawingml.chartshapes+xml"/>
  <Override PartName="/ppt/notesSlides/notesSlide8.xml" ContentType="application/vnd.openxmlformats-officedocument.presentationml.notesSlide+xml"/>
  <Override PartName="/ppt/charts/chart7.xml" ContentType="application/vnd.openxmlformats-officedocument.drawingml.chart+xml"/>
  <Override PartName="/ppt/drawings/drawing6.xml" ContentType="application/vnd.openxmlformats-officedocument.drawingml.chartshapes+xml"/>
  <Override PartName="/ppt/notesSlides/notesSlide9.xml" ContentType="application/vnd.openxmlformats-officedocument.presentationml.notesSlide+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9.xml" ContentType="application/vnd.openxmlformats-officedocument.drawingml.chart+xml"/>
  <Override PartName="/ppt/drawings/drawing7.xml" ContentType="application/vnd.openxmlformats-officedocument.drawingml.chartshapes+xml"/>
  <Override PartName="/ppt/notesSlides/notesSlide11.xml" ContentType="application/vnd.openxmlformats-officedocument.presentationml.notesSlide+xml"/>
  <Override PartName="/ppt/charts/chart10.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8.xml" ContentType="application/vnd.openxmlformats-officedocument.drawingml.chartshapes+xml"/>
  <Override PartName="/ppt/notesSlides/notesSlide13.xml" ContentType="application/vnd.openxmlformats-officedocument.presentationml.notesSlide+xml"/>
  <Override PartName="/ppt/charts/chart12.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charts/chart13.xml" ContentType="application/vnd.openxmlformats-officedocument.drawingml.chart+xml"/>
  <Override PartName="/ppt/theme/themeOverride1.xml" ContentType="application/vnd.openxmlformats-officedocument.themeOverride+xml"/>
  <Override PartName="/ppt/drawings/drawing9.xml" ContentType="application/vnd.openxmlformats-officedocument.drawingml.chartshapes+xml"/>
  <Override PartName="/ppt/notesSlides/notesSlide15.xml" ContentType="application/vnd.openxmlformats-officedocument.presentationml.notesSlide+xml"/>
  <Override PartName="/ppt/charts/chart14.xml" ContentType="application/vnd.openxmlformats-officedocument.drawingml.chart+xml"/>
  <Override PartName="/ppt/theme/themeOverride2.xml" ContentType="application/vnd.openxmlformats-officedocument.themeOverride+xml"/>
  <Override PartName="/ppt/drawings/drawing10.xml" ContentType="application/vnd.openxmlformats-officedocument.drawingml.chartshapes+xml"/>
  <Override PartName="/ppt/notesSlides/notesSlide16.xml" ContentType="application/vnd.openxmlformats-officedocument.presentationml.notesSlide+xml"/>
  <Override PartName="/ppt/charts/chart15.xml" ContentType="application/vnd.openxmlformats-officedocument.drawingml.chart+xml"/>
  <Override PartName="/ppt/theme/themeOverride3.xml" ContentType="application/vnd.openxmlformats-officedocument.themeOverride+xml"/>
  <Override PartName="/ppt/drawings/drawing11.xml" ContentType="application/vnd.openxmlformats-officedocument.drawingml.chartshapes+xml"/>
  <Override PartName="/ppt/notesSlides/notesSlide17.xml" ContentType="application/vnd.openxmlformats-officedocument.presentationml.notesSlide+xml"/>
  <Override PartName="/ppt/charts/chart16.xml" ContentType="application/vnd.openxmlformats-officedocument.drawingml.chart+xml"/>
  <Override PartName="/ppt/theme/themeOverride4.xml" ContentType="application/vnd.openxmlformats-officedocument.themeOverride+xml"/>
  <Override PartName="/ppt/drawings/drawing12.xml" ContentType="application/vnd.openxmlformats-officedocument.drawingml.chartshapes+xml"/>
  <Override PartName="/ppt/notesSlides/notesSlide18.xml" ContentType="application/vnd.openxmlformats-officedocument.presentationml.notesSlide+xml"/>
  <Override PartName="/ppt/charts/chart17.xml" ContentType="application/vnd.openxmlformats-officedocument.drawingml.chart+xml"/>
  <Override PartName="/ppt/theme/themeOverride5.xml" ContentType="application/vnd.openxmlformats-officedocument.themeOverride+xml"/>
  <Override PartName="/ppt/drawings/drawing13.xml" ContentType="application/vnd.openxmlformats-officedocument.drawingml.chartshapes+xml"/>
  <Override PartName="/ppt/notesSlides/notesSlide19.xml" ContentType="application/vnd.openxmlformats-officedocument.presentationml.notesSlide+xml"/>
  <Override PartName="/ppt/charts/chart18.xml" ContentType="application/vnd.openxmlformats-officedocument.drawingml.chart+xml"/>
  <Override PartName="/ppt/theme/themeOverride6.xml" ContentType="application/vnd.openxmlformats-officedocument.themeOverride+xml"/>
  <Override PartName="/ppt/drawings/drawing14.xml" ContentType="application/vnd.openxmlformats-officedocument.drawingml.chartshapes+xml"/>
  <Override PartName="/ppt/notesSlides/notesSlide20.xml" ContentType="application/vnd.openxmlformats-officedocument.presentationml.notesSlide+xml"/>
  <Override PartName="/ppt/charts/chart19.xml" ContentType="application/vnd.openxmlformats-officedocument.drawingml.chart+xml"/>
  <Override PartName="/ppt/theme/themeOverride7.xml" ContentType="application/vnd.openxmlformats-officedocument.themeOverride+xml"/>
  <Override PartName="/ppt/drawings/drawing15.xml" ContentType="application/vnd.openxmlformats-officedocument.drawingml.chartshapes+xml"/>
  <Override PartName="/ppt/notesSlides/notesSlide21.xml" ContentType="application/vnd.openxmlformats-officedocument.presentationml.notesSlide+xml"/>
  <Override PartName="/ppt/charts/chart20.xml" ContentType="application/vnd.openxmlformats-officedocument.drawingml.chart+xml"/>
  <Override PartName="/ppt/theme/themeOverride8.xml" ContentType="application/vnd.openxmlformats-officedocument.themeOverride+xml"/>
  <Override PartName="/ppt/notesSlides/notesSlide22.xml" ContentType="application/vnd.openxmlformats-officedocument.presentationml.notesSlide+xml"/>
  <Override PartName="/ppt/charts/chart21.xml" ContentType="application/vnd.openxmlformats-officedocument.drawingml.chart+xml"/>
  <Override PartName="/ppt/notesSlides/notesSlide23.xml" ContentType="application/vnd.openxmlformats-officedocument.presentationml.notesSlide+xml"/>
  <Override PartName="/ppt/charts/chart22.xml" ContentType="application/vnd.openxmlformats-officedocument.drawingml.chart+xml"/>
  <Override PartName="/ppt/notesSlides/notesSlide24.xml" ContentType="application/vnd.openxmlformats-officedocument.presentationml.notesSlide+xml"/>
  <Override PartName="/ppt/charts/chart23.xml" ContentType="application/vnd.openxmlformats-officedocument.drawingml.chart+xml"/>
  <Override PartName="/ppt/drawings/drawing16.xml" ContentType="application/vnd.openxmlformats-officedocument.drawingml.chartshapes+xml"/>
  <Override PartName="/ppt/notesSlides/notesSlide25.xml" ContentType="application/vnd.openxmlformats-officedocument.presentationml.notesSlide+xml"/>
  <Override PartName="/ppt/charts/chart24.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3"/>
    <p:sldMasterId id="2147483676" r:id="rId4"/>
    <p:sldMasterId id="2147483675" r:id="rId5"/>
    <p:sldMasterId id="2147483689" r:id="rId6"/>
    <p:sldMasterId id="2147483674" r:id="rId7"/>
    <p:sldMasterId id="2147483673" r:id="rId8"/>
    <p:sldMasterId id="2147483671" r:id="rId9"/>
    <p:sldMasterId id="2147483672" r:id="rId10"/>
    <p:sldMasterId id="2147483685" r:id="rId11"/>
    <p:sldMasterId id="2147483687" r:id="rId12"/>
    <p:sldMasterId id="2147483684" r:id="rId13"/>
  </p:sldMasterIdLst>
  <p:notesMasterIdLst>
    <p:notesMasterId r:id="rId50"/>
  </p:notesMasterIdLst>
  <p:handoutMasterIdLst>
    <p:handoutMasterId r:id="rId51"/>
  </p:handoutMasterIdLst>
  <p:sldIdLst>
    <p:sldId id="260" r:id="rId14"/>
    <p:sldId id="263" r:id="rId15"/>
    <p:sldId id="289" r:id="rId16"/>
    <p:sldId id="286" r:id="rId17"/>
    <p:sldId id="291" r:id="rId18"/>
    <p:sldId id="313" r:id="rId19"/>
    <p:sldId id="314" r:id="rId20"/>
    <p:sldId id="274" r:id="rId21"/>
    <p:sldId id="330" r:id="rId22"/>
    <p:sldId id="317" r:id="rId23"/>
    <p:sldId id="331" r:id="rId24"/>
    <p:sldId id="304" r:id="rId25"/>
    <p:sldId id="283" r:id="rId26"/>
    <p:sldId id="282" r:id="rId27"/>
    <p:sldId id="280" r:id="rId28"/>
    <p:sldId id="332" r:id="rId29"/>
    <p:sldId id="322" r:id="rId30"/>
    <p:sldId id="329" r:id="rId31"/>
    <p:sldId id="324" r:id="rId32"/>
    <p:sldId id="328" r:id="rId33"/>
    <p:sldId id="325" r:id="rId34"/>
    <p:sldId id="296" r:id="rId35"/>
    <p:sldId id="298" r:id="rId36"/>
    <p:sldId id="299" r:id="rId37"/>
    <p:sldId id="333" r:id="rId38"/>
    <p:sldId id="334" r:id="rId39"/>
    <p:sldId id="301" r:id="rId40"/>
    <p:sldId id="288" r:id="rId41"/>
    <p:sldId id="302" r:id="rId42"/>
    <p:sldId id="281" r:id="rId43"/>
    <p:sldId id="305" r:id="rId44"/>
    <p:sldId id="276" r:id="rId45"/>
    <p:sldId id="285" r:id="rId46"/>
    <p:sldId id="284" r:id="rId47"/>
    <p:sldId id="308" r:id="rId48"/>
    <p:sldId id="320" r:id="rId49"/>
  </p:sldIdLst>
  <p:sldSz cx="14630400" cy="8229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325B2E5-28CD-43E7-B6BC-E88FDC457FCD}">
          <p14:sldIdLst>
            <p14:sldId id="260"/>
          </p14:sldIdLst>
        </p14:section>
        <p14:section name="Takeaways" id="{C28228EE-6769-45BB-8704-74917261269B}">
          <p14:sldIdLst>
            <p14:sldId id="263"/>
          </p14:sldIdLst>
        </p14:section>
        <p14:section name="Volume &amp; Counts" id="{53E49320-1CE6-49D8-9CE5-5BCAC7CDD3C4}">
          <p14:sldIdLst>
            <p14:sldId id="289"/>
          </p14:sldIdLst>
        </p14:section>
        <p14:section name="All Count/Vol" id="{883B814C-BE54-495F-A046-84F8E7041653}">
          <p14:sldIdLst>
            <p14:sldId id="286"/>
            <p14:sldId id="291"/>
          </p14:sldIdLst>
        </p14:section>
        <p14:section name="PE Backed Count/Vol" id="{5AD4FF8C-461F-4240-88A8-A426419EC048}">
          <p14:sldIdLst>
            <p14:sldId id="313"/>
            <p14:sldId id="314"/>
            <p14:sldId id="274"/>
          </p14:sldIdLst>
        </p14:section>
        <p14:section name="LBO Count/Volume" id="{515C2315-C7F0-4351-A542-7928FDE616EA}">
          <p14:sldIdLst>
            <p14:sldId id="330"/>
            <p14:sldId id="317"/>
            <p14:sldId id="331"/>
          </p14:sldIdLst>
        </p14:section>
        <p14:section name="Spreads" id="{03E21404-BDAD-4743-B00F-FA2A55029B8C}">
          <p14:sldIdLst>
            <p14:sldId id="304"/>
            <p14:sldId id="283"/>
            <p14:sldId id="282"/>
            <p14:sldId id="280"/>
            <p14:sldId id="332"/>
          </p14:sldIdLst>
        </p14:section>
        <p14:section name="BSL/DL" id="{4B0EF61F-EE3F-4B39-AD78-4B736F3C0B3E}">
          <p14:sldIdLst>
            <p14:sldId id="322"/>
            <p14:sldId id="329"/>
            <p14:sldId id="324"/>
            <p14:sldId id="328"/>
            <p14:sldId id="325"/>
          </p14:sldIdLst>
        </p14:section>
        <p14:section name="BDCs" id="{DC6F8518-0A1B-42D0-8705-C622D98E23E8}">
          <p14:sldIdLst>
            <p14:sldId id="296"/>
            <p14:sldId id="298"/>
            <p14:sldId id="299"/>
            <p14:sldId id="333"/>
            <p14:sldId id="334"/>
          </p14:sldIdLst>
        </p14:section>
        <p14:section name="AUM" id="{1E2F509E-B370-4BE1-8BB5-679C906A5B9E}">
          <p14:sldIdLst>
            <p14:sldId id="301"/>
            <p14:sldId id="288"/>
            <p14:sldId id="302"/>
            <p14:sldId id="281"/>
          </p14:sldIdLst>
        </p14:section>
        <p14:section name="BSL DL Takeouts" id="{29DBE616-CAC6-4F2F-8D76-DD45ADC65A91}">
          <p14:sldIdLst>
            <p14:sldId id="305"/>
            <p14:sldId id="276"/>
            <p14:sldId id="285"/>
            <p14:sldId id="284"/>
          </p14:sldIdLst>
        </p14:section>
        <p14:section name="Methodology" id="{122C3F04-C48C-4D29-8026-22D76EF99EA6}">
          <p14:sldIdLst>
            <p14:sldId id="308"/>
            <p14:sldId id="320"/>
          </p14:sldIdLst>
        </p14:section>
      </p14:sectionLst>
    </p:ext>
    <p:ext uri="{EFAFB233-063F-42B5-8137-9DF3F51BA10A}">
      <p15:sldGuideLst xmlns:p15="http://schemas.microsoft.com/office/powerpoint/2012/main">
        <p15:guide id="1" orient="horz" pos="4992" userDrawn="1">
          <p15:clr>
            <a:srgbClr val="A4A3A4"/>
          </p15:clr>
        </p15:guide>
        <p15:guide id="2" pos="4608">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5F5D67-1599-E44D-E3AB-0ADC929DEF75}" name="Jamie Tebaldi" initials="JT" userId="S::jamie.tebaldi@pitchbook.com::4ba95d37-8a5b-4bfd-bc7c-33a4a925b7ef" providerId="AD"/>
  <p188:author id="{19CEFF9E-A7F8-B73C-871B-8889402365A9}" name="Marina Lukatsky" initials="ML" userId="S::marina.lukatsky@pitchbook.com::9e4bdd3b-af86-439f-acf0-63e14193cf00" providerId="AD"/>
  <p188:author id="{9DAF1AD5-CC1E-8833-15DA-072C0FC4A481}" name="Nicholas Cisneros" initials="NC" userId="S::nicholas.cisneros@pitchbook.com::8143489c-82e3-4fb5-bfa9-270c4225ddf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C2C9"/>
    <a:srgbClr val="C3EDEB"/>
    <a:srgbClr val="E88F36"/>
    <a:srgbClr val="F5C914"/>
    <a:srgbClr val="267479"/>
    <a:srgbClr val="FAF56B"/>
    <a:srgbClr val="78766F"/>
    <a:srgbClr val="C0BCB2"/>
    <a:srgbClr val="6185A6"/>
    <a:srgbClr val="FFA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3557" autoAdjust="0"/>
  </p:normalViewPr>
  <p:slideViewPr>
    <p:cSldViewPr snapToObjects="1">
      <p:cViewPr>
        <p:scale>
          <a:sx n="61" d="100"/>
          <a:sy n="61" d="100"/>
        </p:scale>
        <p:origin x="17" y="358"/>
      </p:cViewPr>
      <p:guideLst>
        <p:guide orient="horz" pos="4992"/>
        <p:guide pos="4608"/>
      </p:guideLst>
    </p:cSldViewPr>
  </p:slideViewPr>
  <p:notesTextViewPr>
    <p:cViewPr>
      <p:scale>
        <a:sx n="75" d="100"/>
        <a:sy n="75" d="100"/>
      </p:scale>
      <p:origin x="0" y="0"/>
    </p:cViewPr>
  </p:notesTextViewPr>
  <p:sorterViewPr>
    <p:cViewPr>
      <p:scale>
        <a:sx n="100" d="100"/>
        <a:sy n="100" d="100"/>
      </p:scale>
      <p:origin x="0" y="-14612"/>
    </p:cViewPr>
  </p:sorterViewPr>
  <p:notesViewPr>
    <p:cSldViewPr snapToObjects="1">
      <p:cViewPr varScale="1">
        <p:scale>
          <a:sx n="74" d="100"/>
          <a:sy n="74" d="100"/>
        </p:scale>
        <p:origin x="2964" y="2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1.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5.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9.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viewProps" Target="viewProps.xml"/><Relationship Id="rId5" Type="http://schemas.openxmlformats.org/officeDocument/2006/relationships/slideMaster" Target="slideMasters/slideMaster3.xml"/><Relationship Id="rId10" Type="http://schemas.openxmlformats.org/officeDocument/2006/relationships/slideMaster" Target="slideMasters/slideMaster8.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presProps" Target="presProps.xml"/><Relationship Id="rId4" Type="http://schemas.openxmlformats.org/officeDocument/2006/relationships/slideMaster" Target="slideMasters/slideMaster2.xml"/><Relationship Id="rId9" Type="http://schemas.openxmlformats.org/officeDocument/2006/relationships/slideMaster" Target="slideMasters/slideMaster7.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microsoft.com/office/2018/10/relationships/authors" Target="authors.xml"/><Relationship Id="rId8" Type="http://schemas.openxmlformats.org/officeDocument/2006/relationships/slideMaster" Target="slideMasters/slideMaster6.xml"/><Relationship Id="rId51" Type="http://schemas.openxmlformats.org/officeDocument/2006/relationships/handoutMaster" Target="handoutMasters/handoutMaster1.xml"/><Relationship Id="rId3" Type="http://schemas.openxmlformats.org/officeDocument/2006/relationships/slideMaster" Target="slideMasters/slideMaster1.xml"/><Relationship Id="rId12" Type="http://schemas.openxmlformats.org/officeDocument/2006/relationships/slideMaster" Target="slideMasters/slideMaster10.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4.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2.xml"/><Relationship Id="rId1" Type="http://schemas.microsoft.com/office/2011/relationships/chartStyle" Target="style2.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8.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4.xml"/><Relationship Id="rId1" Type="http://schemas.microsoft.com/office/2011/relationships/chartStyle" Target="style4.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12.xlsx"/><Relationship Id="rId1" Type="http://schemas.openxmlformats.org/officeDocument/2006/relationships/themeOverride" Target="../theme/themeOverride1.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13.xlsx"/><Relationship Id="rId1" Type="http://schemas.openxmlformats.org/officeDocument/2006/relationships/themeOverride" Target="../theme/themeOverride2.xml"/></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Excel_Worksheet14.xlsx"/><Relationship Id="rId1" Type="http://schemas.openxmlformats.org/officeDocument/2006/relationships/themeOverride" Target="../theme/themeOverride3.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Microsoft_Excel_Worksheet15.xlsx"/><Relationship Id="rId1" Type="http://schemas.openxmlformats.org/officeDocument/2006/relationships/themeOverride" Target="../theme/themeOverride4.xm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package" Target="../embeddings/Microsoft_Excel_Worksheet16.xlsx"/><Relationship Id="rId1" Type="http://schemas.openxmlformats.org/officeDocument/2006/relationships/themeOverride" Target="../theme/themeOverride5.xml"/></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package" Target="../embeddings/Microsoft_Excel_Worksheet17.xlsx"/><Relationship Id="rId1" Type="http://schemas.openxmlformats.org/officeDocument/2006/relationships/themeOverride" Target="../theme/themeOverride6.xml"/></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package" Target="../embeddings/Microsoft_Excel_Worksheet18.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8.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641225244571701E-2"/>
          <c:y val="2.3275858733211325E-2"/>
          <c:w val="0.95488121868289189"/>
          <c:h val="0.80903251676873711"/>
        </c:manualLayout>
      </c:layout>
      <c:barChart>
        <c:barDir val="col"/>
        <c:grouping val="clustered"/>
        <c:varyColors val="0"/>
        <c:ser>
          <c:idx val="2"/>
          <c:order val="2"/>
          <c:tx>
            <c:strRef>
              <c:f>'New Issue All Volume Q'!$L$1</c:f>
              <c:strCache>
                <c:ptCount val="1"/>
                <c:pt idx="0">
                  <c:v>Count</c:v>
                </c:pt>
              </c:strCache>
            </c:strRef>
          </c:tx>
          <c:spPr>
            <a:solidFill>
              <a:srgbClr val="40C2C9"/>
            </a:solidFill>
          </c:spPr>
          <c:invertIfNegative val="0"/>
          <c:cat>
            <c:strRef>
              <c:f>'New Issue All Volume Q'!$I$2:$I$25</c:f>
              <c:strCache>
                <c:ptCount val="24"/>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pt idx="15">
                  <c:v>4Q23</c:v>
                </c:pt>
                <c:pt idx="16">
                  <c:v>1Q24</c:v>
                </c:pt>
                <c:pt idx="17">
                  <c:v>2Q24</c:v>
                </c:pt>
                <c:pt idx="18">
                  <c:v>3Q24</c:v>
                </c:pt>
                <c:pt idx="19">
                  <c:v>4Q24</c:v>
                </c:pt>
                <c:pt idx="20">
                  <c:v>1Q25</c:v>
                </c:pt>
                <c:pt idx="21">
                  <c:v>2Q25</c:v>
                </c:pt>
                <c:pt idx="22">
                  <c:v>3Q25</c:v>
                </c:pt>
                <c:pt idx="23">
                  <c:v>Last 3 Months</c:v>
                </c:pt>
              </c:strCache>
            </c:strRef>
          </c:cat>
          <c:val>
            <c:numRef>
              <c:f>'New Issue All Volume Q'!$L$2:$L$25</c:f>
              <c:numCache>
                <c:formatCode>#,##0</c:formatCode>
                <c:ptCount val="24"/>
                <c:pt idx="0">
                  <c:v>110</c:v>
                </c:pt>
                <c:pt idx="1">
                  <c:v>54</c:v>
                </c:pt>
                <c:pt idx="2">
                  <c:v>57</c:v>
                </c:pt>
                <c:pt idx="3">
                  <c:v>92</c:v>
                </c:pt>
                <c:pt idx="4">
                  <c:v>93</c:v>
                </c:pt>
                <c:pt idx="5">
                  <c:v>125</c:v>
                </c:pt>
                <c:pt idx="6">
                  <c:v>135</c:v>
                </c:pt>
                <c:pt idx="7">
                  <c:v>188</c:v>
                </c:pt>
                <c:pt idx="8">
                  <c:v>168</c:v>
                </c:pt>
                <c:pt idx="9">
                  <c:v>152</c:v>
                </c:pt>
                <c:pt idx="10">
                  <c:v>157</c:v>
                </c:pt>
                <c:pt idx="11">
                  <c:v>116</c:v>
                </c:pt>
                <c:pt idx="12">
                  <c:v>132</c:v>
                </c:pt>
                <c:pt idx="13">
                  <c:v>126</c:v>
                </c:pt>
                <c:pt idx="14">
                  <c:v>151</c:v>
                </c:pt>
                <c:pt idx="15">
                  <c:v>196</c:v>
                </c:pt>
                <c:pt idx="16">
                  <c:v>238</c:v>
                </c:pt>
                <c:pt idx="17">
                  <c:v>275</c:v>
                </c:pt>
                <c:pt idx="18">
                  <c:v>237</c:v>
                </c:pt>
                <c:pt idx="19">
                  <c:v>252</c:v>
                </c:pt>
                <c:pt idx="20">
                  <c:v>227</c:v>
                </c:pt>
                <c:pt idx="21" formatCode="#,##0.00">
                  <c:v>221</c:v>
                </c:pt>
                <c:pt idx="22" formatCode="#,##0.00">
                  <c:v>202</c:v>
                </c:pt>
                <c:pt idx="23" formatCode="#,##0.00">
                  <c:v>201</c:v>
                </c:pt>
              </c:numCache>
            </c:numRef>
          </c:val>
          <c:extLst>
            <c:ext xmlns:c16="http://schemas.microsoft.com/office/drawing/2014/chart" uri="{C3380CC4-5D6E-409C-BE32-E72D297353CC}">
              <c16:uniqueId val="{00000000-A878-4E53-BC38-85C7D77F7CEA}"/>
            </c:ext>
          </c:extLst>
        </c:ser>
        <c:dLbls>
          <c:showLegendKey val="0"/>
          <c:showVal val="0"/>
          <c:showCatName val="0"/>
          <c:showSerName val="0"/>
          <c:showPercent val="0"/>
          <c:showBubbleSize val="0"/>
        </c:dLbls>
        <c:gapWidth val="60"/>
        <c:axId val="123647488"/>
        <c:axId val="123649024"/>
        <c:extLst>
          <c:ext xmlns:c15="http://schemas.microsoft.com/office/drawing/2012/chart" uri="{02D57815-91ED-43cb-92C2-25804820EDAC}">
            <c15:filteredBarSeries>
              <c15:ser>
                <c:idx val="0"/>
                <c:order val="0"/>
                <c:tx>
                  <c:strRef>
                    <c:extLst>
                      <c:ext uri="{02D57815-91ED-43cb-92C2-25804820EDAC}">
                        <c15:formulaRef>
                          <c15:sqref>'New Issue All Volume Q'!$J$1</c15:sqref>
                        </c15:formulaRef>
                      </c:ext>
                    </c:extLst>
                    <c:strCache>
                      <c:ptCount val="1"/>
                    </c:strCache>
                  </c:strRef>
                </c:tx>
                <c:spPr>
                  <a:solidFill>
                    <a:srgbClr val="40C2C9"/>
                  </a:solidFill>
                  <a:ln w="12700">
                    <a:noFill/>
                    <a:prstDash val="solid"/>
                  </a:ln>
                </c:spPr>
                <c:invertIfNegative val="0"/>
                <c:cat>
                  <c:strRef>
                    <c:extLst>
                      <c:ext uri="{02D57815-91ED-43cb-92C2-25804820EDAC}">
                        <c15:formulaRef>
                          <c15:sqref>'New Issue All Volume Q'!$I$2:$I$25</c15:sqref>
                        </c15:formulaRef>
                      </c:ext>
                    </c:extLst>
                    <c:strCache>
                      <c:ptCount val="24"/>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pt idx="15">
                        <c:v>4Q23</c:v>
                      </c:pt>
                      <c:pt idx="16">
                        <c:v>1Q24</c:v>
                      </c:pt>
                      <c:pt idx="17">
                        <c:v>2Q24</c:v>
                      </c:pt>
                      <c:pt idx="18">
                        <c:v>3Q24</c:v>
                      </c:pt>
                      <c:pt idx="19">
                        <c:v>4Q24</c:v>
                      </c:pt>
                      <c:pt idx="20">
                        <c:v>1Q25</c:v>
                      </c:pt>
                      <c:pt idx="21">
                        <c:v>2Q25</c:v>
                      </c:pt>
                      <c:pt idx="22">
                        <c:v>3Q25</c:v>
                      </c:pt>
                      <c:pt idx="23">
                        <c:v>Last 3 Months</c:v>
                      </c:pt>
                    </c:strCache>
                  </c:strRef>
                </c:cat>
                <c:val>
                  <c:numRef>
                    <c:extLst>
                      <c:ext uri="{02D57815-91ED-43cb-92C2-25804820EDAC}">
                        <c15:formulaRef>
                          <c15:sqref>'New Issue All Volume Q'!$J$2:$J$25</c15:sqref>
                        </c15:formulaRef>
                      </c:ext>
                    </c:extLst>
                    <c:numCache>
                      <c:formatCode>General</c:formatCode>
                      <c:ptCount val="24"/>
                    </c:numCache>
                  </c:numRef>
                </c:val>
                <c:extLst>
                  <c:ext xmlns:c16="http://schemas.microsoft.com/office/drawing/2014/chart" uri="{C3380CC4-5D6E-409C-BE32-E72D297353CC}">
                    <c16:uniqueId val="{00000002-A878-4E53-BC38-85C7D77F7CEA}"/>
                  </c:ext>
                </c:extLst>
              </c15:ser>
            </c15:filteredBarSeries>
          </c:ext>
        </c:extLst>
      </c:barChart>
      <c:lineChart>
        <c:grouping val="standard"/>
        <c:varyColors val="0"/>
        <c:ser>
          <c:idx val="1"/>
          <c:order val="1"/>
          <c:tx>
            <c:strRef>
              <c:f>'New Issue All Volume Q'!$K$1</c:f>
              <c:strCache>
                <c:ptCount val="1"/>
                <c:pt idx="0">
                  <c:v>Estimated volume</c:v>
                </c:pt>
              </c:strCache>
            </c:strRef>
          </c:tx>
          <c:spPr>
            <a:ln w="38100">
              <a:solidFill>
                <a:srgbClr val="F5C914"/>
              </a:solidFill>
            </a:ln>
          </c:spPr>
          <c:marker>
            <c:symbol val="none"/>
          </c:marker>
          <c:cat>
            <c:strRef>
              <c:f>'New Issue All Volume Q'!$I$2:$I$25</c:f>
              <c:strCache>
                <c:ptCount val="24"/>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pt idx="15">
                  <c:v>4Q23</c:v>
                </c:pt>
                <c:pt idx="16">
                  <c:v>1Q24</c:v>
                </c:pt>
                <c:pt idx="17">
                  <c:v>2Q24</c:v>
                </c:pt>
                <c:pt idx="18">
                  <c:v>3Q24</c:v>
                </c:pt>
                <c:pt idx="19">
                  <c:v>4Q24</c:v>
                </c:pt>
                <c:pt idx="20">
                  <c:v>1Q25</c:v>
                </c:pt>
                <c:pt idx="21">
                  <c:v>2Q25</c:v>
                </c:pt>
                <c:pt idx="22">
                  <c:v>3Q25</c:v>
                </c:pt>
                <c:pt idx="23">
                  <c:v>Last 3 Months</c:v>
                </c:pt>
              </c:strCache>
            </c:strRef>
          </c:cat>
          <c:val>
            <c:numRef>
              <c:f>'New Issue All Volume Q'!$K$2:$K$25</c:f>
              <c:numCache>
                <c:formatCode>#,##0.00</c:formatCode>
                <c:ptCount val="24"/>
                <c:pt idx="0">
                  <c:v>21.994877297999999</c:v>
                </c:pt>
                <c:pt idx="1">
                  <c:v>12.16860144</c:v>
                </c:pt>
                <c:pt idx="2">
                  <c:v>11.470464</c:v>
                </c:pt>
                <c:pt idx="3">
                  <c:v>16.736280000000001</c:v>
                </c:pt>
                <c:pt idx="4">
                  <c:v>18.245086999999998</c:v>
                </c:pt>
                <c:pt idx="5">
                  <c:v>24.399783999999997</c:v>
                </c:pt>
                <c:pt idx="6">
                  <c:v>28.597691044000001</c:v>
                </c:pt>
                <c:pt idx="7">
                  <c:v>54.556383000000004</c:v>
                </c:pt>
                <c:pt idx="8">
                  <c:v>32.770935000000001</c:v>
                </c:pt>
                <c:pt idx="9">
                  <c:v>50.545566518999998</c:v>
                </c:pt>
                <c:pt idx="10">
                  <c:v>30.909960575000003</c:v>
                </c:pt>
                <c:pt idx="11">
                  <c:v>27.292532000000001</c:v>
                </c:pt>
                <c:pt idx="12">
                  <c:v>22.745834000000002</c:v>
                </c:pt>
                <c:pt idx="13">
                  <c:v>27.438780000000001</c:v>
                </c:pt>
                <c:pt idx="14">
                  <c:v>52.318820578</c:v>
                </c:pt>
                <c:pt idx="15">
                  <c:v>47.352173999999998</c:v>
                </c:pt>
                <c:pt idx="16">
                  <c:v>56.435343251000006</c:v>
                </c:pt>
                <c:pt idx="17">
                  <c:v>85.194263637999995</c:v>
                </c:pt>
                <c:pt idx="18">
                  <c:v>66.296534539999996</c:v>
                </c:pt>
                <c:pt idx="19">
                  <c:v>66.426756050999998</c:v>
                </c:pt>
                <c:pt idx="20">
                  <c:v>59.470916957999997</c:v>
                </c:pt>
                <c:pt idx="21">
                  <c:v>64.823905175999997</c:v>
                </c:pt>
                <c:pt idx="22">
                  <c:v>62.255597999999999</c:v>
                </c:pt>
                <c:pt idx="23">
                  <c:v>69.775599999999997</c:v>
                </c:pt>
              </c:numCache>
            </c:numRef>
          </c:val>
          <c:smooth val="0"/>
          <c:extLst>
            <c:ext xmlns:c16="http://schemas.microsoft.com/office/drawing/2014/chart" uri="{C3380CC4-5D6E-409C-BE32-E72D297353CC}">
              <c16:uniqueId val="{00000001-A878-4E53-BC38-85C7D77F7CEA}"/>
            </c:ext>
          </c:extLst>
        </c:ser>
        <c:dLbls>
          <c:showLegendKey val="0"/>
          <c:showVal val="0"/>
          <c:showCatName val="0"/>
          <c:showSerName val="0"/>
          <c:showPercent val="0"/>
          <c:showBubbleSize val="0"/>
        </c:dLbls>
        <c:marker val="1"/>
        <c:smooth val="0"/>
        <c:axId val="829219696"/>
        <c:axId val="829221992"/>
      </c:lineChart>
      <c:catAx>
        <c:axId val="123647488"/>
        <c:scaling>
          <c:orientation val="minMax"/>
        </c:scaling>
        <c:delete val="0"/>
        <c:axPos val="b"/>
        <c:numFmt formatCode="[$-409]mmm\ yyyy;@" sourceLinked="0"/>
        <c:majorTickMark val="none"/>
        <c:minorTickMark val="none"/>
        <c:tickLblPos val="nextTo"/>
        <c:spPr>
          <a:noFill/>
          <a:ln w="6350">
            <a:solidFill>
              <a:schemeClr val="tx1"/>
            </a:solidFill>
            <a:prstDash val="solid"/>
          </a:ln>
        </c:spPr>
        <c:txPr>
          <a:bodyPr rot="0" vert="horz"/>
          <a:lstStyle/>
          <a:p>
            <a:pPr rtl="1">
              <a:defRPr sz="1200" b="0" i="0" u="none" strike="noStrike" baseline="0">
                <a:solidFill>
                  <a:schemeClr val="tx1"/>
                </a:solidFill>
                <a:latin typeface="Arial Narrow"/>
                <a:ea typeface="Arial Narrow"/>
                <a:cs typeface="Arial Narrow"/>
              </a:defRPr>
            </a:pPr>
            <a:endParaRPr lang="en-US"/>
          </a:p>
        </c:txPr>
        <c:crossAx val="123649024"/>
        <c:crosses val="autoZero"/>
        <c:auto val="0"/>
        <c:lblAlgn val="ctr"/>
        <c:lblOffset val="0"/>
        <c:noMultiLvlLbl val="0"/>
      </c:catAx>
      <c:valAx>
        <c:axId val="123649024"/>
        <c:scaling>
          <c:orientation val="minMax"/>
        </c:scaling>
        <c:delete val="0"/>
        <c:axPos val="l"/>
        <c:numFmt formatCode="General" sourceLinked="0"/>
        <c:majorTickMark val="out"/>
        <c:minorTickMark val="none"/>
        <c:tickLblPos val="low"/>
        <c:spPr>
          <a:noFill/>
          <a:ln w="3175">
            <a:noFill/>
            <a:prstDash val="solid"/>
          </a:ln>
        </c:spPr>
        <c:txPr>
          <a:bodyPr rot="0" vert="horz"/>
          <a:lstStyle/>
          <a:p>
            <a:pPr rtl="1">
              <a:defRPr sz="1200" b="0" i="0" u="none" strike="noStrike" baseline="0">
                <a:solidFill>
                  <a:schemeClr val="tx1"/>
                </a:solidFill>
                <a:latin typeface="Arial Narrow"/>
                <a:ea typeface="Arial Narrow"/>
                <a:cs typeface="Arial Narrow"/>
              </a:defRPr>
            </a:pPr>
            <a:endParaRPr lang="en-US"/>
          </a:p>
        </c:txPr>
        <c:crossAx val="123647488"/>
        <c:crosses val="autoZero"/>
        <c:crossBetween val="between"/>
        <c:majorUnit val="60"/>
      </c:valAx>
      <c:valAx>
        <c:axId val="829221992"/>
        <c:scaling>
          <c:orientation val="minMax"/>
          <c:max val="100"/>
        </c:scaling>
        <c:delete val="0"/>
        <c:axPos val="r"/>
        <c:numFmt formatCode="&quot;$&quot;#,##0" sourceLinked="0"/>
        <c:majorTickMark val="out"/>
        <c:minorTickMark val="none"/>
        <c:tickLblPos val="high"/>
        <c:spPr>
          <a:ln>
            <a:noFill/>
          </a:ln>
        </c:spPr>
        <c:txPr>
          <a:bodyPr/>
          <a:lstStyle/>
          <a:p>
            <a:pPr>
              <a:defRPr sz="1200" baseline="0">
                <a:solidFill>
                  <a:schemeClr val="tx1"/>
                </a:solidFill>
                <a:latin typeface="Arial Narrow"/>
                <a:ea typeface="Arial Narrow"/>
                <a:cs typeface="Arial Narrow"/>
              </a:defRPr>
            </a:pPr>
            <a:endParaRPr lang="en-US"/>
          </a:p>
        </c:txPr>
        <c:crossAx val="829219696"/>
        <c:crosses val="max"/>
        <c:crossBetween val="between"/>
        <c:majorUnit val="20"/>
      </c:valAx>
      <c:catAx>
        <c:axId val="829219696"/>
        <c:scaling>
          <c:orientation val="minMax"/>
        </c:scaling>
        <c:delete val="1"/>
        <c:axPos val="b"/>
        <c:numFmt formatCode="General" sourceLinked="1"/>
        <c:majorTickMark val="out"/>
        <c:minorTickMark val="none"/>
        <c:tickLblPos val="nextTo"/>
        <c:crossAx val="829221992"/>
        <c:crosses val="autoZero"/>
        <c:auto val="0"/>
        <c:lblAlgn val="ctr"/>
        <c:lblOffset val="100"/>
        <c:noMultiLvlLbl val="0"/>
      </c:catAx>
      <c:spPr>
        <a:solidFill>
          <a:srgbClr val="051C38"/>
        </a:solidFill>
        <a:ln w="25400">
          <a:noFill/>
        </a:ln>
      </c:spPr>
    </c:plotArea>
    <c:legend>
      <c:legendPos val="b"/>
      <c:overlay val="0"/>
      <c:txPr>
        <a:bodyPr/>
        <a:lstStyle/>
        <a:p>
          <a:pPr>
            <a:defRPr sz="1200" baseline="0">
              <a:solidFill>
                <a:schemeClr val="tx1"/>
              </a:solidFill>
              <a:latin typeface="Arial Narrow"/>
              <a:ea typeface="Arial Narrow"/>
              <a:cs typeface="Arial Narrow"/>
            </a:defRPr>
          </a:pPr>
          <a:endParaRPr lang="en-US"/>
        </a:p>
      </c:txPr>
    </c:legend>
    <c:plotVisOnly val="1"/>
    <c:dispBlanksAs val="gap"/>
    <c:showDLblsOverMax val="1"/>
  </c:chart>
  <c:spPr>
    <a:solidFill>
      <a:srgbClr val="051C38"/>
    </a:solidFill>
    <a:ln w="9525">
      <a:noFill/>
    </a:ln>
  </c:spPr>
  <c:txPr>
    <a:bodyPr/>
    <a:lstStyle/>
    <a:p>
      <a:pPr>
        <a:defRPr sz="2000" b="0" i="0" u="none" strike="noStrike" baseline="0">
          <a:solidFill>
            <a:srgbClr val="000000"/>
          </a:solidFill>
          <a:latin typeface="Arial Narrow"/>
          <a:ea typeface="Arial Narrow"/>
          <a:cs typeface="Arial Narrow"/>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623836793128136E-2"/>
          <c:y val="3.6225818994847857E-2"/>
          <c:w val="0.97133038057742782"/>
          <c:h val="0.7034407504617477"/>
        </c:manualLayout>
      </c:layout>
      <c:barChart>
        <c:barDir val="col"/>
        <c:grouping val="clustered"/>
        <c:varyColors val="0"/>
        <c:ser>
          <c:idx val="0"/>
          <c:order val="0"/>
          <c:tx>
            <c:strRef>
              <c:f>'DL Spread Distribution'!$J$1</c:f>
              <c:strCache>
                <c:ptCount val="1"/>
                <c:pt idx="0">
                  <c:v>Less than 450 bps</c:v>
                </c:pt>
              </c:strCache>
            </c:strRef>
          </c:tx>
          <c:spPr>
            <a:solidFill>
              <a:srgbClr val="1D5080"/>
            </a:solidFill>
            <a:ln>
              <a:noFill/>
            </a:ln>
            <a:effectLst/>
          </c:spPr>
          <c:invertIfNegative val="0"/>
          <c:cat>
            <c:strRef>
              <c:f>'DL Spread Distribution'!$I$2:$I$9</c:f>
              <c:strCache>
                <c:ptCount val="8"/>
                <c:pt idx="0">
                  <c:v>2018</c:v>
                </c:pt>
                <c:pt idx="1">
                  <c:v>2019</c:v>
                </c:pt>
                <c:pt idx="2">
                  <c:v>2020</c:v>
                </c:pt>
                <c:pt idx="3">
                  <c:v>2021</c:v>
                </c:pt>
                <c:pt idx="4">
                  <c:v>2022</c:v>
                </c:pt>
                <c:pt idx="5">
                  <c:v>2023</c:v>
                </c:pt>
                <c:pt idx="6">
                  <c:v>2024</c:v>
                </c:pt>
                <c:pt idx="7">
                  <c:v>YTD 2025</c:v>
                </c:pt>
              </c:strCache>
            </c:strRef>
          </c:cat>
          <c:val>
            <c:numRef>
              <c:f>'DL Spread Distribution'!$J$2:$J$9</c:f>
              <c:numCache>
                <c:formatCode>0.00%</c:formatCode>
                <c:ptCount val="8"/>
                <c:pt idx="0">
                  <c:v>9.8360655737704916E-2</c:v>
                </c:pt>
                <c:pt idx="1">
                  <c:v>5.2631578947368418E-2</c:v>
                </c:pt>
                <c:pt idx="2">
                  <c:v>3.1847133757961783E-2</c:v>
                </c:pt>
                <c:pt idx="3">
                  <c:v>2.1021021021021023E-2</c:v>
                </c:pt>
                <c:pt idx="4">
                  <c:v>1.2738853503184714E-2</c:v>
                </c:pt>
                <c:pt idx="5">
                  <c:v>2.1551724137931036E-2</c:v>
                </c:pt>
                <c:pt idx="6">
                  <c:v>1.0791366906474821E-2</c:v>
                </c:pt>
                <c:pt idx="7" formatCode="0%">
                  <c:v>4.1860465116279069E-2</c:v>
                </c:pt>
              </c:numCache>
            </c:numRef>
          </c:val>
          <c:extLst>
            <c:ext xmlns:c16="http://schemas.microsoft.com/office/drawing/2014/chart" uri="{C3380CC4-5D6E-409C-BE32-E72D297353CC}">
              <c16:uniqueId val="{00000000-974C-418A-AF14-37E392CE270D}"/>
            </c:ext>
          </c:extLst>
        </c:ser>
        <c:ser>
          <c:idx val="1"/>
          <c:order val="1"/>
          <c:tx>
            <c:strRef>
              <c:f>'DL Spread Distribution'!$K$1</c:f>
              <c:strCache>
                <c:ptCount val="1"/>
                <c:pt idx="0">
                  <c:v>450 - 499 bps</c:v>
                </c:pt>
              </c:strCache>
            </c:strRef>
          </c:tx>
          <c:spPr>
            <a:solidFill>
              <a:srgbClr val="6185A6"/>
            </a:solidFill>
            <a:ln>
              <a:noFill/>
            </a:ln>
            <a:effectLst/>
          </c:spPr>
          <c:invertIfNegative val="0"/>
          <c:cat>
            <c:strRef>
              <c:f>'DL Spread Distribution'!$I$2:$I$9</c:f>
              <c:strCache>
                <c:ptCount val="8"/>
                <c:pt idx="0">
                  <c:v>2018</c:v>
                </c:pt>
                <c:pt idx="1">
                  <c:v>2019</c:v>
                </c:pt>
                <c:pt idx="2">
                  <c:v>2020</c:v>
                </c:pt>
                <c:pt idx="3">
                  <c:v>2021</c:v>
                </c:pt>
                <c:pt idx="4">
                  <c:v>2022</c:v>
                </c:pt>
                <c:pt idx="5">
                  <c:v>2023</c:v>
                </c:pt>
                <c:pt idx="6">
                  <c:v>2024</c:v>
                </c:pt>
                <c:pt idx="7">
                  <c:v>YTD 2025</c:v>
                </c:pt>
              </c:strCache>
            </c:strRef>
          </c:cat>
          <c:val>
            <c:numRef>
              <c:f>'DL Spread Distribution'!$K$2:$K$9</c:f>
              <c:numCache>
                <c:formatCode>0.00%</c:formatCode>
                <c:ptCount val="8"/>
                <c:pt idx="0">
                  <c:v>0.16939890710382513</c:v>
                </c:pt>
                <c:pt idx="1">
                  <c:v>0.14354066985645933</c:v>
                </c:pt>
                <c:pt idx="2">
                  <c:v>8.9171974522292988E-2</c:v>
                </c:pt>
                <c:pt idx="3">
                  <c:v>7.2072072072072071E-2</c:v>
                </c:pt>
                <c:pt idx="4">
                  <c:v>3.8216560509554139E-2</c:v>
                </c:pt>
                <c:pt idx="5">
                  <c:v>1.2931034482758621E-2</c:v>
                </c:pt>
                <c:pt idx="6">
                  <c:v>0.17985611510791366</c:v>
                </c:pt>
                <c:pt idx="7" formatCode="0%">
                  <c:v>0.50232558139534889</c:v>
                </c:pt>
              </c:numCache>
            </c:numRef>
          </c:val>
          <c:extLst>
            <c:ext xmlns:c16="http://schemas.microsoft.com/office/drawing/2014/chart" uri="{C3380CC4-5D6E-409C-BE32-E72D297353CC}">
              <c16:uniqueId val="{00000001-974C-418A-AF14-37E392CE270D}"/>
            </c:ext>
          </c:extLst>
        </c:ser>
        <c:ser>
          <c:idx val="2"/>
          <c:order val="2"/>
          <c:tx>
            <c:strRef>
              <c:f>'DL Spread Distribution'!$L$1</c:f>
              <c:strCache>
                <c:ptCount val="1"/>
                <c:pt idx="0">
                  <c:v>500 - 549 bps</c:v>
                </c:pt>
              </c:strCache>
            </c:strRef>
          </c:tx>
          <c:spPr>
            <a:solidFill>
              <a:srgbClr val="BBCBD9"/>
            </a:solidFill>
            <a:ln>
              <a:noFill/>
            </a:ln>
            <a:effectLst/>
          </c:spPr>
          <c:invertIfNegative val="0"/>
          <c:cat>
            <c:strRef>
              <c:f>'DL Spread Distribution'!$I$2:$I$9</c:f>
              <c:strCache>
                <c:ptCount val="8"/>
                <c:pt idx="0">
                  <c:v>2018</c:v>
                </c:pt>
                <c:pt idx="1">
                  <c:v>2019</c:v>
                </c:pt>
                <c:pt idx="2">
                  <c:v>2020</c:v>
                </c:pt>
                <c:pt idx="3">
                  <c:v>2021</c:v>
                </c:pt>
                <c:pt idx="4">
                  <c:v>2022</c:v>
                </c:pt>
                <c:pt idx="5">
                  <c:v>2023</c:v>
                </c:pt>
                <c:pt idx="6">
                  <c:v>2024</c:v>
                </c:pt>
                <c:pt idx="7">
                  <c:v>YTD 2025</c:v>
                </c:pt>
              </c:strCache>
            </c:strRef>
          </c:cat>
          <c:val>
            <c:numRef>
              <c:f>'DL Spread Distribution'!$L$2:$L$9</c:f>
              <c:numCache>
                <c:formatCode>0.00%</c:formatCode>
                <c:ptCount val="8"/>
                <c:pt idx="0">
                  <c:v>8.1967213114754092E-2</c:v>
                </c:pt>
                <c:pt idx="1">
                  <c:v>0.11483253588516747</c:v>
                </c:pt>
                <c:pt idx="2">
                  <c:v>3.8216560509554139E-2</c:v>
                </c:pt>
                <c:pt idx="3">
                  <c:v>0.12312312312312312</c:v>
                </c:pt>
                <c:pt idx="4">
                  <c:v>8.9171974522292988E-2</c:v>
                </c:pt>
                <c:pt idx="5">
                  <c:v>2.5862068965517241E-2</c:v>
                </c:pt>
                <c:pt idx="6">
                  <c:v>0.42086330935251798</c:v>
                </c:pt>
                <c:pt idx="7" formatCode="0%">
                  <c:v>0.2930232558139535</c:v>
                </c:pt>
              </c:numCache>
            </c:numRef>
          </c:val>
          <c:extLst>
            <c:ext xmlns:c16="http://schemas.microsoft.com/office/drawing/2014/chart" uri="{C3380CC4-5D6E-409C-BE32-E72D297353CC}">
              <c16:uniqueId val="{00000002-974C-418A-AF14-37E392CE270D}"/>
            </c:ext>
          </c:extLst>
        </c:ser>
        <c:ser>
          <c:idx val="3"/>
          <c:order val="3"/>
          <c:tx>
            <c:strRef>
              <c:f>'DL Spread Distribution'!$M$1</c:f>
              <c:strCache>
                <c:ptCount val="1"/>
                <c:pt idx="0">
                  <c:v>550 - 599 bps</c:v>
                </c:pt>
              </c:strCache>
            </c:strRef>
          </c:tx>
          <c:spPr>
            <a:solidFill>
              <a:srgbClr val="FFAF99"/>
            </a:solidFill>
            <a:ln>
              <a:noFill/>
            </a:ln>
            <a:effectLst/>
          </c:spPr>
          <c:invertIfNegative val="0"/>
          <c:cat>
            <c:strRef>
              <c:f>'DL Spread Distribution'!$I$2:$I$9</c:f>
              <c:strCache>
                <c:ptCount val="8"/>
                <c:pt idx="0">
                  <c:v>2018</c:v>
                </c:pt>
                <c:pt idx="1">
                  <c:v>2019</c:v>
                </c:pt>
                <c:pt idx="2">
                  <c:v>2020</c:v>
                </c:pt>
                <c:pt idx="3">
                  <c:v>2021</c:v>
                </c:pt>
                <c:pt idx="4">
                  <c:v>2022</c:v>
                </c:pt>
                <c:pt idx="5">
                  <c:v>2023</c:v>
                </c:pt>
                <c:pt idx="6">
                  <c:v>2024</c:v>
                </c:pt>
                <c:pt idx="7">
                  <c:v>YTD 2025</c:v>
                </c:pt>
              </c:strCache>
            </c:strRef>
          </c:cat>
          <c:val>
            <c:numRef>
              <c:f>'DL Spread Distribution'!$M$2:$M$9</c:f>
              <c:numCache>
                <c:formatCode>0.00%</c:formatCode>
                <c:ptCount val="8"/>
                <c:pt idx="0">
                  <c:v>0.21311475409836064</c:v>
                </c:pt>
                <c:pt idx="1">
                  <c:v>0.31100478468899523</c:v>
                </c:pt>
                <c:pt idx="2">
                  <c:v>0.21656050955414013</c:v>
                </c:pt>
                <c:pt idx="3">
                  <c:v>0.36936936936936937</c:v>
                </c:pt>
                <c:pt idx="4">
                  <c:v>0.21337579617834396</c:v>
                </c:pt>
                <c:pt idx="5">
                  <c:v>0.15948275862068967</c:v>
                </c:pt>
                <c:pt idx="6">
                  <c:v>0.20143884892086331</c:v>
                </c:pt>
                <c:pt idx="7" formatCode="0%">
                  <c:v>7.9069767441860464E-2</c:v>
                </c:pt>
              </c:numCache>
            </c:numRef>
          </c:val>
          <c:extLst>
            <c:ext xmlns:c16="http://schemas.microsoft.com/office/drawing/2014/chart" uri="{C3380CC4-5D6E-409C-BE32-E72D297353CC}">
              <c16:uniqueId val="{00000003-974C-418A-AF14-37E392CE270D}"/>
            </c:ext>
          </c:extLst>
        </c:ser>
        <c:ser>
          <c:idx val="4"/>
          <c:order val="4"/>
          <c:tx>
            <c:strRef>
              <c:f>'DL Spread Distribution'!$N$1</c:f>
              <c:strCache>
                <c:ptCount val="1"/>
                <c:pt idx="0">
                  <c:v>600 - 649 bps</c:v>
                </c:pt>
              </c:strCache>
            </c:strRef>
          </c:tx>
          <c:spPr>
            <a:solidFill>
              <a:srgbClr val="FF3800"/>
            </a:solidFill>
            <a:ln>
              <a:noFill/>
            </a:ln>
            <a:effectLst/>
          </c:spPr>
          <c:invertIfNegative val="0"/>
          <c:cat>
            <c:strRef>
              <c:f>'DL Spread Distribution'!$I$2:$I$9</c:f>
              <c:strCache>
                <c:ptCount val="8"/>
                <c:pt idx="0">
                  <c:v>2018</c:v>
                </c:pt>
                <c:pt idx="1">
                  <c:v>2019</c:v>
                </c:pt>
                <c:pt idx="2">
                  <c:v>2020</c:v>
                </c:pt>
                <c:pt idx="3">
                  <c:v>2021</c:v>
                </c:pt>
                <c:pt idx="4">
                  <c:v>2022</c:v>
                </c:pt>
                <c:pt idx="5">
                  <c:v>2023</c:v>
                </c:pt>
                <c:pt idx="6">
                  <c:v>2024</c:v>
                </c:pt>
                <c:pt idx="7">
                  <c:v>YTD 2025</c:v>
                </c:pt>
              </c:strCache>
            </c:strRef>
          </c:cat>
          <c:val>
            <c:numRef>
              <c:f>'DL Spread Distribution'!$N$2:$N$9</c:f>
              <c:numCache>
                <c:formatCode>0.00%</c:formatCode>
                <c:ptCount val="8"/>
                <c:pt idx="0">
                  <c:v>0.12568306010928962</c:v>
                </c:pt>
                <c:pt idx="1">
                  <c:v>0.15311004784688995</c:v>
                </c:pt>
                <c:pt idx="2">
                  <c:v>0.24203821656050956</c:v>
                </c:pt>
                <c:pt idx="3">
                  <c:v>0.22522522522522523</c:v>
                </c:pt>
                <c:pt idx="4">
                  <c:v>0.13694267515923567</c:v>
                </c:pt>
                <c:pt idx="5">
                  <c:v>0.37931034482758619</c:v>
                </c:pt>
                <c:pt idx="6">
                  <c:v>9.7122302158273388E-2</c:v>
                </c:pt>
                <c:pt idx="7" formatCode="0%">
                  <c:v>3.7209302325581395E-2</c:v>
                </c:pt>
              </c:numCache>
            </c:numRef>
          </c:val>
          <c:extLst>
            <c:ext xmlns:c16="http://schemas.microsoft.com/office/drawing/2014/chart" uri="{C3380CC4-5D6E-409C-BE32-E72D297353CC}">
              <c16:uniqueId val="{00000004-974C-418A-AF14-37E392CE270D}"/>
            </c:ext>
          </c:extLst>
        </c:ser>
        <c:ser>
          <c:idx val="5"/>
          <c:order val="5"/>
          <c:tx>
            <c:strRef>
              <c:f>'DL Spread Distribution'!$O$1</c:f>
              <c:strCache>
                <c:ptCount val="1"/>
                <c:pt idx="0">
                  <c:v>650 - 699 bps</c:v>
                </c:pt>
              </c:strCache>
            </c:strRef>
          </c:tx>
          <c:spPr>
            <a:solidFill>
              <a:srgbClr val="B32700"/>
            </a:solidFill>
            <a:ln>
              <a:noFill/>
            </a:ln>
            <a:effectLst/>
          </c:spPr>
          <c:invertIfNegative val="0"/>
          <c:cat>
            <c:strRef>
              <c:f>'DL Spread Distribution'!$I$2:$I$9</c:f>
              <c:strCache>
                <c:ptCount val="8"/>
                <c:pt idx="0">
                  <c:v>2018</c:v>
                </c:pt>
                <c:pt idx="1">
                  <c:v>2019</c:v>
                </c:pt>
                <c:pt idx="2">
                  <c:v>2020</c:v>
                </c:pt>
                <c:pt idx="3">
                  <c:v>2021</c:v>
                </c:pt>
                <c:pt idx="4">
                  <c:v>2022</c:v>
                </c:pt>
                <c:pt idx="5">
                  <c:v>2023</c:v>
                </c:pt>
                <c:pt idx="6">
                  <c:v>2024</c:v>
                </c:pt>
                <c:pt idx="7">
                  <c:v>YTD 2025</c:v>
                </c:pt>
              </c:strCache>
            </c:strRef>
          </c:cat>
          <c:val>
            <c:numRef>
              <c:f>'DL Spread Distribution'!$O$2:$O$9</c:f>
              <c:numCache>
                <c:formatCode>0.00%</c:formatCode>
                <c:ptCount val="8"/>
                <c:pt idx="0">
                  <c:v>0.10382513661202186</c:v>
                </c:pt>
                <c:pt idx="1">
                  <c:v>8.1339712918660281E-2</c:v>
                </c:pt>
                <c:pt idx="2">
                  <c:v>0.15923566878980891</c:v>
                </c:pt>
                <c:pt idx="3">
                  <c:v>8.7087087087087081E-2</c:v>
                </c:pt>
                <c:pt idx="4">
                  <c:v>0.1751592356687898</c:v>
                </c:pt>
                <c:pt idx="5">
                  <c:v>0.20689655172413793</c:v>
                </c:pt>
                <c:pt idx="6">
                  <c:v>3.9568345323741004E-2</c:v>
                </c:pt>
                <c:pt idx="7" formatCode="0%">
                  <c:v>2.3255813953488372E-2</c:v>
                </c:pt>
              </c:numCache>
            </c:numRef>
          </c:val>
          <c:extLst>
            <c:ext xmlns:c16="http://schemas.microsoft.com/office/drawing/2014/chart" uri="{C3380CC4-5D6E-409C-BE32-E72D297353CC}">
              <c16:uniqueId val="{00000005-974C-418A-AF14-37E392CE270D}"/>
            </c:ext>
          </c:extLst>
        </c:ser>
        <c:ser>
          <c:idx val="6"/>
          <c:order val="6"/>
          <c:tx>
            <c:strRef>
              <c:f>'DL Spread Distribution'!$P$1</c:f>
              <c:strCache>
                <c:ptCount val="1"/>
                <c:pt idx="0">
                  <c:v>700 bps or higher</c:v>
                </c:pt>
              </c:strCache>
            </c:strRef>
          </c:tx>
          <c:spPr>
            <a:solidFill>
              <a:srgbClr val="730008"/>
            </a:solidFill>
            <a:ln>
              <a:noFill/>
            </a:ln>
            <a:effectLst/>
          </c:spPr>
          <c:invertIfNegative val="0"/>
          <c:cat>
            <c:strRef>
              <c:f>'DL Spread Distribution'!$I$2:$I$9</c:f>
              <c:strCache>
                <c:ptCount val="8"/>
                <c:pt idx="0">
                  <c:v>2018</c:v>
                </c:pt>
                <c:pt idx="1">
                  <c:v>2019</c:v>
                </c:pt>
                <c:pt idx="2">
                  <c:v>2020</c:v>
                </c:pt>
                <c:pt idx="3">
                  <c:v>2021</c:v>
                </c:pt>
                <c:pt idx="4">
                  <c:v>2022</c:v>
                </c:pt>
                <c:pt idx="5">
                  <c:v>2023</c:v>
                </c:pt>
                <c:pt idx="6">
                  <c:v>2024</c:v>
                </c:pt>
                <c:pt idx="7">
                  <c:v>YTD 2025</c:v>
                </c:pt>
              </c:strCache>
            </c:strRef>
          </c:cat>
          <c:val>
            <c:numRef>
              <c:f>'DL Spread Distribution'!$P$2:$P$9</c:f>
              <c:numCache>
                <c:formatCode>0.00%</c:formatCode>
                <c:ptCount val="8"/>
                <c:pt idx="0">
                  <c:v>0.20765027322404372</c:v>
                </c:pt>
                <c:pt idx="1">
                  <c:v>0.14354066985645933</c:v>
                </c:pt>
                <c:pt idx="2">
                  <c:v>0.22292993630573249</c:v>
                </c:pt>
                <c:pt idx="3">
                  <c:v>0.1021021021021021</c:v>
                </c:pt>
                <c:pt idx="4">
                  <c:v>0.33439490445859871</c:v>
                </c:pt>
                <c:pt idx="5">
                  <c:v>0.19396551724137931</c:v>
                </c:pt>
                <c:pt idx="6">
                  <c:v>5.0359712230215826E-2</c:v>
                </c:pt>
                <c:pt idx="7" formatCode="0%">
                  <c:v>2.3255813953488372E-2</c:v>
                </c:pt>
              </c:numCache>
            </c:numRef>
          </c:val>
          <c:extLst>
            <c:ext xmlns:c16="http://schemas.microsoft.com/office/drawing/2014/chart" uri="{C3380CC4-5D6E-409C-BE32-E72D297353CC}">
              <c16:uniqueId val="{00000006-974C-418A-AF14-37E392CE270D}"/>
            </c:ext>
          </c:extLst>
        </c:ser>
        <c:dLbls>
          <c:showLegendKey val="0"/>
          <c:showVal val="0"/>
          <c:showCatName val="0"/>
          <c:showSerName val="0"/>
          <c:showPercent val="0"/>
          <c:showBubbleSize val="0"/>
        </c:dLbls>
        <c:gapWidth val="60"/>
        <c:axId val="1558518191"/>
        <c:axId val="1558532111"/>
      </c:barChart>
      <c:catAx>
        <c:axId val="1558518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a:ea typeface="Arial Narrow"/>
                <a:cs typeface="Arial Narrow"/>
              </a:defRPr>
            </a:pPr>
            <a:endParaRPr lang="en-US"/>
          </a:p>
        </c:txPr>
        <c:crossAx val="1558532111"/>
        <c:crosses val="autoZero"/>
        <c:auto val="1"/>
        <c:lblAlgn val="ctr"/>
        <c:lblOffset val="100"/>
        <c:noMultiLvlLbl val="0"/>
      </c:catAx>
      <c:valAx>
        <c:axId val="1558532111"/>
        <c:scaling>
          <c:orientation val="minMax"/>
          <c:max val="0.60000000000000009"/>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Narrow"/>
                <a:ea typeface="Arial Narrow"/>
                <a:cs typeface="Arial Narrow"/>
              </a:defRPr>
            </a:pPr>
            <a:endParaRPr lang="en-US"/>
          </a:p>
        </c:txPr>
        <c:crossAx val="1558518191"/>
        <c:crosses val="autoZero"/>
        <c:crossBetween val="between"/>
        <c:majorUnit val="0.1"/>
      </c:valAx>
      <c:spPr>
        <a:solidFill>
          <a:srgbClr val="051C38"/>
        </a:solidFill>
        <a:ln>
          <a:noFill/>
        </a:ln>
        <a:effectLst/>
      </c:spPr>
    </c:plotArea>
    <c:legend>
      <c:legendPos val="b"/>
      <c:layout>
        <c:manualLayout>
          <c:xMode val="edge"/>
          <c:yMode val="edge"/>
          <c:x val="0.20506136661894539"/>
          <c:y val="0.85841012928939442"/>
          <c:w val="0.61781898711524708"/>
          <c:h val="6.004350150675610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solidFill>
      <a:srgbClr val="051C38"/>
    </a:solidFill>
    <a:ln w="9525" cap="flat" cmpd="sng" algn="ctr">
      <a:no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045938558198354E-2"/>
          <c:y val="0.13896689997083697"/>
          <c:w val="0.85718787483170822"/>
          <c:h val="0.6021410534003302"/>
        </c:manualLayout>
      </c:layout>
      <c:barChart>
        <c:barDir val="col"/>
        <c:grouping val="clustered"/>
        <c:varyColors val="0"/>
        <c:ser>
          <c:idx val="1"/>
          <c:order val="0"/>
          <c:tx>
            <c:strRef>
              <c:f>'LBO Spreads formatted'!$L$1</c:f>
              <c:strCache>
                <c:ptCount val="1"/>
                <c:pt idx="0">
                  <c:v>Difference (right axis)</c:v>
                </c:pt>
              </c:strCache>
            </c:strRef>
          </c:tx>
          <c:spPr>
            <a:solidFill>
              <a:srgbClr val="40C2C9"/>
            </a:solidFill>
            <a:ln>
              <a:noFill/>
            </a:ln>
            <a:effectLst/>
          </c:spPr>
          <c:invertIfNegative val="0"/>
          <c:cat>
            <c:strRef>
              <c:f>'LBO Spreads formatted'!$I$2:$I$8</c:f>
              <c:strCache>
                <c:ptCount val="7"/>
                <c:pt idx="0">
                  <c:v>2019</c:v>
                </c:pt>
                <c:pt idx="1">
                  <c:v>2020</c:v>
                </c:pt>
                <c:pt idx="2">
                  <c:v>2021</c:v>
                </c:pt>
                <c:pt idx="3">
                  <c:v>2022</c:v>
                </c:pt>
                <c:pt idx="4">
                  <c:v>2023</c:v>
                </c:pt>
                <c:pt idx="5">
                  <c:v>2024</c:v>
                </c:pt>
                <c:pt idx="6">
                  <c:v>YTD 2025</c:v>
                </c:pt>
              </c:strCache>
            </c:strRef>
          </c:cat>
          <c:val>
            <c:numRef>
              <c:f>'LBO Spreads formatted'!$L$2:$L$8</c:f>
              <c:numCache>
                <c:formatCode>0</c:formatCode>
                <c:ptCount val="7"/>
                <c:pt idx="0">
                  <c:v>136.24479086278745</c:v>
                </c:pt>
                <c:pt idx="1">
                  <c:v>187.631441806601</c:v>
                </c:pt>
                <c:pt idx="2">
                  <c:v>169.19558267945365</c:v>
                </c:pt>
                <c:pt idx="3">
                  <c:v>210.83570625702515</c:v>
                </c:pt>
                <c:pt idx="4">
                  <c:v>219.04885057471262</c:v>
                </c:pt>
                <c:pt idx="5">
                  <c:v>170.69424460431651</c:v>
                </c:pt>
                <c:pt idx="6">
                  <c:v>131.10744186046514</c:v>
                </c:pt>
              </c:numCache>
            </c:numRef>
          </c:val>
          <c:extLst>
            <c:ext xmlns:c16="http://schemas.microsoft.com/office/drawing/2014/chart" uri="{C3380CC4-5D6E-409C-BE32-E72D297353CC}">
              <c16:uniqueId val="{00000000-0E6C-4838-B70D-1E130E7E6C7D}"/>
            </c:ext>
          </c:extLst>
        </c:ser>
        <c:dLbls>
          <c:showLegendKey val="0"/>
          <c:showVal val="0"/>
          <c:showCatName val="0"/>
          <c:showSerName val="0"/>
          <c:showPercent val="0"/>
          <c:showBubbleSize val="0"/>
        </c:dLbls>
        <c:gapWidth val="60"/>
        <c:axId val="1569572543"/>
        <c:axId val="1569580223"/>
      </c:barChart>
      <c:lineChart>
        <c:grouping val="standard"/>
        <c:varyColors val="0"/>
        <c:ser>
          <c:idx val="2"/>
          <c:order val="1"/>
          <c:tx>
            <c:strRef>
              <c:f>'LBO Spreads formatted'!$J$1</c:f>
              <c:strCache>
                <c:ptCount val="1"/>
                <c:pt idx="0">
                  <c:v>BSL spread</c:v>
                </c:pt>
              </c:strCache>
            </c:strRef>
          </c:tx>
          <c:spPr>
            <a:ln w="38100" cap="rnd">
              <a:solidFill>
                <a:srgbClr val="E88F36"/>
              </a:solidFill>
              <a:round/>
            </a:ln>
            <a:effectLst/>
          </c:spPr>
          <c:marker>
            <c:symbol val="none"/>
          </c:marker>
          <c:cat>
            <c:strRef>
              <c:f>'LBO Spreads formatted'!$I$2:$I$8</c:f>
              <c:strCache>
                <c:ptCount val="7"/>
                <c:pt idx="0">
                  <c:v>2019</c:v>
                </c:pt>
                <c:pt idx="1">
                  <c:v>2020</c:v>
                </c:pt>
                <c:pt idx="2">
                  <c:v>2021</c:v>
                </c:pt>
                <c:pt idx="3">
                  <c:v>2022</c:v>
                </c:pt>
                <c:pt idx="4">
                  <c:v>2023</c:v>
                </c:pt>
                <c:pt idx="5">
                  <c:v>2024</c:v>
                </c:pt>
                <c:pt idx="6">
                  <c:v>YTD 2025</c:v>
                </c:pt>
              </c:strCache>
            </c:strRef>
          </c:cat>
          <c:val>
            <c:numRef>
              <c:f>'LBO Spreads formatted'!$J$2:$J$8</c:f>
              <c:numCache>
                <c:formatCode>0</c:formatCode>
                <c:ptCount val="7"/>
                <c:pt idx="0">
                  <c:v>455.64516129032256</c:v>
                </c:pt>
                <c:pt idx="1">
                  <c:v>432.95454545454544</c:v>
                </c:pt>
                <c:pt idx="2">
                  <c:v>422.84946236559142</c:v>
                </c:pt>
                <c:pt idx="3">
                  <c:v>477.5735294117647</c:v>
                </c:pt>
                <c:pt idx="4">
                  <c:v>441.66666666666669</c:v>
                </c:pt>
                <c:pt idx="5">
                  <c:v>375</c:v>
                </c:pt>
                <c:pt idx="6">
                  <c:v>375</c:v>
                </c:pt>
              </c:numCache>
            </c:numRef>
          </c:val>
          <c:smooth val="0"/>
          <c:extLst>
            <c:ext xmlns:c16="http://schemas.microsoft.com/office/drawing/2014/chart" uri="{C3380CC4-5D6E-409C-BE32-E72D297353CC}">
              <c16:uniqueId val="{00000001-0E6C-4838-B70D-1E130E7E6C7D}"/>
            </c:ext>
          </c:extLst>
        </c:ser>
        <c:ser>
          <c:idx val="0"/>
          <c:order val="2"/>
          <c:tx>
            <c:strRef>
              <c:f>'LBO Spreads formatted'!$K$1</c:f>
              <c:strCache>
                <c:ptCount val="1"/>
                <c:pt idx="0">
                  <c:v>Direct lending spread</c:v>
                </c:pt>
              </c:strCache>
            </c:strRef>
          </c:tx>
          <c:spPr>
            <a:ln w="38100" cap="rnd">
              <a:solidFill>
                <a:srgbClr val="F5C914"/>
              </a:solidFill>
              <a:round/>
            </a:ln>
            <a:effectLst/>
          </c:spPr>
          <c:marker>
            <c:symbol val="none"/>
          </c:marker>
          <c:cat>
            <c:strRef>
              <c:f>'LBO Spreads formatted'!$I$2:$I$8</c:f>
              <c:strCache>
                <c:ptCount val="7"/>
                <c:pt idx="0">
                  <c:v>2019</c:v>
                </c:pt>
                <c:pt idx="1">
                  <c:v>2020</c:v>
                </c:pt>
                <c:pt idx="2">
                  <c:v>2021</c:v>
                </c:pt>
                <c:pt idx="3">
                  <c:v>2022</c:v>
                </c:pt>
                <c:pt idx="4">
                  <c:v>2023</c:v>
                </c:pt>
                <c:pt idx="5">
                  <c:v>2024</c:v>
                </c:pt>
                <c:pt idx="6">
                  <c:v>YTD 2025</c:v>
                </c:pt>
              </c:strCache>
            </c:strRef>
          </c:cat>
          <c:val>
            <c:numRef>
              <c:f>'LBO Spreads formatted'!$K$2:$K$8</c:f>
              <c:numCache>
                <c:formatCode>0</c:formatCode>
                <c:ptCount val="7"/>
                <c:pt idx="0">
                  <c:v>591.88995215311002</c:v>
                </c:pt>
                <c:pt idx="1">
                  <c:v>620.58598726114644</c:v>
                </c:pt>
                <c:pt idx="2">
                  <c:v>592.04504504504507</c:v>
                </c:pt>
                <c:pt idx="3">
                  <c:v>688.40923566878985</c:v>
                </c:pt>
                <c:pt idx="4">
                  <c:v>660.7155172413793</c:v>
                </c:pt>
                <c:pt idx="5">
                  <c:v>545.69424460431651</c:v>
                </c:pt>
                <c:pt idx="6">
                  <c:v>506.10744186046514</c:v>
                </c:pt>
              </c:numCache>
            </c:numRef>
          </c:val>
          <c:smooth val="0"/>
          <c:extLst>
            <c:ext xmlns:c16="http://schemas.microsoft.com/office/drawing/2014/chart" uri="{C3380CC4-5D6E-409C-BE32-E72D297353CC}">
              <c16:uniqueId val="{00000002-0E6C-4838-B70D-1E130E7E6C7D}"/>
            </c:ext>
          </c:extLst>
        </c:ser>
        <c:dLbls>
          <c:showLegendKey val="0"/>
          <c:showVal val="0"/>
          <c:showCatName val="0"/>
          <c:showSerName val="0"/>
          <c:showPercent val="0"/>
          <c:showBubbleSize val="0"/>
        </c:dLbls>
        <c:marker val="1"/>
        <c:smooth val="0"/>
        <c:axId val="1481874015"/>
        <c:axId val="1481874495"/>
      </c:lineChart>
      <c:catAx>
        <c:axId val="14818740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Arial Narrow"/>
                <a:ea typeface="Arial Narrow"/>
                <a:cs typeface="Arial Narrow"/>
              </a:defRPr>
            </a:pPr>
            <a:endParaRPr lang="en-US"/>
          </a:p>
        </c:txPr>
        <c:crossAx val="1481874495"/>
        <c:crosses val="autoZero"/>
        <c:auto val="1"/>
        <c:lblAlgn val="ctr"/>
        <c:lblOffset val="100"/>
        <c:noMultiLvlLbl val="0"/>
      </c:catAx>
      <c:valAx>
        <c:axId val="1481874495"/>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Arial Narrow"/>
                    <a:ea typeface="Arial Narrow"/>
                    <a:cs typeface="Arial Narrow"/>
                  </a:defRPr>
                </a:pPr>
                <a:r>
                  <a:rPr lang="en-US" sz="1200" dirty="0">
                    <a:solidFill>
                      <a:schemeClr val="tx1"/>
                    </a:solidFill>
                  </a:rPr>
                  <a:t>Spread (bps) over base rate</a:t>
                </a:r>
              </a:p>
            </c:rich>
          </c:tx>
          <c:layout>
            <c:manualLayout>
              <c:xMode val="edge"/>
              <c:yMode val="edge"/>
              <c:x val="1.7189914732161072E-2"/>
              <c:y val="0.2044866731811914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Arial Narrow"/>
                  <a:ea typeface="Arial Narrow"/>
                  <a:cs typeface="Arial Narrow"/>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Narrow"/>
                <a:ea typeface="Arial Narrow"/>
                <a:cs typeface="Arial Narrow"/>
              </a:defRPr>
            </a:pPr>
            <a:endParaRPr lang="en-US"/>
          </a:p>
        </c:txPr>
        <c:crossAx val="1481874015"/>
        <c:crosses val="autoZero"/>
        <c:crossBetween val="between"/>
        <c:majorUnit val="200"/>
      </c:valAx>
      <c:valAx>
        <c:axId val="1569580223"/>
        <c:scaling>
          <c:orientation val="minMax"/>
          <c:max val="24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Narrow"/>
                <a:ea typeface="Arial Narrow"/>
                <a:cs typeface="Arial Narrow"/>
              </a:defRPr>
            </a:pPr>
            <a:endParaRPr lang="en-US"/>
          </a:p>
        </c:txPr>
        <c:crossAx val="1569572543"/>
        <c:crosses val="max"/>
        <c:crossBetween val="between"/>
        <c:majorUnit val="60"/>
      </c:valAx>
      <c:catAx>
        <c:axId val="1569572543"/>
        <c:scaling>
          <c:orientation val="minMax"/>
        </c:scaling>
        <c:delete val="1"/>
        <c:axPos val="b"/>
        <c:numFmt formatCode="General" sourceLinked="1"/>
        <c:majorTickMark val="out"/>
        <c:minorTickMark val="none"/>
        <c:tickLblPos val="nextTo"/>
        <c:crossAx val="1569580223"/>
        <c:crosses val="autoZero"/>
        <c:auto val="1"/>
        <c:lblAlgn val="ctr"/>
        <c:lblOffset val="100"/>
        <c:noMultiLvlLbl val="0"/>
      </c:catAx>
      <c:spPr>
        <a:noFill/>
        <a:ln>
          <a:noFill/>
        </a:ln>
        <a:effectLst/>
      </c:spPr>
    </c:plotArea>
    <c:legend>
      <c:legendPos val="b"/>
      <c:layout>
        <c:manualLayout>
          <c:xMode val="edge"/>
          <c:yMode val="edge"/>
          <c:x val="8.505564055677875E-2"/>
          <c:y val="0.84217991033577122"/>
          <c:w val="0.87039459811113351"/>
          <c:h val="8.13601147882985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a:ea typeface="Arial Narrow"/>
              <a:cs typeface="Arial Narrow"/>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753378717748626E-2"/>
          <c:y val="0.13896689997083697"/>
          <c:w val="0.84948042314141547"/>
          <c:h val="0.63235332600306315"/>
        </c:manualLayout>
      </c:layout>
      <c:barChart>
        <c:barDir val="col"/>
        <c:grouping val="clustered"/>
        <c:varyColors val="0"/>
        <c:ser>
          <c:idx val="1"/>
          <c:order val="0"/>
          <c:tx>
            <c:strRef>
              <c:f>'LBO Spreads formatted (2)'!$L$1</c:f>
              <c:strCache>
                <c:ptCount val="1"/>
                <c:pt idx="0">
                  <c:v>Difference (right axis)</c:v>
                </c:pt>
              </c:strCache>
            </c:strRef>
          </c:tx>
          <c:spPr>
            <a:solidFill>
              <a:srgbClr val="40C2C9"/>
            </a:solidFill>
            <a:ln>
              <a:noFill/>
            </a:ln>
            <a:effectLst/>
          </c:spPr>
          <c:invertIfNegative val="0"/>
          <c:cat>
            <c:strRef>
              <c:f>'LBO Spreads formatted (2)'!$I$2:$I$9</c:f>
              <c:strCache>
                <c:ptCount val="8"/>
                <c:pt idx="0">
                  <c:v>2018</c:v>
                </c:pt>
                <c:pt idx="1">
                  <c:v>2019</c:v>
                </c:pt>
                <c:pt idx="2">
                  <c:v>2020</c:v>
                </c:pt>
                <c:pt idx="3">
                  <c:v>2021</c:v>
                </c:pt>
                <c:pt idx="4">
                  <c:v>2022</c:v>
                </c:pt>
                <c:pt idx="5">
                  <c:v>2023</c:v>
                </c:pt>
                <c:pt idx="6">
                  <c:v>2024</c:v>
                </c:pt>
                <c:pt idx="7">
                  <c:v>YTD 2025</c:v>
                </c:pt>
              </c:strCache>
            </c:strRef>
          </c:cat>
          <c:val>
            <c:numRef>
              <c:f>'LBO Spreads formatted (2)'!$L$2:$L$9</c:f>
              <c:numCache>
                <c:formatCode>0</c:formatCode>
                <c:ptCount val="8"/>
                <c:pt idx="0">
                  <c:v>191.22245725365769</c:v>
                </c:pt>
                <c:pt idx="1">
                  <c:v>129.94304949824277</c:v>
                </c:pt>
                <c:pt idx="2">
                  <c:v>193.44782936640962</c:v>
                </c:pt>
                <c:pt idx="3">
                  <c:v>179.08326160555464</c:v>
                </c:pt>
                <c:pt idx="4">
                  <c:v>210.77765672142141</c:v>
                </c:pt>
                <c:pt idx="5">
                  <c:v>214.28694581280786</c:v>
                </c:pt>
                <c:pt idx="6">
                  <c:v>157.15257793764982</c:v>
                </c:pt>
                <c:pt idx="7">
                  <c:v>154.88792966534317</c:v>
                </c:pt>
              </c:numCache>
            </c:numRef>
          </c:val>
          <c:extLst>
            <c:ext xmlns:c16="http://schemas.microsoft.com/office/drawing/2014/chart" uri="{C3380CC4-5D6E-409C-BE32-E72D297353CC}">
              <c16:uniqueId val="{00000000-09D1-4885-963D-B353068A901D}"/>
            </c:ext>
          </c:extLst>
        </c:ser>
        <c:dLbls>
          <c:showLegendKey val="0"/>
          <c:showVal val="0"/>
          <c:showCatName val="0"/>
          <c:showSerName val="0"/>
          <c:showPercent val="0"/>
          <c:showBubbleSize val="0"/>
        </c:dLbls>
        <c:gapWidth val="60"/>
        <c:axId val="1569572543"/>
        <c:axId val="1569580223"/>
      </c:barChart>
      <c:lineChart>
        <c:grouping val="standard"/>
        <c:varyColors val="0"/>
        <c:ser>
          <c:idx val="2"/>
          <c:order val="1"/>
          <c:tx>
            <c:strRef>
              <c:f>'LBO Spreads formatted (2)'!$J$1</c:f>
              <c:strCache>
                <c:ptCount val="1"/>
                <c:pt idx="0">
                  <c:v>BSL spread</c:v>
                </c:pt>
              </c:strCache>
            </c:strRef>
          </c:tx>
          <c:spPr>
            <a:ln w="38100" cap="rnd">
              <a:solidFill>
                <a:srgbClr val="E88F36"/>
              </a:solidFill>
              <a:round/>
            </a:ln>
            <a:effectLst/>
          </c:spPr>
          <c:marker>
            <c:symbol val="none"/>
          </c:marker>
          <c:cat>
            <c:strRef>
              <c:f>'LBO Spreads formatted (2)'!$I$2:$I$9</c:f>
              <c:strCache>
                <c:ptCount val="8"/>
                <c:pt idx="0">
                  <c:v>2018</c:v>
                </c:pt>
                <c:pt idx="1">
                  <c:v>2019</c:v>
                </c:pt>
                <c:pt idx="2">
                  <c:v>2020</c:v>
                </c:pt>
                <c:pt idx="3">
                  <c:v>2021</c:v>
                </c:pt>
                <c:pt idx="4">
                  <c:v>2022</c:v>
                </c:pt>
                <c:pt idx="5">
                  <c:v>2023</c:v>
                </c:pt>
                <c:pt idx="6">
                  <c:v>2024</c:v>
                </c:pt>
                <c:pt idx="7">
                  <c:v>YTD 2025</c:v>
                </c:pt>
              </c:strCache>
            </c:strRef>
          </c:cat>
          <c:val>
            <c:numRef>
              <c:f>'LBO Spreads formatted (2)'!$J$2:$J$9</c:f>
              <c:numCache>
                <c:formatCode>0</c:formatCode>
                <c:ptCount val="8"/>
                <c:pt idx="0">
                  <c:v>417.90322580645159</c:v>
                </c:pt>
                <c:pt idx="1">
                  <c:v>461.94690265486724</c:v>
                </c:pt>
                <c:pt idx="2">
                  <c:v>427.13815789473682</c:v>
                </c:pt>
                <c:pt idx="3">
                  <c:v>412.96178343949043</c:v>
                </c:pt>
                <c:pt idx="4">
                  <c:v>477.63157894736844</c:v>
                </c:pt>
                <c:pt idx="5">
                  <c:v>446.42857142857144</c:v>
                </c:pt>
                <c:pt idx="6">
                  <c:v>388.54166666666669</c:v>
                </c:pt>
                <c:pt idx="7">
                  <c:v>351.21951219512198</c:v>
                </c:pt>
              </c:numCache>
            </c:numRef>
          </c:val>
          <c:smooth val="0"/>
          <c:extLst>
            <c:ext xmlns:c16="http://schemas.microsoft.com/office/drawing/2014/chart" uri="{C3380CC4-5D6E-409C-BE32-E72D297353CC}">
              <c16:uniqueId val="{00000001-09D1-4885-963D-B353068A901D}"/>
            </c:ext>
          </c:extLst>
        </c:ser>
        <c:ser>
          <c:idx val="0"/>
          <c:order val="2"/>
          <c:tx>
            <c:strRef>
              <c:f>'LBO Spreads formatted (2)'!$K$1</c:f>
              <c:strCache>
                <c:ptCount val="1"/>
                <c:pt idx="0">
                  <c:v>Direct lending spread</c:v>
                </c:pt>
              </c:strCache>
            </c:strRef>
          </c:tx>
          <c:spPr>
            <a:ln w="38100" cap="rnd">
              <a:solidFill>
                <a:srgbClr val="F5C914"/>
              </a:solidFill>
              <a:round/>
            </a:ln>
            <a:effectLst/>
          </c:spPr>
          <c:marker>
            <c:symbol val="none"/>
          </c:marker>
          <c:cat>
            <c:strRef>
              <c:f>'LBO Spreads formatted (2)'!$I$2:$I$9</c:f>
              <c:strCache>
                <c:ptCount val="8"/>
                <c:pt idx="0">
                  <c:v>2018</c:v>
                </c:pt>
                <c:pt idx="1">
                  <c:v>2019</c:v>
                </c:pt>
                <c:pt idx="2">
                  <c:v>2020</c:v>
                </c:pt>
                <c:pt idx="3">
                  <c:v>2021</c:v>
                </c:pt>
                <c:pt idx="4">
                  <c:v>2022</c:v>
                </c:pt>
                <c:pt idx="5">
                  <c:v>2023</c:v>
                </c:pt>
                <c:pt idx="6">
                  <c:v>2024</c:v>
                </c:pt>
                <c:pt idx="7">
                  <c:v>YTD 2025</c:v>
                </c:pt>
              </c:strCache>
            </c:strRef>
          </c:cat>
          <c:val>
            <c:numRef>
              <c:f>'LBO Spreads formatted (2)'!$K$2:$K$9</c:f>
              <c:numCache>
                <c:formatCode>0</c:formatCode>
                <c:ptCount val="8"/>
                <c:pt idx="0">
                  <c:v>609.12568306010928</c:v>
                </c:pt>
                <c:pt idx="1">
                  <c:v>591.88995215311002</c:v>
                </c:pt>
                <c:pt idx="2">
                  <c:v>620.58598726114644</c:v>
                </c:pt>
                <c:pt idx="3">
                  <c:v>592.04504504504507</c:v>
                </c:pt>
                <c:pt idx="4">
                  <c:v>688.40923566878985</c:v>
                </c:pt>
                <c:pt idx="5">
                  <c:v>660.7155172413793</c:v>
                </c:pt>
                <c:pt idx="6">
                  <c:v>545.69424460431651</c:v>
                </c:pt>
                <c:pt idx="7">
                  <c:v>506.10744186046514</c:v>
                </c:pt>
              </c:numCache>
            </c:numRef>
          </c:val>
          <c:smooth val="0"/>
          <c:extLst>
            <c:ext xmlns:c16="http://schemas.microsoft.com/office/drawing/2014/chart" uri="{C3380CC4-5D6E-409C-BE32-E72D297353CC}">
              <c16:uniqueId val="{00000002-09D1-4885-963D-B353068A901D}"/>
            </c:ext>
          </c:extLst>
        </c:ser>
        <c:dLbls>
          <c:showLegendKey val="0"/>
          <c:showVal val="0"/>
          <c:showCatName val="0"/>
          <c:showSerName val="0"/>
          <c:showPercent val="0"/>
          <c:showBubbleSize val="0"/>
        </c:dLbls>
        <c:marker val="1"/>
        <c:smooth val="0"/>
        <c:axId val="1481874015"/>
        <c:axId val="1481874495"/>
      </c:lineChart>
      <c:catAx>
        <c:axId val="14818740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a:ea typeface="Arial Narrow"/>
                <a:cs typeface="Arial Narrow"/>
              </a:defRPr>
            </a:pPr>
            <a:endParaRPr lang="en-US"/>
          </a:p>
        </c:txPr>
        <c:crossAx val="1481874495"/>
        <c:crosses val="autoZero"/>
        <c:auto val="1"/>
        <c:lblAlgn val="ctr"/>
        <c:lblOffset val="100"/>
        <c:noMultiLvlLbl val="0"/>
      </c:catAx>
      <c:valAx>
        <c:axId val="1481874495"/>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Arial Narrow"/>
                    <a:ea typeface="Arial Narrow"/>
                    <a:cs typeface="Arial Narrow"/>
                  </a:defRPr>
                </a:pPr>
                <a:r>
                  <a:rPr lang="en-US" sz="1200" dirty="0">
                    <a:solidFill>
                      <a:schemeClr val="tx1"/>
                    </a:solidFill>
                  </a:rPr>
                  <a:t>Spread (bps) over base rate</a:t>
                </a:r>
              </a:p>
            </c:rich>
          </c:tx>
          <c:layout>
            <c:manualLayout>
              <c:xMode val="edge"/>
              <c:yMode val="edge"/>
              <c:x val="1.8226159230096239E-2"/>
              <c:y val="0.2012540099154272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Arial Narrow"/>
                  <a:ea typeface="Arial Narrow"/>
                  <a:cs typeface="Arial Narrow"/>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Narrow"/>
                <a:ea typeface="Arial Narrow"/>
                <a:cs typeface="Arial Narrow"/>
              </a:defRPr>
            </a:pPr>
            <a:endParaRPr lang="en-US"/>
          </a:p>
        </c:txPr>
        <c:crossAx val="1481874015"/>
        <c:crosses val="autoZero"/>
        <c:crossBetween val="between"/>
        <c:majorUnit val="200"/>
      </c:valAx>
      <c:valAx>
        <c:axId val="1569580223"/>
        <c:scaling>
          <c:orientation val="minMax"/>
          <c:max val="24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Narrow"/>
                <a:ea typeface="Arial Narrow"/>
                <a:cs typeface="Arial Narrow"/>
              </a:defRPr>
            </a:pPr>
            <a:endParaRPr lang="en-US"/>
          </a:p>
        </c:txPr>
        <c:crossAx val="1569572543"/>
        <c:crosses val="max"/>
        <c:crossBetween val="between"/>
        <c:majorUnit val="60"/>
      </c:valAx>
      <c:catAx>
        <c:axId val="1569572543"/>
        <c:scaling>
          <c:orientation val="minMax"/>
        </c:scaling>
        <c:delete val="1"/>
        <c:axPos val="b"/>
        <c:numFmt formatCode="General" sourceLinked="1"/>
        <c:majorTickMark val="out"/>
        <c:minorTickMark val="none"/>
        <c:tickLblPos val="nextTo"/>
        <c:crossAx val="1569580223"/>
        <c:crosses val="autoZero"/>
        <c:auto val="1"/>
        <c:lblAlgn val="ctr"/>
        <c:lblOffset val="100"/>
        <c:noMultiLvlLbl val="0"/>
      </c:catAx>
      <c:spPr>
        <a:noFill/>
        <a:ln>
          <a:noFill/>
        </a:ln>
        <a:effectLst/>
      </c:spPr>
    </c:plotArea>
    <c:legend>
      <c:legendPos val="b"/>
      <c:layout>
        <c:manualLayout>
          <c:xMode val="edge"/>
          <c:yMode val="edge"/>
          <c:x val="6.4202559988058364E-2"/>
          <c:y val="0.85082075395841739"/>
          <c:w val="0.87039459811113351"/>
          <c:h val="8.13601147882985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a:ea typeface="Arial Narrow"/>
              <a:cs typeface="Arial Narrow"/>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'LBO Quarterly Volume'!$J$1</c:f>
              <c:strCache>
                <c:ptCount val="1"/>
                <c:pt idx="0">
                  <c:v>Institutional leveraged loans</c:v>
                </c:pt>
              </c:strCache>
            </c:strRef>
          </c:tx>
          <c:spPr>
            <a:solidFill>
              <a:srgbClr val="C4EDEB"/>
            </a:solidFill>
            <a:ln>
              <a:noFill/>
            </a:ln>
            <a:effectLst/>
          </c:spPr>
          <c:invertIfNegative val="0"/>
          <c:cat>
            <c:strRef>
              <c:f>'LBO Quarterly Volume'!$I$2:$I$25</c:f>
              <c:strCache>
                <c:ptCount val="24"/>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pt idx="15">
                  <c:v>4Q23</c:v>
                </c:pt>
                <c:pt idx="16">
                  <c:v>1Q24</c:v>
                </c:pt>
                <c:pt idx="17">
                  <c:v>2Q24</c:v>
                </c:pt>
                <c:pt idx="18">
                  <c:v>3Q24</c:v>
                </c:pt>
                <c:pt idx="19">
                  <c:v>4Q24</c:v>
                </c:pt>
                <c:pt idx="20">
                  <c:v>1Q25</c:v>
                </c:pt>
                <c:pt idx="21">
                  <c:v>2Q25</c:v>
                </c:pt>
                <c:pt idx="22">
                  <c:v>3Q25</c:v>
                </c:pt>
                <c:pt idx="23">
                  <c:v>Last 3 Months</c:v>
                </c:pt>
              </c:strCache>
            </c:strRef>
          </c:cat>
          <c:val>
            <c:numRef>
              <c:f>'LBO Quarterly Volume'!$J$2:$J$25</c:f>
              <c:numCache>
                <c:formatCode>General</c:formatCode>
                <c:ptCount val="24"/>
                <c:pt idx="0">
                  <c:v>22</c:v>
                </c:pt>
                <c:pt idx="1">
                  <c:v>11</c:v>
                </c:pt>
                <c:pt idx="2">
                  <c:v>10</c:v>
                </c:pt>
                <c:pt idx="3">
                  <c:v>32</c:v>
                </c:pt>
                <c:pt idx="4">
                  <c:v>36</c:v>
                </c:pt>
                <c:pt idx="5">
                  <c:v>46</c:v>
                </c:pt>
                <c:pt idx="6">
                  <c:v>47</c:v>
                </c:pt>
                <c:pt idx="7">
                  <c:v>26</c:v>
                </c:pt>
                <c:pt idx="8">
                  <c:v>30</c:v>
                </c:pt>
                <c:pt idx="9">
                  <c:v>18</c:v>
                </c:pt>
                <c:pt idx="10">
                  <c:v>8</c:v>
                </c:pt>
                <c:pt idx="11">
                  <c:v>1</c:v>
                </c:pt>
                <c:pt idx="12">
                  <c:v>5</c:v>
                </c:pt>
                <c:pt idx="13">
                  <c:v>7</c:v>
                </c:pt>
                <c:pt idx="14">
                  <c:v>12</c:v>
                </c:pt>
                <c:pt idx="15">
                  <c:v>4</c:v>
                </c:pt>
                <c:pt idx="16">
                  <c:v>12</c:v>
                </c:pt>
                <c:pt idx="17">
                  <c:v>9</c:v>
                </c:pt>
                <c:pt idx="18">
                  <c:v>19</c:v>
                </c:pt>
                <c:pt idx="19">
                  <c:v>8</c:v>
                </c:pt>
                <c:pt idx="20">
                  <c:v>12</c:v>
                </c:pt>
                <c:pt idx="21">
                  <c:v>10</c:v>
                </c:pt>
                <c:pt idx="22">
                  <c:v>11</c:v>
                </c:pt>
                <c:pt idx="23">
                  <c:v>15</c:v>
                </c:pt>
              </c:numCache>
            </c:numRef>
          </c:val>
          <c:extLst>
            <c:ext xmlns:c16="http://schemas.microsoft.com/office/drawing/2014/chart" uri="{C3380CC4-5D6E-409C-BE32-E72D297353CC}">
              <c16:uniqueId val="{00000000-969F-442D-8120-4A13230C13EA}"/>
            </c:ext>
          </c:extLst>
        </c:ser>
        <c:ser>
          <c:idx val="2"/>
          <c:order val="1"/>
          <c:tx>
            <c:strRef>
              <c:f>'LBO Quarterly Volume'!$K$1</c:f>
              <c:strCache>
                <c:ptCount val="1"/>
                <c:pt idx="0">
                  <c:v>Direct lending</c:v>
                </c:pt>
              </c:strCache>
            </c:strRef>
          </c:tx>
          <c:spPr>
            <a:solidFill>
              <a:srgbClr val="40C2C9"/>
            </a:solidFill>
            <a:ln>
              <a:noFill/>
            </a:ln>
            <a:effectLst/>
          </c:spPr>
          <c:invertIfNegative val="0"/>
          <c:cat>
            <c:strRef>
              <c:f>'LBO Quarterly Volume'!$I$2:$I$25</c:f>
              <c:strCache>
                <c:ptCount val="24"/>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pt idx="15">
                  <c:v>4Q23</c:v>
                </c:pt>
                <c:pt idx="16">
                  <c:v>1Q24</c:v>
                </c:pt>
                <c:pt idx="17">
                  <c:v>2Q24</c:v>
                </c:pt>
                <c:pt idx="18">
                  <c:v>3Q24</c:v>
                </c:pt>
                <c:pt idx="19">
                  <c:v>4Q24</c:v>
                </c:pt>
                <c:pt idx="20">
                  <c:v>1Q25</c:v>
                </c:pt>
                <c:pt idx="21">
                  <c:v>2Q25</c:v>
                </c:pt>
                <c:pt idx="22">
                  <c:v>3Q25</c:v>
                </c:pt>
                <c:pt idx="23">
                  <c:v>Last 3 Months</c:v>
                </c:pt>
              </c:strCache>
            </c:strRef>
          </c:cat>
          <c:val>
            <c:numRef>
              <c:f>'LBO Quarterly Volume'!$K$2:$K$25</c:f>
              <c:numCache>
                <c:formatCode>#,##0</c:formatCode>
                <c:ptCount val="24"/>
                <c:pt idx="0">
                  <c:v>57</c:v>
                </c:pt>
                <c:pt idx="1">
                  <c:v>19</c:v>
                </c:pt>
                <c:pt idx="2">
                  <c:v>21</c:v>
                </c:pt>
                <c:pt idx="3">
                  <c:v>42</c:v>
                </c:pt>
                <c:pt idx="4">
                  <c:v>45</c:v>
                </c:pt>
                <c:pt idx="5">
                  <c:v>49</c:v>
                </c:pt>
                <c:pt idx="6">
                  <c:v>62</c:v>
                </c:pt>
                <c:pt idx="7">
                  <c:v>84</c:v>
                </c:pt>
                <c:pt idx="8">
                  <c:v>60</c:v>
                </c:pt>
                <c:pt idx="9">
                  <c:v>58</c:v>
                </c:pt>
                <c:pt idx="10">
                  <c:v>58</c:v>
                </c:pt>
                <c:pt idx="11">
                  <c:v>40</c:v>
                </c:pt>
                <c:pt idx="12">
                  <c:v>55</c:v>
                </c:pt>
                <c:pt idx="13">
                  <c:v>38</c:v>
                </c:pt>
                <c:pt idx="14">
                  <c:v>38</c:v>
                </c:pt>
                <c:pt idx="15">
                  <c:v>54</c:v>
                </c:pt>
                <c:pt idx="16" formatCode="#,##0.00">
                  <c:v>67</c:v>
                </c:pt>
                <c:pt idx="17" formatCode="#,##0.00">
                  <c:v>54</c:v>
                </c:pt>
                <c:pt idx="18" formatCode="#,##0.00">
                  <c:v>60</c:v>
                </c:pt>
                <c:pt idx="19" formatCode="#,##0.00">
                  <c:v>67</c:v>
                </c:pt>
                <c:pt idx="20" formatCode="#,##0.00">
                  <c:v>63</c:v>
                </c:pt>
                <c:pt idx="21" formatCode="#,##0.00">
                  <c:v>50</c:v>
                </c:pt>
                <c:pt idx="22" formatCode="#,##0.00">
                  <c:v>54</c:v>
                </c:pt>
                <c:pt idx="23" formatCode="#,##0.00">
                  <c:v>49</c:v>
                </c:pt>
              </c:numCache>
            </c:numRef>
          </c:val>
          <c:extLst>
            <c:ext xmlns:c16="http://schemas.microsoft.com/office/drawing/2014/chart" uri="{C3380CC4-5D6E-409C-BE32-E72D297353CC}">
              <c16:uniqueId val="{00000001-969F-442D-8120-4A13230C13EA}"/>
            </c:ext>
          </c:extLst>
        </c:ser>
        <c:dLbls>
          <c:showLegendKey val="0"/>
          <c:showVal val="0"/>
          <c:showCatName val="0"/>
          <c:showSerName val="0"/>
          <c:showPercent val="0"/>
          <c:showBubbleSize val="0"/>
        </c:dLbls>
        <c:gapWidth val="60"/>
        <c:axId val="2075932560"/>
        <c:axId val="2075928720"/>
        <c:extLst/>
      </c:barChart>
      <c:catAx>
        <c:axId val="207593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crossAx val="2075928720"/>
        <c:crosses val="autoZero"/>
        <c:auto val="1"/>
        <c:lblAlgn val="ctr"/>
        <c:lblOffset val="100"/>
        <c:noMultiLvlLbl val="0"/>
      </c:catAx>
      <c:valAx>
        <c:axId val="2075928720"/>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crossAx val="2075932560"/>
        <c:crosses val="autoZero"/>
        <c:crossBetween val="between"/>
      </c:valAx>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legend>
    <c:plotVisOnly val="1"/>
    <c:dispBlanksAs val="gap"/>
    <c:showDLblsOverMax val="0"/>
  </c:chart>
  <c:spPr>
    <a:solidFill>
      <a:srgbClr val="051C38"/>
    </a:solidFill>
    <a:ln>
      <a:noFill/>
    </a:ln>
    <a:effectLst/>
  </c:spPr>
  <c:txPr>
    <a:bodyPr/>
    <a:lstStyle/>
    <a:p>
      <a:pPr>
        <a:defRPr/>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'LBO Volume 2'!$J$1</c:f>
              <c:strCache>
                <c:ptCount val="1"/>
                <c:pt idx="0">
                  <c:v>Institutional leveraged loans</c:v>
                </c:pt>
              </c:strCache>
            </c:strRef>
          </c:tx>
          <c:spPr>
            <a:solidFill>
              <a:srgbClr val="C4EDEB"/>
            </a:solidFill>
            <a:ln>
              <a:noFill/>
            </a:ln>
            <a:effectLst/>
          </c:spPr>
          <c:invertIfNegative val="0"/>
          <c:cat>
            <c:strRef>
              <c:f>'LBO Volume 2'!$I$2:$I$25</c:f>
              <c:strCache>
                <c:ptCount val="24"/>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pt idx="15">
                  <c:v>4Q23</c:v>
                </c:pt>
                <c:pt idx="16">
                  <c:v>1Q24</c:v>
                </c:pt>
                <c:pt idx="17">
                  <c:v>2Q24</c:v>
                </c:pt>
                <c:pt idx="18">
                  <c:v>3Q24</c:v>
                </c:pt>
                <c:pt idx="19">
                  <c:v>4Q24</c:v>
                </c:pt>
                <c:pt idx="20">
                  <c:v>1Q25</c:v>
                </c:pt>
                <c:pt idx="21">
                  <c:v>2Q25</c:v>
                </c:pt>
                <c:pt idx="22">
                  <c:v>3Q25</c:v>
                </c:pt>
                <c:pt idx="23">
                  <c:v>Last 3 Months</c:v>
                </c:pt>
              </c:strCache>
            </c:strRef>
          </c:cat>
          <c:val>
            <c:numRef>
              <c:f>'LBO Volume 2'!$J$2:$J$25</c:f>
              <c:numCache>
                <c:formatCode>#,##0.00</c:formatCode>
                <c:ptCount val="24"/>
                <c:pt idx="0">
                  <c:v>19.799999999999997</c:v>
                </c:pt>
                <c:pt idx="1">
                  <c:v>12.0725</c:v>
                </c:pt>
                <c:pt idx="2">
                  <c:v>11.535</c:v>
                </c:pt>
                <c:pt idx="3">
                  <c:v>23.308</c:v>
                </c:pt>
                <c:pt idx="4">
                  <c:v>36.888999999999996</c:v>
                </c:pt>
                <c:pt idx="5">
                  <c:v>42.572534999999995</c:v>
                </c:pt>
                <c:pt idx="6">
                  <c:v>46.135280000000016</c:v>
                </c:pt>
                <c:pt idx="7">
                  <c:v>20.3995</c:v>
                </c:pt>
                <c:pt idx="8">
                  <c:v>41.446646999999999</c:v>
                </c:pt>
                <c:pt idx="9">
                  <c:v>19.302968</c:v>
                </c:pt>
                <c:pt idx="10">
                  <c:v>11.082874</c:v>
                </c:pt>
                <c:pt idx="11">
                  <c:v>2.1</c:v>
                </c:pt>
                <c:pt idx="12">
                  <c:v>5.3040000000000003</c:v>
                </c:pt>
                <c:pt idx="13">
                  <c:v>7.9749999999999996</c:v>
                </c:pt>
                <c:pt idx="14">
                  <c:v>15.288000000000002</c:v>
                </c:pt>
                <c:pt idx="15">
                  <c:v>2.16</c:v>
                </c:pt>
                <c:pt idx="16">
                  <c:v>17.305</c:v>
                </c:pt>
                <c:pt idx="17">
                  <c:v>12.898</c:v>
                </c:pt>
                <c:pt idx="18">
                  <c:v>22.139999999999997</c:v>
                </c:pt>
                <c:pt idx="19">
                  <c:v>7.9599999999999991</c:v>
                </c:pt>
                <c:pt idx="20">
                  <c:v>22.471814999999999</c:v>
                </c:pt>
                <c:pt idx="21">
                  <c:v>15.995000000000001</c:v>
                </c:pt>
                <c:pt idx="22">
                  <c:v>15.545000000000002</c:v>
                </c:pt>
                <c:pt idx="23">
                  <c:v>16.523</c:v>
                </c:pt>
              </c:numCache>
            </c:numRef>
          </c:val>
          <c:extLst>
            <c:ext xmlns:c16="http://schemas.microsoft.com/office/drawing/2014/chart" uri="{C3380CC4-5D6E-409C-BE32-E72D297353CC}">
              <c16:uniqueId val="{00000000-B301-462B-987E-5F9E76DC3AC3}"/>
            </c:ext>
          </c:extLst>
        </c:ser>
        <c:ser>
          <c:idx val="2"/>
          <c:order val="1"/>
          <c:tx>
            <c:strRef>
              <c:f>'LBO Volume 2'!$K$1</c:f>
              <c:strCache>
                <c:ptCount val="1"/>
                <c:pt idx="0">
                  <c:v>Direct lending (estimate)</c:v>
                </c:pt>
              </c:strCache>
            </c:strRef>
          </c:tx>
          <c:spPr>
            <a:solidFill>
              <a:srgbClr val="40C2C9"/>
            </a:solidFill>
            <a:ln>
              <a:noFill/>
            </a:ln>
            <a:effectLst/>
          </c:spPr>
          <c:invertIfNegative val="0"/>
          <c:cat>
            <c:strRef>
              <c:f>'LBO Volume 2'!$I$2:$I$25</c:f>
              <c:strCache>
                <c:ptCount val="24"/>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pt idx="15">
                  <c:v>4Q23</c:v>
                </c:pt>
                <c:pt idx="16">
                  <c:v>1Q24</c:v>
                </c:pt>
                <c:pt idx="17">
                  <c:v>2Q24</c:v>
                </c:pt>
                <c:pt idx="18">
                  <c:v>3Q24</c:v>
                </c:pt>
                <c:pt idx="19">
                  <c:v>4Q24</c:v>
                </c:pt>
                <c:pt idx="20">
                  <c:v>1Q25</c:v>
                </c:pt>
                <c:pt idx="21">
                  <c:v>2Q25</c:v>
                </c:pt>
                <c:pt idx="22">
                  <c:v>3Q25</c:v>
                </c:pt>
                <c:pt idx="23">
                  <c:v>Last 3 Months</c:v>
                </c:pt>
              </c:strCache>
            </c:strRef>
          </c:cat>
          <c:val>
            <c:numRef>
              <c:f>'LBO Volume 2'!$K$2:$K$25</c:f>
              <c:numCache>
                <c:formatCode>#,##0.00</c:formatCode>
                <c:ptCount val="24"/>
                <c:pt idx="0">
                  <c:v>11.490252198</c:v>
                </c:pt>
                <c:pt idx="1">
                  <c:v>3.8895</c:v>
                </c:pt>
                <c:pt idx="2">
                  <c:v>4.2979389999999995</c:v>
                </c:pt>
                <c:pt idx="3">
                  <c:v>8.1606009999999998</c:v>
                </c:pt>
                <c:pt idx="4">
                  <c:v>10.215721</c:v>
                </c:pt>
                <c:pt idx="5">
                  <c:v>13.288046999999999</c:v>
                </c:pt>
                <c:pt idx="6">
                  <c:v>13.647260490000001</c:v>
                </c:pt>
                <c:pt idx="7">
                  <c:v>23.567353000000001</c:v>
                </c:pt>
                <c:pt idx="8">
                  <c:v>10.968985</c:v>
                </c:pt>
                <c:pt idx="9">
                  <c:v>29.311854079999996</c:v>
                </c:pt>
                <c:pt idx="10">
                  <c:v>15.325911574999997</c:v>
                </c:pt>
                <c:pt idx="11">
                  <c:v>15.126110000000001</c:v>
                </c:pt>
                <c:pt idx="12">
                  <c:v>11.601988</c:v>
                </c:pt>
                <c:pt idx="13">
                  <c:v>13.39</c:v>
                </c:pt>
                <c:pt idx="14">
                  <c:v>10.97463112</c:v>
                </c:pt>
                <c:pt idx="15">
                  <c:v>15.176483000000001</c:v>
                </c:pt>
                <c:pt idx="16">
                  <c:v>16.788736</c:v>
                </c:pt>
                <c:pt idx="17">
                  <c:v>18.977758999999999</c:v>
                </c:pt>
                <c:pt idx="18">
                  <c:v>17.02489954</c:v>
                </c:pt>
                <c:pt idx="19">
                  <c:v>20.30714</c:v>
                </c:pt>
                <c:pt idx="20">
                  <c:v>16.883980915000002</c:v>
                </c:pt>
                <c:pt idx="21">
                  <c:v>21.135550819999999</c:v>
                </c:pt>
                <c:pt idx="22">
                  <c:v>22.091059999999999</c:v>
                </c:pt>
                <c:pt idx="23">
                  <c:v>23.6768</c:v>
                </c:pt>
              </c:numCache>
            </c:numRef>
          </c:val>
          <c:extLst>
            <c:ext xmlns:c16="http://schemas.microsoft.com/office/drawing/2014/chart" uri="{C3380CC4-5D6E-409C-BE32-E72D297353CC}">
              <c16:uniqueId val="{00000001-B301-462B-987E-5F9E76DC3AC3}"/>
            </c:ext>
          </c:extLst>
        </c:ser>
        <c:dLbls>
          <c:showLegendKey val="0"/>
          <c:showVal val="0"/>
          <c:showCatName val="0"/>
          <c:showSerName val="0"/>
          <c:showPercent val="0"/>
          <c:showBubbleSize val="0"/>
        </c:dLbls>
        <c:gapWidth val="60"/>
        <c:axId val="2075932560"/>
        <c:axId val="2075928720"/>
        <c:extLst/>
      </c:barChart>
      <c:catAx>
        <c:axId val="207593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crossAx val="2075928720"/>
        <c:crosses val="autoZero"/>
        <c:auto val="1"/>
        <c:lblAlgn val="ctr"/>
        <c:lblOffset val="100"/>
        <c:noMultiLvlLbl val="0"/>
      </c:catAx>
      <c:valAx>
        <c:axId val="2075928720"/>
        <c:scaling>
          <c:orientation val="minMax"/>
        </c:scaling>
        <c:delete val="0"/>
        <c:axPos val="l"/>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crossAx val="2075932560"/>
        <c:crosses val="autoZero"/>
        <c:crossBetween val="between"/>
      </c:valAx>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legend>
    <c:plotVisOnly val="1"/>
    <c:dispBlanksAs val="gap"/>
    <c:showDLblsOverMax val="0"/>
  </c:chart>
  <c:spPr>
    <a:solidFill>
      <a:srgbClr val="051C38"/>
    </a:solidFill>
    <a:ln>
      <a:noFill/>
    </a:ln>
    <a:effectLst/>
  </c:spPr>
  <c:txPr>
    <a:bodyPr/>
    <a:lstStyle/>
    <a:p>
      <a:pPr>
        <a:defRPr/>
      </a:pPr>
      <a:endParaRPr lang="en-US"/>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'PE Deal Count Q'!$J$1</c:f>
              <c:strCache>
                <c:ptCount val="1"/>
                <c:pt idx="0">
                  <c:v>Institutional leveraged loans</c:v>
                </c:pt>
              </c:strCache>
            </c:strRef>
          </c:tx>
          <c:spPr>
            <a:solidFill>
              <a:srgbClr val="C4EDEB"/>
            </a:solidFill>
            <a:ln>
              <a:noFill/>
            </a:ln>
            <a:effectLst/>
          </c:spPr>
          <c:invertIfNegative val="0"/>
          <c:cat>
            <c:strRef>
              <c:f>'PE Deal Count Q'!$I$2:$I$25</c:f>
              <c:strCache>
                <c:ptCount val="24"/>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pt idx="15">
                  <c:v>4Q23</c:v>
                </c:pt>
                <c:pt idx="16">
                  <c:v>1Q24</c:v>
                </c:pt>
                <c:pt idx="17">
                  <c:v>2Q24</c:v>
                </c:pt>
                <c:pt idx="18">
                  <c:v>3Q24</c:v>
                </c:pt>
                <c:pt idx="19">
                  <c:v>4Q24</c:v>
                </c:pt>
                <c:pt idx="20">
                  <c:v>1Q25</c:v>
                </c:pt>
                <c:pt idx="21">
                  <c:v>2Q25</c:v>
                </c:pt>
                <c:pt idx="22">
                  <c:v>3Q25</c:v>
                </c:pt>
                <c:pt idx="23">
                  <c:v>Last 3 Months</c:v>
                </c:pt>
              </c:strCache>
            </c:strRef>
          </c:cat>
          <c:val>
            <c:numRef>
              <c:f>'PE Deal Count Q'!$J$2:$J$25</c:f>
              <c:numCache>
                <c:formatCode>#,##0</c:formatCode>
                <c:ptCount val="24"/>
                <c:pt idx="0">
                  <c:v>83</c:v>
                </c:pt>
                <c:pt idx="1">
                  <c:v>34</c:v>
                </c:pt>
                <c:pt idx="2">
                  <c:v>65</c:v>
                </c:pt>
                <c:pt idx="3">
                  <c:v>113</c:v>
                </c:pt>
                <c:pt idx="4">
                  <c:v>174</c:v>
                </c:pt>
                <c:pt idx="5">
                  <c:v>135</c:v>
                </c:pt>
                <c:pt idx="6">
                  <c:v>151</c:v>
                </c:pt>
                <c:pt idx="7">
                  <c:v>154</c:v>
                </c:pt>
                <c:pt idx="8">
                  <c:v>94</c:v>
                </c:pt>
                <c:pt idx="9">
                  <c:v>51</c:v>
                </c:pt>
                <c:pt idx="10">
                  <c:v>21</c:v>
                </c:pt>
                <c:pt idx="11">
                  <c:v>26</c:v>
                </c:pt>
                <c:pt idx="12">
                  <c:v>46</c:v>
                </c:pt>
                <c:pt idx="13">
                  <c:v>47</c:v>
                </c:pt>
                <c:pt idx="14">
                  <c:v>84</c:v>
                </c:pt>
                <c:pt idx="15">
                  <c:v>53</c:v>
                </c:pt>
                <c:pt idx="16">
                  <c:v>138</c:v>
                </c:pt>
                <c:pt idx="17">
                  <c:v>124</c:v>
                </c:pt>
                <c:pt idx="18">
                  <c:v>105</c:v>
                </c:pt>
                <c:pt idx="19">
                  <c:v>115</c:v>
                </c:pt>
                <c:pt idx="20" formatCode="#,##0.00">
                  <c:v>113</c:v>
                </c:pt>
                <c:pt idx="21" formatCode="#,##0.00">
                  <c:v>76</c:v>
                </c:pt>
                <c:pt idx="22" formatCode="#,##0.00">
                  <c:v>131</c:v>
                </c:pt>
                <c:pt idx="23" formatCode="#,##0.00">
                  <c:v>109</c:v>
                </c:pt>
              </c:numCache>
            </c:numRef>
          </c:val>
          <c:extLst>
            <c:ext xmlns:c16="http://schemas.microsoft.com/office/drawing/2014/chart" uri="{C3380CC4-5D6E-409C-BE32-E72D297353CC}">
              <c16:uniqueId val="{00000000-FCC5-4E3E-B685-54FEEDA572CC}"/>
            </c:ext>
          </c:extLst>
        </c:ser>
        <c:ser>
          <c:idx val="2"/>
          <c:order val="1"/>
          <c:tx>
            <c:strRef>
              <c:f>'PE Deal Count Q'!$K$1</c:f>
              <c:strCache>
                <c:ptCount val="1"/>
                <c:pt idx="0">
                  <c:v>Direct lending</c:v>
                </c:pt>
              </c:strCache>
            </c:strRef>
          </c:tx>
          <c:spPr>
            <a:solidFill>
              <a:srgbClr val="40C2C9"/>
            </a:solidFill>
            <a:ln>
              <a:noFill/>
            </a:ln>
            <a:effectLst/>
          </c:spPr>
          <c:invertIfNegative val="0"/>
          <c:cat>
            <c:strRef>
              <c:f>'PE Deal Count Q'!$I$2:$I$25</c:f>
              <c:strCache>
                <c:ptCount val="24"/>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pt idx="15">
                  <c:v>4Q23</c:v>
                </c:pt>
                <c:pt idx="16">
                  <c:v>1Q24</c:v>
                </c:pt>
                <c:pt idx="17">
                  <c:v>2Q24</c:v>
                </c:pt>
                <c:pt idx="18">
                  <c:v>3Q24</c:v>
                </c:pt>
                <c:pt idx="19">
                  <c:v>4Q24</c:v>
                </c:pt>
                <c:pt idx="20">
                  <c:v>1Q25</c:v>
                </c:pt>
                <c:pt idx="21">
                  <c:v>2Q25</c:v>
                </c:pt>
                <c:pt idx="22">
                  <c:v>3Q25</c:v>
                </c:pt>
                <c:pt idx="23">
                  <c:v>Last 3 Months</c:v>
                </c:pt>
              </c:strCache>
            </c:strRef>
          </c:cat>
          <c:val>
            <c:numRef>
              <c:f>'PE Deal Count Q'!$K$2:$K$25</c:f>
              <c:numCache>
                <c:formatCode>#,##0</c:formatCode>
                <c:ptCount val="24"/>
                <c:pt idx="0">
                  <c:v>89</c:v>
                </c:pt>
                <c:pt idx="1">
                  <c:v>35</c:v>
                </c:pt>
                <c:pt idx="2">
                  <c:v>46</c:v>
                </c:pt>
                <c:pt idx="3">
                  <c:v>71</c:v>
                </c:pt>
                <c:pt idx="4">
                  <c:v>76</c:v>
                </c:pt>
                <c:pt idx="5">
                  <c:v>94</c:v>
                </c:pt>
                <c:pt idx="6">
                  <c:v>109</c:v>
                </c:pt>
                <c:pt idx="7">
                  <c:v>148</c:v>
                </c:pt>
                <c:pt idx="8">
                  <c:v>119</c:v>
                </c:pt>
                <c:pt idx="9">
                  <c:v>103</c:v>
                </c:pt>
                <c:pt idx="10">
                  <c:v>103</c:v>
                </c:pt>
                <c:pt idx="11">
                  <c:v>73</c:v>
                </c:pt>
                <c:pt idx="12">
                  <c:v>99</c:v>
                </c:pt>
                <c:pt idx="13">
                  <c:v>82</c:v>
                </c:pt>
                <c:pt idx="14">
                  <c:v>102</c:v>
                </c:pt>
                <c:pt idx="15">
                  <c:v>138</c:v>
                </c:pt>
                <c:pt idx="16" formatCode="#,##0.00">
                  <c:v>165</c:v>
                </c:pt>
                <c:pt idx="17" formatCode="#,##0.00">
                  <c:v>182</c:v>
                </c:pt>
                <c:pt idx="18" formatCode="#,##0.00">
                  <c:v>149</c:v>
                </c:pt>
                <c:pt idx="19" formatCode="#,##0.00">
                  <c:v>170</c:v>
                </c:pt>
                <c:pt idx="20" formatCode="#,##0.00">
                  <c:v>143</c:v>
                </c:pt>
                <c:pt idx="21" formatCode="#,##0.00">
                  <c:v>123</c:v>
                </c:pt>
                <c:pt idx="22" formatCode="#,##0.00">
                  <c:v>125</c:v>
                </c:pt>
                <c:pt idx="23" formatCode="#,##0.00">
                  <c:v>122</c:v>
                </c:pt>
              </c:numCache>
            </c:numRef>
          </c:val>
          <c:extLst>
            <c:ext xmlns:c16="http://schemas.microsoft.com/office/drawing/2014/chart" uri="{C3380CC4-5D6E-409C-BE32-E72D297353CC}">
              <c16:uniqueId val="{00000001-FCC5-4E3E-B685-54FEEDA572CC}"/>
            </c:ext>
          </c:extLst>
        </c:ser>
        <c:dLbls>
          <c:showLegendKey val="0"/>
          <c:showVal val="0"/>
          <c:showCatName val="0"/>
          <c:showSerName val="0"/>
          <c:showPercent val="0"/>
          <c:showBubbleSize val="0"/>
        </c:dLbls>
        <c:gapWidth val="60"/>
        <c:axId val="2075932560"/>
        <c:axId val="2075928720"/>
        <c:extLst/>
      </c:barChart>
      <c:catAx>
        <c:axId val="207593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crossAx val="2075928720"/>
        <c:crosses val="autoZero"/>
        <c:auto val="1"/>
        <c:lblAlgn val="ctr"/>
        <c:lblOffset val="100"/>
        <c:noMultiLvlLbl val="0"/>
      </c:catAx>
      <c:valAx>
        <c:axId val="2075928720"/>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crossAx val="2075932560"/>
        <c:crosses val="autoZero"/>
        <c:crossBetween val="between"/>
      </c:valAx>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legend>
    <c:plotVisOnly val="1"/>
    <c:dispBlanksAs val="gap"/>
    <c:showDLblsOverMax val="0"/>
  </c:chart>
  <c:spPr>
    <a:solidFill>
      <a:srgbClr val="051C38"/>
    </a:solidFill>
    <a:ln>
      <a:noFill/>
    </a:ln>
    <a:effectLst/>
  </c:spPr>
  <c:txPr>
    <a:bodyPr/>
    <a:lstStyle/>
    <a:p>
      <a:pPr>
        <a:defRPr/>
      </a:pPr>
      <a:endParaRPr lang="en-US"/>
    </a:p>
  </c:txPr>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'NI PE-Backed Volume 2'!$J$1</c:f>
              <c:strCache>
                <c:ptCount val="1"/>
                <c:pt idx="0">
                  <c:v>Institutional leveraged loans</c:v>
                </c:pt>
              </c:strCache>
            </c:strRef>
          </c:tx>
          <c:spPr>
            <a:solidFill>
              <a:srgbClr val="C4EDEB"/>
            </a:solidFill>
            <a:ln>
              <a:noFill/>
            </a:ln>
            <a:effectLst/>
          </c:spPr>
          <c:invertIfNegative val="0"/>
          <c:cat>
            <c:strRef>
              <c:f>'NI PE-Backed Volume 2'!$I$2:$I$25</c:f>
              <c:strCache>
                <c:ptCount val="24"/>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pt idx="15">
                  <c:v>4Q23</c:v>
                </c:pt>
                <c:pt idx="16">
                  <c:v>1Q24</c:v>
                </c:pt>
                <c:pt idx="17">
                  <c:v>2Q24</c:v>
                </c:pt>
                <c:pt idx="18">
                  <c:v>3Q24</c:v>
                </c:pt>
                <c:pt idx="19">
                  <c:v>4Q24</c:v>
                </c:pt>
                <c:pt idx="20">
                  <c:v>1Q25</c:v>
                </c:pt>
                <c:pt idx="21">
                  <c:v>2Q25</c:v>
                </c:pt>
                <c:pt idx="22">
                  <c:v>3Q25</c:v>
                </c:pt>
                <c:pt idx="23">
                  <c:v>Last 3 Months</c:v>
                </c:pt>
              </c:strCache>
            </c:strRef>
          </c:cat>
          <c:val>
            <c:numRef>
              <c:f>'NI PE-Backed Volume 2'!$J$2:$J$25</c:f>
              <c:numCache>
                <c:formatCode>#,##0.00</c:formatCode>
                <c:ptCount val="24"/>
                <c:pt idx="0">
                  <c:v>44.787600000000005</c:v>
                </c:pt>
                <c:pt idx="1">
                  <c:v>20.793500000000002</c:v>
                </c:pt>
                <c:pt idx="2">
                  <c:v>42.130699999999983</c:v>
                </c:pt>
                <c:pt idx="3">
                  <c:v>62.166499999999978</c:v>
                </c:pt>
                <c:pt idx="4">
                  <c:v>117.70899999999997</c:v>
                </c:pt>
                <c:pt idx="5">
                  <c:v>86.920434999999998</c:v>
                </c:pt>
                <c:pt idx="6">
                  <c:v>112.80147999999997</c:v>
                </c:pt>
                <c:pt idx="7">
                  <c:v>83.426249999999968</c:v>
                </c:pt>
                <c:pt idx="8">
                  <c:v>73.709958999999998</c:v>
                </c:pt>
                <c:pt idx="9">
                  <c:v>32.852968000000004</c:v>
                </c:pt>
                <c:pt idx="10">
                  <c:v>14.838873999999999</c:v>
                </c:pt>
                <c:pt idx="11">
                  <c:v>10.033999999999997</c:v>
                </c:pt>
                <c:pt idx="12">
                  <c:v>31.704000000000001</c:v>
                </c:pt>
                <c:pt idx="13">
                  <c:v>35.528299999999994</c:v>
                </c:pt>
                <c:pt idx="14">
                  <c:v>44.717250000000014</c:v>
                </c:pt>
                <c:pt idx="15">
                  <c:v>24.274000000000001</c:v>
                </c:pt>
                <c:pt idx="16">
                  <c:v>98.53421000000003</c:v>
                </c:pt>
                <c:pt idx="17">
                  <c:v>95.152099999999962</c:v>
                </c:pt>
                <c:pt idx="18">
                  <c:v>79.020229999999984</c:v>
                </c:pt>
                <c:pt idx="19">
                  <c:v>63.514600000000009</c:v>
                </c:pt>
                <c:pt idx="20">
                  <c:v>102.189459</c:v>
                </c:pt>
                <c:pt idx="21">
                  <c:v>51.651899999999976</c:v>
                </c:pt>
                <c:pt idx="22">
                  <c:v>93.574999999999974</c:v>
                </c:pt>
                <c:pt idx="23">
                  <c:v>64.659078000000008</c:v>
                </c:pt>
              </c:numCache>
            </c:numRef>
          </c:val>
          <c:extLst>
            <c:ext xmlns:c16="http://schemas.microsoft.com/office/drawing/2014/chart" uri="{C3380CC4-5D6E-409C-BE32-E72D297353CC}">
              <c16:uniqueId val="{00000000-7A64-45F1-A6A7-90A6A5C1FD5C}"/>
            </c:ext>
          </c:extLst>
        </c:ser>
        <c:ser>
          <c:idx val="2"/>
          <c:order val="1"/>
          <c:tx>
            <c:strRef>
              <c:f>'NI PE-Backed Volume 2'!$K$1</c:f>
              <c:strCache>
                <c:ptCount val="1"/>
                <c:pt idx="0">
                  <c:v>Direct lending (estimate)</c:v>
                </c:pt>
              </c:strCache>
            </c:strRef>
          </c:tx>
          <c:spPr>
            <a:solidFill>
              <a:srgbClr val="40C2C9"/>
            </a:solidFill>
            <a:ln>
              <a:noFill/>
            </a:ln>
            <a:effectLst/>
          </c:spPr>
          <c:invertIfNegative val="0"/>
          <c:cat>
            <c:strRef>
              <c:f>'NI PE-Backed Volume 2'!$I$2:$I$25</c:f>
              <c:strCache>
                <c:ptCount val="24"/>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pt idx="15">
                  <c:v>4Q23</c:v>
                </c:pt>
                <c:pt idx="16">
                  <c:v>1Q24</c:v>
                </c:pt>
                <c:pt idx="17">
                  <c:v>2Q24</c:v>
                </c:pt>
                <c:pt idx="18">
                  <c:v>3Q24</c:v>
                </c:pt>
                <c:pt idx="19">
                  <c:v>4Q24</c:v>
                </c:pt>
                <c:pt idx="20">
                  <c:v>1Q25</c:v>
                </c:pt>
                <c:pt idx="21">
                  <c:v>2Q25</c:v>
                </c:pt>
                <c:pt idx="22">
                  <c:v>3Q25</c:v>
                </c:pt>
                <c:pt idx="23">
                  <c:v>Last 3 Months</c:v>
                </c:pt>
              </c:strCache>
            </c:strRef>
          </c:cat>
          <c:val>
            <c:numRef>
              <c:f>'NI PE-Backed Volume 2'!$K$2:$K$25</c:f>
              <c:numCache>
                <c:formatCode>#,##0.00</c:formatCode>
                <c:ptCount val="24"/>
                <c:pt idx="0">
                  <c:v>18.534047298000001</c:v>
                </c:pt>
                <c:pt idx="1">
                  <c:v>6.0830000000000002</c:v>
                </c:pt>
                <c:pt idx="2">
                  <c:v>9.5154639999999979</c:v>
                </c:pt>
                <c:pt idx="3">
                  <c:v>13.315179999999998</c:v>
                </c:pt>
                <c:pt idx="4">
                  <c:v>14.448587</c:v>
                </c:pt>
                <c:pt idx="5">
                  <c:v>20.163584</c:v>
                </c:pt>
                <c:pt idx="6">
                  <c:v>23.895164455999996</c:v>
                </c:pt>
                <c:pt idx="7">
                  <c:v>40.938232999999997</c:v>
                </c:pt>
                <c:pt idx="8">
                  <c:v>23.830584999999999</c:v>
                </c:pt>
                <c:pt idx="9">
                  <c:v>41.921750079999995</c:v>
                </c:pt>
                <c:pt idx="10">
                  <c:v>22.638790575000002</c:v>
                </c:pt>
                <c:pt idx="11">
                  <c:v>21.022724</c:v>
                </c:pt>
                <c:pt idx="12">
                  <c:v>19.766933999999999</c:v>
                </c:pt>
                <c:pt idx="13">
                  <c:v>20.433299999999999</c:v>
                </c:pt>
                <c:pt idx="14">
                  <c:v>39.215320578000004</c:v>
                </c:pt>
                <c:pt idx="15">
                  <c:v>41.382073999999996</c:v>
                </c:pt>
                <c:pt idx="16">
                  <c:v>44.280843251000007</c:v>
                </c:pt>
                <c:pt idx="17">
                  <c:v>60.766628000000004</c:v>
                </c:pt>
                <c:pt idx="18">
                  <c:v>53.037934539999995</c:v>
                </c:pt>
                <c:pt idx="19">
                  <c:v>50.262996051000002</c:v>
                </c:pt>
                <c:pt idx="20">
                  <c:v>40.803799957999999</c:v>
                </c:pt>
                <c:pt idx="21">
                  <c:v>45.965575175999994</c:v>
                </c:pt>
                <c:pt idx="22">
                  <c:v>44.833198000000003</c:v>
                </c:pt>
                <c:pt idx="23">
                  <c:v>51.592700000000001</c:v>
                </c:pt>
              </c:numCache>
            </c:numRef>
          </c:val>
          <c:extLst>
            <c:ext xmlns:c16="http://schemas.microsoft.com/office/drawing/2014/chart" uri="{C3380CC4-5D6E-409C-BE32-E72D297353CC}">
              <c16:uniqueId val="{00000001-7A64-45F1-A6A7-90A6A5C1FD5C}"/>
            </c:ext>
          </c:extLst>
        </c:ser>
        <c:dLbls>
          <c:showLegendKey val="0"/>
          <c:showVal val="0"/>
          <c:showCatName val="0"/>
          <c:showSerName val="0"/>
          <c:showPercent val="0"/>
          <c:showBubbleSize val="0"/>
        </c:dLbls>
        <c:gapWidth val="60"/>
        <c:axId val="2075932560"/>
        <c:axId val="2075928720"/>
        <c:extLst/>
      </c:barChart>
      <c:catAx>
        <c:axId val="207593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crossAx val="2075928720"/>
        <c:crosses val="autoZero"/>
        <c:auto val="1"/>
        <c:lblAlgn val="ctr"/>
        <c:lblOffset val="100"/>
        <c:noMultiLvlLbl val="0"/>
      </c:catAx>
      <c:valAx>
        <c:axId val="2075928720"/>
        <c:scaling>
          <c:orientation val="minMax"/>
        </c:scaling>
        <c:delete val="0"/>
        <c:axPos val="l"/>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crossAx val="2075932560"/>
        <c:crosses val="autoZero"/>
        <c:crossBetween val="between"/>
      </c:valAx>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legend>
    <c:plotVisOnly val="1"/>
    <c:dispBlanksAs val="gap"/>
    <c:showDLblsOverMax val="0"/>
  </c:chart>
  <c:spPr>
    <a:solidFill>
      <a:srgbClr val="051C38"/>
    </a:solidFill>
    <a:ln>
      <a:noFill/>
    </a:ln>
    <a:effectLst/>
  </c:spPr>
  <c:txPr>
    <a:bodyPr/>
    <a:lstStyle/>
    <a:p>
      <a:pPr>
        <a:defRPr/>
      </a:pPr>
      <a:endParaRPr lang="en-US"/>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Chart1!$K$1</c:f>
              <c:strCache>
                <c:ptCount val="1"/>
                <c:pt idx="0">
                  <c:v>4Q24</c:v>
                </c:pt>
              </c:strCache>
            </c:strRef>
          </c:tx>
          <c:spPr>
            <a:solidFill>
              <a:srgbClr val="C4EDEB"/>
            </a:solidFill>
            <a:ln>
              <a:noFill/>
            </a:ln>
            <a:effectLst/>
          </c:spPr>
          <c:invertIfNegative val="0"/>
          <c:cat>
            <c:strRef>
              <c:f>Chart1!$I$2:$I$11</c:f>
              <c:strCache>
                <c:ptCount val="10"/>
                <c:pt idx="0">
                  <c:v>Under 400</c:v>
                </c:pt>
                <c:pt idx="1">
                  <c:v>400-449</c:v>
                </c:pt>
                <c:pt idx="2">
                  <c:v>450-499</c:v>
                </c:pt>
                <c:pt idx="3">
                  <c:v>500-549</c:v>
                </c:pt>
                <c:pt idx="4">
                  <c:v>550-599</c:v>
                </c:pt>
                <c:pt idx="5">
                  <c:v>600-649</c:v>
                </c:pt>
                <c:pt idx="6">
                  <c:v>650-699</c:v>
                </c:pt>
                <c:pt idx="7">
                  <c:v>700-749</c:v>
                </c:pt>
                <c:pt idx="8">
                  <c:v>750-799</c:v>
                </c:pt>
                <c:pt idx="9">
                  <c:v>800 or higher</c:v>
                </c:pt>
              </c:strCache>
            </c:strRef>
          </c:cat>
          <c:val>
            <c:numRef>
              <c:f>Chart1!$K$2:$K$11</c:f>
              <c:numCache>
                <c:formatCode>0.00%</c:formatCode>
                <c:ptCount val="10"/>
                <c:pt idx="0">
                  <c:v>9.028053966408664E-2</c:v>
                </c:pt>
                <c:pt idx="1">
                  <c:v>2.8910576069997248E-2</c:v>
                </c:pt>
                <c:pt idx="2">
                  <c:v>0.13360051396579681</c:v>
                </c:pt>
                <c:pt idx="3">
                  <c:v>0.25318934132835685</c:v>
                </c:pt>
                <c:pt idx="4">
                  <c:v>0.18802582066264875</c:v>
                </c:pt>
                <c:pt idx="5">
                  <c:v>0.1198641661822743</c:v>
                </c:pt>
                <c:pt idx="6">
                  <c:v>7.3699024076850125E-2</c:v>
                </c:pt>
                <c:pt idx="7">
                  <c:v>3.918989200599627E-2</c:v>
                </c:pt>
                <c:pt idx="8">
                  <c:v>2.4199222932664362E-2</c:v>
                </c:pt>
                <c:pt idx="9">
                  <c:v>4.9040903111328665E-2</c:v>
                </c:pt>
              </c:numCache>
            </c:numRef>
          </c:val>
          <c:extLst xmlns:c15="http://schemas.microsoft.com/office/drawing/2012/chart">
            <c:ext xmlns:c16="http://schemas.microsoft.com/office/drawing/2014/chart" uri="{C3380CC4-5D6E-409C-BE32-E72D297353CC}">
              <c16:uniqueId val="{00000003-4721-4380-A1A5-1E96372F30DA}"/>
            </c:ext>
          </c:extLst>
        </c:ser>
        <c:ser>
          <c:idx val="1"/>
          <c:order val="1"/>
          <c:tx>
            <c:strRef>
              <c:f>Chart1!$L$1</c:f>
              <c:strCache>
                <c:ptCount val="1"/>
                <c:pt idx="0">
                  <c:v>1Q25</c:v>
                </c:pt>
              </c:strCache>
            </c:strRef>
          </c:tx>
          <c:spPr>
            <a:solidFill>
              <a:srgbClr val="6185A6"/>
            </a:solidFill>
            <a:ln>
              <a:noFill/>
            </a:ln>
            <a:effectLst/>
          </c:spPr>
          <c:invertIfNegative val="0"/>
          <c:cat>
            <c:strRef>
              <c:f>Chart1!$I$2:$I$11</c:f>
              <c:strCache>
                <c:ptCount val="10"/>
                <c:pt idx="0">
                  <c:v>Under 400</c:v>
                </c:pt>
                <c:pt idx="1">
                  <c:v>400-449</c:v>
                </c:pt>
                <c:pt idx="2">
                  <c:v>450-499</c:v>
                </c:pt>
                <c:pt idx="3">
                  <c:v>500-549</c:v>
                </c:pt>
                <c:pt idx="4">
                  <c:v>550-599</c:v>
                </c:pt>
                <c:pt idx="5">
                  <c:v>600-649</c:v>
                </c:pt>
                <c:pt idx="6">
                  <c:v>650-699</c:v>
                </c:pt>
                <c:pt idx="7">
                  <c:v>700-749</c:v>
                </c:pt>
                <c:pt idx="8">
                  <c:v>750-799</c:v>
                </c:pt>
                <c:pt idx="9">
                  <c:v>800 or higher</c:v>
                </c:pt>
              </c:strCache>
            </c:strRef>
          </c:cat>
          <c:val>
            <c:numRef>
              <c:f>Chart1!$L$2:$L$11</c:f>
              <c:numCache>
                <c:formatCode>0.00%</c:formatCode>
                <c:ptCount val="10"/>
                <c:pt idx="0">
                  <c:v>9.3761716609465584E-2</c:v>
                </c:pt>
                <c:pt idx="1">
                  <c:v>2.7744931214489659E-2</c:v>
                </c:pt>
                <c:pt idx="2">
                  <c:v>0.16000922908314827</c:v>
                </c:pt>
                <c:pt idx="3">
                  <c:v>0.27606494967265593</c:v>
                </c:pt>
                <c:pt idx="4">
                  <c:v>0.17503533008392697</c:v>
                </c:pt>
                <c:pt idx="5">
                  <c:v>0.1040579124967554</c:v>
                </c:pt>
                <c:pt idx="6">
                  <c:v>6.8612465030427131E-2</c:v>
                </c:pt>
                <c:pt idx="7">
                  <c:v>3.3743835260865801E-2</c:v>
                </c:pt>
                <c:pt idx="8">
                  <c:v>2.0102096732327747E-2</c:v>
                </c:pt>
                <c:pt idx="9">
                  <c:v>4.0867533815937475E-2</c:v>
                </c:pt>
              </c:numCache>
            </c:numRef>
          </c:val>
          <c:extLst>
            <c:ext xmlns:c16="http://schemas.microsoft.com/office/drawing/2014/chart" uri="{C3380CC4-5D6E-409C-BE32-E72D297353CC}">
              <c16:uniqueId val="{00000000-4721-4380-A1A5-1E96372F30DA}"/>
            </c:ext>
          </c:extLst>
        </c:ser>
        <c:ser>
          <c:idx val="2"/>
          <c:order val="2"/>
          <c:tx>
            <c:strRef>
              <c:f>Chart1!$M$1</c:f>
              <c:strCache>
                <c:ptCount val="1"/>
                <c:pt idx="0">
                  <c:v>2Q25</c:v>
                </c:pt>
              </c:strCache>
            </c:strRef>
          </c:tx>
          <c:spPr>
            <a:solidFill>
              <a:srgbClr val="40C2C9"/>
            </a:solidFill>
            <a:ln>
              <a:noFill/>
            </a:ln>
            <a:effectLst/>
          </c:spPr>
          <c:invertIfNegative val="0"/>
          <c:cat>
            <c:strRef>
              <c:f>Chart1!$I$2:$I$11</c:f>
              <c:strCache>
                <c:ptCount val="10"/>
                <c:pt idx="0">
                  <c:v>Under 400</c:v>
                </c:pt>
                <c:pt idx="1">
                  <c:v>400-449</c:v>
                </c:pt>
                <c:pt idx="2">
                  <c:v>450-499</c:v>
                </c:pt>
                <c:pt idx="3">
                  <c:v>500-549</c:v>
                </c:pt>
                <c:pt idx="4">
                  <c:v>550-599</c:v>
                </c:pt>
                <c:pt idx="5">
                  <c:v>600-649</c:v>
                </c:pt>
                <c:pt idx="6">
                  <c:v>650-699</c:v>
                </c:pt>
                <c:pt idx="7">
                  <c:v>700-749</c:v>
                </c:pt>
                <c:pt idx="8">
                  <c:v>750-799</c:v>
                </c:pt>
                <c:pt idx="9">
                  <c:v>800 or higher</c:v>
                </c:pt>
              </c:strCache>
            </c:strRef>
          </c:cat>
          <c:val>
            <c:numRef>
              <c:f>Chart1!$M$2:$M$11</c:f>
              <c:numCache>
                <c:formatCode>0.00%</c:formatCode>
                <c:ptCount val="10"/>
                <c:pt idx="0">
                  <c:v>9.6886487690765286E-2</c:v>
                </c:pt>
                <c:pt idx="1">
                  <c:v>3.2026289406260441E-2</c:v>
                </c:pt>
                <c:pt idx="2">
                  <c:v>0.19619583379748246</c:v>
                </c:pt>
                <c:pt idx="3">
                  <c:v>0.26584605101927145</c:v>
                </c:pt>
                <c:pt idx="4">
                  <c:v>0.16895956332850617</c:v>
                </c:pt>
                <c:pt idx="5">
                  <c:v>9.5020608221009245E-2</c:v>
                </c:pt>
                <c:pt idx="6">
                  <c:v>5.8371393561323384E-2</c:v>
                </c:pt>
                <c:pt idx="7">
                  <c:v>3.0049014147265234E-2</c:v>
                </c:pt>
                <c:pt idx="8">
                  <c:v>1.7767628383647097E-2</c:v>
                </c:pt>
                <c:pt idx="9">
                  <c:v>3.88771304444692E-2</c:v>
                </c:pt>
              </c:numCache>
            </c:numRef>
          </c:val>
          <c:extLst>
            <c:ext xmlns:c16="http://schemas.microsoft.com/office/drawing/2014/chart" uri="{C3380CC4-5D6E-409C-BE32-E72D297353CC}">
              <c16:uniqueId val="{00000001-4721-4380-A1A5-1E96372F30DA}"/>
            </c:ext>
          </c:extLst>
        </c:ser>
        <c:ser>
          <c:idx val="3"/>
          <c:order val="3"/>
          <c:tx>
            <c:strRef>
              <c:f>Chart1!$N$1</c:f>
              <c:strCache>
                <c:ptCount val="1"/>
                <c:pt idx="0">
                  <c:v>3Q25</c:v>
                </c:pt>
              </c:strCache>
            </c:strRef>
          </c:tx>
          <c:invertIfNegative val="0"/>
          <c:cat>
            <c:strRef>
              <c:f>Chart1!$I$2:$I$11</c:f>
              <c:strCache>
                <c:ptCount val="10"/>
                <c:pt idx="0">
                  <c:v>Under 400</c:v>
                </c:pt>
                <c:pt idx="1">
                  <c:v>400-449</c:v>
                </c:pt>
                <c:pt idx="2">
                  <c:v>450-499</c:v>
                </c:pt>
                <c:pt idx="3">
                  <c:v>500-549</c:v>
                </c:pt>
                <c:pt idx="4">
                  <c:v>550-599</c:v>
                </c:pt>
                <c:pt idx="5">
                  <c:v>600-649</c:v>
                </c:pt>
                <c:pt idx="6">
                  <c:v>650-699</c:v>
                </c:pt>
                <c:pt idx="7">
                  <c:v>700-749</c:v>
                </c:pt>
                <c:pt idx="8">
                  <c:v>750-799</c:v>
                </c:pt>
                <c:pt idx="9">
                  <c:v>800 or higher</c:v>
                </c:pt>
              </c:strCache>
            </c:strRef>
          </c:cat>
          <c:val>
            <c:numRef>
              <c:f>Chart1!$N$2:$N$11</c:f>
              <c:numCache>
                <c:formatCode>0.00%</c:formatCode>
                <c:ptCount val="10"/>
                <c:pt idx="0">
                  <c:v>0.1018602798953237</c:v>
                </c:pt>
                <c:pt idx="1">
                  <c:v>2.983843440664467E-2</c:v>
                </c:pt>
                <c:pt idx="2">
                  <c:v>0.22414381613380363</c:v>
                </c:pt>
                <c:pt idx="3">
                  <c:v>0.26319831607691435</c:v>
                </c:pt>
                <c:pt idx="4">
                  <c:v>0.15288997610649677</c:v>
                </c:pt>
                <c:pt idx="5">
                  <c:v>9.3725110934122197E-2</c:v>
                </c:pt>
                <c:pt idx="6">
                  <c:v>5.478438957788144E-2</c:v>
                </c:pt>
                <c:pt idx="7">
                  <c:v>2.7875753783138012E-2</c:v>
                </c:pt>
                <c:pt idx="8">
                  <c:v>1.6469450449425417E-2</c:v>
                </c:pt>
                <c:pt idx="9">
                  <c:v>3.5214472636249855E-2</c:v>
                </c:pt>
              </c:numCache>
            </c:numRef>
          </c:val>
          <c:extLst>
            <c:ext xmlns:c16="http://schemas.microsoft.com/office/drawing/2014/chart" uri="{C3380CC4-5D6E-409C-BE32-E72D297353CC}">
              <c16:uniqueId val="{00000002-4721-4380-A1A5-1E96372F30DA}"/>
            </c:ext>
          </c:extLst>
        </c:ser>
        <c:dLbls>
          <c:showLegendKey val="0"/>
          <c:showVal val="0"/>
          <c:showCatName val="0"/>
          <c:showSerName val="0"/>
          <c:showPercent val="0"/>
          <c:showBubbleSize val="0"/>
        </c:dLbls>
        <c:gapWidth val="60"/>
        <c:axId val="2075932560"/>
        <c:axId val="2075928720"/>
        <c:extLst/>
      </c:barChart>
      <c:catAx>
        <c:axId val="207593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crossAx val="2075928720"/>
        <c:crosses val="autoZero"/>
        <c:auto val="1"/>
        <c:lblAlgn val="ctr"/>
        <c:lblOffset val="100"/>
        <c:noMultiLvlLbl val="0"/>
      </c:catAx>
      <c:valAx>
        <c:axId val="2075928720"/>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crossAx val="2075932560"/>
        <c:crosses val="autoZero"/>
        <c:crossBetween val="between"/>
      </c:valAx>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legend>
    <c:plotVisOnly val="1"/>
    <c:dispBlanksAs val="gap"/>
    <c:showDLblsOverMax val="0"/>
  </c:chart>
  <c:spPr>
    <a:solidFill>
      <a:srgbClr val="051C38"/>
    </a:solidFill>
    <a:ln>
      <a:noFill/>
    </a:ln>
    <a:effectLst/>
  </c:spPr>
  <c:txPr>
    <a:bodyPr/>
    <a:lstStyle/>
    <a:p>
      <a:pPr>
        <a:defRPr/>
      </a:pPr>
      <a:endParaRPr lang="en-US"/>
    </a:p>
  </c:txPr>
  <c:externalData r:id="rId2">
    <c:autoUpdate val="0"/>
  </c:externalData>
  <c:userShapes r:id="rId3"/>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'01 Spread Range Unitranche '!$L$3</c:f>
              <c:strCache>
                <c:ptCount val="1"/>
                <c:pt idx="0">
                  <c:v>1Q25</c:v>
                </c:pt>
              </c:strCache>
            </c:strRef>
          </c:tx>
          <c:spPr>
            <a:solidFill>
              <a:srgbClr val="C4EDEB"/>
            </a:solidFill>
            <a:ln>
              <a:noFill/>
            </a:ln>
            <a:effectLst/>
          </c:spPr>
          <c:invertIfNegative val="0"/>
          <c:cat>
            <c:strRef>
              <c:f>'01 Spread Range Unitranche '!$K$4:$K$9</c:f>
              <c:strCache>
                <c:ptCount val="6"/>
                <c:pt idx="0">
                  <c:v>Less than 450</c:v>
                </c:pt>
                <c:pt idx="1">
                  <c:v>450-499</c:v>
                </c:pt>
                <c:pt idx="2">
                  <c:v>500-549</c:v>
                </c:pt>
                <c:pt idx="3">
                  <c:v>550-599</c:v>
                </c:pt>
                <c:pt idx="4">
                  <c:v>600-649</c:v>
                </c:pt>
                <c:pt idx="5">
                  <c:v>650 or higher</c:v>
                </c:pt>
              </c:strCache>
            </c:strRef>
          </c:cat>
          <c:val>
            <c:numRef>
              <c:f>'01 Spread Range Unitranche '!$L$4:$L$9</c:f>
              <c:numCache>
                <c:formatCode>0.0%</c:formatCode>
                <c:ptCount val="6"/>
                <c:pt idx="0">
                  <c:v>1.010719754977029E-2</c:v>
                </c:pt>
                <c:pt idx="1">
                  <c:v>0.19081163859111791</c:v>
                </c:pt>
                <c:pt idx="2">
                  <c:v>0.37672281776416539</c:v>
                </c:pt>
                <c:pt idx="3">
                  <c:v>0.2018376722817764</c:v>
                </c:pt>
                <c:pt idx="4">
                  <c:v>9.9234303215926495E-2</c:v>
                </c:pt>
                <c:pt idx="5">
                  <c:v>0.1212863705972435</c:v>
                </c:pt>
              </c:numCache>
            </c:numRef>
          </c:val>
          <c:extLst>
            <c:ext xmlns:c16="http://schemas.microsoft.com/office/drawing/2014/chart" uri="{C3380CC4-5D6E-409C-BE32-E72D297353CC}">
              <c16:uniqueId val="{00000000-AA98-4A8E-AF96-B23196FCDCB6}"/>
            </c:ext>
          </c:extLst>
        </c:ser>
        <c:ser>
          <c:idx val="2"/>
          <c:order val="1"/>
          <c:tx>
            <c:strRef>
              <c:f>'01 Spread Range Unitranche '!$M$3</c:f>
              <c:strCache>
                <c:ptCount val="1"/>
                <c:pt idx="0">
                  <c:v>2Q25</c:v>
                </c:pt>
              </c:strCache>
            </c:strRef>
          </c:tx>
          <c:spPr>
            <a:solidFill>
              <a:srgbClr val="40C2C9"/>
            </a:solidFill>
            <a:ln>
              <a:noFill/>
            </a:ln>
            <a:effectLst/>
          </c:spPr>
          <c:invertIfNegative val="0"/>
          <c:cat>
            <c:strRef>
              <c:f>'01 Spread Range Unitranche '!$K$4:$K$9</c:f>
              <c:strCache>
                <c:ptCount val="6"/>
                <c:pt idx="0">
                  <c:v>Less than 450</c:v>
                </c:pt>
                <c:pt idx="1">
                  <c:v>450-499</c:v>
                </c:pt>
                <c:pt idx="2">
                  <c:v>500-549</c:v>
                </c:pt>
                <c:pt idx="3">
                  <c:v>550-599</c:v>
                </c:pt>
                <c:pt idx="4">
                  <c:v>600-649</c:v>
                </c:pt>
                <c:pt idx="5">
                  <c:v>650 or higher</c:v>
                </c:pt>
              </c:strCache>
            </c:strRef>
          </c:cat>
          <c:val>
            <c:numRef>
              <c:f>'01 Spread Range Unitranche '!$M$4:$M$9</c:f>
              <c:numCache>
                <c:formatCode>0.0%</c:formatCode>
                <c:ptCount val="6"/>
                <c:pt idx="0">
                  <c:v>3.0655691172296339E-2</c:v>
                </c:pt>
                <c:pt idx="1">
                  <c:v>0.25489639511779733</c:v>
                </c:pt>
                <c:pt idx="2">
                  <c:v>0.34941810956571107</c:v>
                </c:pt>
                <c:pt idx="3">
                  <c:v>0.18904342889582743</c:v>
                </c:pt>
                <c:pt idx="4">
                  <c:v>8.9696281578200393E-2</c:v>
                </c:pt>
                <c:pt idx="5">
                  <c:v>8.6290093670167475E-2</c:v>
                </c:pt>
              </c:numCache>
            </c:numRef>
          </c:val>
          <c:extLst>
            <c:ext xmlns:c16="http://schemas.microsoft.com/office/drawing/2014/chart" uri="{C3380CC4-5D6E-409C-BE32-E72D297353CC}">
              <c16:uniqueId val="{00000001-AA98-4A8E-AF96-B23196FCDCB6}"/>
            </c:ext>
          </c:extLst>
        </c:ser>
        <c:ser>
          <c:idx val="0"/>
          <c:order val="2"/>
          <c:tx>
            <c:strRef>
              <c:f>'01 Spread Range Unitranche '!$N$3</c:f>
              <c:strCache>
                <c:ptCount val="1"/>
                <c:pt idx="0">
                  <c:v>3Q25</c:v>
                </c:pt>
              </c:strCache>
            </c:strRef>
          </c:tx>
          <c:spPr>
            <a:solidFill>
              <a:srgbClr val="F5C914"/>
            </a:solidFill>
          </c:spPr>
          <c:invertIfNegative val="0"/>
          <c:cat>
            <c:strRef>
              <c:f>'01 Spread Range Unitranche '!$K$4:$K$9</c:f>
              <c:strCache>
                <c:ptCount val="6"/>
                <c:pt idx="0">
                  <c:v>Less than 450</c:v>
                </c:pt>
                <c:pt idx="1">
                  <c:v>450-499</c:v>
                </c:pt>
                <c:pt idx="2">
                  <c:v>500-549</c:v>
                </c:pt>
                <c:pt idx="3">
                  <c:v>550-599</c:v>
                </c:pt>
                <c:pt idx="4">
                  <c:v>600-649</c:v>
                </c:pt>
                <c:pt idx="5">
                  <c:v>650 or higher</c:v>
                </c:pt>
              </c:strCache>
            </c:strRef>
          </c:cat>
          <c:val>
            <c:numRef>
              <c:f>'01 Spread Range Unitranche '!$N$4:$N$9</c:f>
              <c:numCache>
                <c:formatCode>0.0%</c:formatCode>
                <c:ptCount val="6"/>
                <c:pt idx="0">
                  <c:v>1.8369690011481057E-2</c:v>
                </c:pt>
                <c:pt idx="1">
                  <c:v>0.33180252583237657</c:v>
                </c:pt>
                <c:pt idx="2">
                  <c:v>0.37313432835820898</c:v>
                </c:pt>
                <c:pt idx="3">
                  <c:v>0.14121699196326062</c:v>
                </c:pt>
                <c:pt idx="4">
                  <c:v>8.6107921928817457E-2</c:v>
                </c:pt>
                <c:pt idx="5">
                  <c:v>4.9368541905855337E-2</c:v>
                </c:pt>
              </c:numCache>
            </c:numRef>
          </c:val>
          <c:extLst>
            <c:ext xmlns:c16="http://schemas.microsoft.com/office/drawing/2014/chart" uri="{C3380CC4-5D6E-409C-BE32-E72D297353CC}">
              <c16:uniqueId val="{00000000-8228-45CB-8CC6-100FA37F1DDB}"/>
            </c:ext>
          </c:extLst>
        </c:ser>
        <c:dLbls>
          <c:showLegendKey val="0"/>
          <c:showVal val="0"/>
          <c:showCatName val="0"/>
          <c:showSerName val="0"/>
          <c:showPercent val="0"/>
          <c:showBubbleSize val="0"/>
        </c:dLbls>
        <c:gapWidth val="150"/>
        <c:axId val="2075932560"/>
        <c:axId val="2075928720"/>
        <c:extLst/>
      </c:barChart>
      <c:catAx>
        <c:axId val="207593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crossAx val="2075928720"/>
        <c:crosses val="autoZero"/>
        <c:auto val="1"/>
        <c:lblAlgn val="ctr"/>
        <c:lblOffset val="100"/>
        <c:noMultiLvlLbl val="0"/>
      </c:catAx>
      <c:valAx>
        <c:axId val="2075928720"/>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crossAx val="2075932560"/>
        <c:crosses val="autoZero"/>
        <c:crossBetween val="between"/>
      </c:valAx>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legend>
    <c:plotVisOnly val="1"/>
    <c:dispBlanksAs val="gap"/>
    <c:showDLblsOverMax val="0"/>
  </c:chart>
  <c:spPr>
    <a:solidFill>
      <a:srgbClr val="051C38"/>
    </a:solidFill>
    <a:ln>
      <a:noFill/>
    </a:ln>
    <a:effectLst/>
  </c:spPr>
  <c:txPr>
    <a:bodyPr/>
    <a:lstStyle/>
    <a:p>
      <a:pPr>
        <a:defRPr/>
      </a:pPr>
      <a:endParaRPr lang="en-US"/>
    </a:p>
  </c:txPr>
  <c:externalData r:id="rId2">
    <c:autoUpdate val="0"/>
  </c:externalData>
  <c:userShapes r:id="rId3"/>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'02 Spread Range Senior Secured'!$L$3</c:f>
              <c:strCache>
                <c:ptCount val="1"/>
                <c:pt idx="0">
                  <c:v>1Q25</c:v>
                </c:pt>
              </c:strCache>
            </c:strRef>
          </c:tx>
          <c:spPr>
            <a:solidFill>
              <a:srgbClr val="C4EDEB"/>
            </a:solidFill>
            <a:ln>
              <a:noFill/>
            </a:ln>
            <a:effectLst/>
          </c:spPr>
          <c:invertIfNegative val="0"/>
          <c:cat>
            <c:strRef>
              <c:f>'02 Spread Range Senior Secured'!$K$4:$K$10</c:f>
              <c:strCache>
                <c:ptCount val="7"/>
                <c:pt idx="0">
                  <c:v>Less than 400</c:v>
                </c:pt>
                <c:pt idx="1">
                  <c:v>400-449</c:v>
                </c:pt>
                <c:pt idx="2">
                  <c:v>450-499</c:v>
                </c:pt>
                <c:pt idx="3">
                  <c:v>500-549</c:v>
                </c:pt>
                <c:pt idx="4">
                  <c:v>550-599</c:v>
                </c:pt>
                <c:pt idx="5">
                  <c:v>600-649</c:v>
                </c:pt>
                <c:pt idx="6">
                  <c:v>650 or higher</c:v>
                </c:pt>
              </c:strCache>
            </c:strRef>
          </c:cat>
          <c:val>
            <c:numRef>
              <c:f>'02 Spread Range Senior Secured'!$L$4:$L$10</c:f>
              <c:numCache>
                <c:formatCode>0.0%</c:formatCode>
                <c:ptCount val="7"/>
                <c:pt idx="0">
                  <c:v>0.12778853010084548</c:v>
                </c:pt>
                <c:pt idx="1">
                  <c:v>3.6823876948151167E-2</c:v>
                </c:pt>
                <c:pt idx="2">
                  <c:v>0.15804217174289498</c:v>
                </c:pt>
                <c:pt idx="3">
                  <c:v>0.26204543139451969</c:v>
                </c:pt>
                <c:pt idx="4">
                  <c:v>0.16955281654273199</c:v>
                </c:pt>
                <c:pt idx="5">
                  <c:v>0.10308648263216869</c:v>
                </c:pt>
                <c:pt idx="6">
                  <c:v>0.142660690638688</c:v>
                </c:pt>
              </c:numCache>
            </c:numRef>
          </c:val>
          <c:extLst>
            <c:ext xmlns:c16="http://schemas.microsoft.com/office/drawing/2014/chart" uri="{C3380CC4-5D6E-409C-BE32-E72D297353CC}">
              <c16:uniqueId val="{00000000-0701-49C8-95CE-2B93D844EB0B}"/>
            </c:ext>
          </c:extLst>
        </c:ser>
        <c:ser>
          <c:idx val="2"/>
          <c:order val="1"/>
          <c:tx>
            <c:strRef>
              <c:f>'02 Spread Range Senior Secured'!$M$3</c:f>
              <c:strCache>
                <c:ptCount val="1"/>
                <c:pt idx="0">
                  <c:v>2Q25</c:v>
                </c:pt>
              </c:strCache>
            </c:strRef>
          </c:tx>
          <c:spPr>
            <a:solidFill>
              <a:srgbClr val="40C2C9"/>
            </a:solidFill>
            <a:ln>
              <a:noFill/>
            </a:ln>
            <a:effectLst/>
          </c:spPr>
          <c:invertIfNegative val="0"/>
          <c:cat>
            <c:strRef>
              <c:f>'02 Spread Range Senior Secured'!$K$4:$K$10</c:f>
              <c:strCache>
                <c:ptCount val="7"/>
                <c:pt idx="0">
                  <c:v>Less than 400</c:v>
                </c:pt>
                <c:pt idx="1">
                  <c:v>400-449</c:v>
                </c:pt>
                <c:pt idx="2">
                  <c:v>450-499</c:v>
                </c:pt>
                <c:pt idx="3">
                  <c:v>500-549</c:v>
                </c:pt>
                <c:pt idx="4">
                  <c:v>550-599</c:v>
                </c:pt>
                <c:pt idx="5">
                  <c:v>600-649</c:v>
                </c:pt>
                <c:pt idx="6">
                  <c:v>650 or higher</c:v>
                </c:pt>
              </c:strCache>
            </c:strRef>
          </c:cat>
          <c:val>
            <c:numRef>
              <c:f>'02 Spread Range Senior Secured'!$M$4:$M$10</c:f>
              <c:numCache>
                <c:formatCode>0.0%</c:formatCode>
                <c:ptCount val="7"/>
                <c:pt idx="0">
                  <c:v>0.13000650032501626</c:v>
                </c:pt>
                <c:pt idx="1">
                  <c:v>3.9951997599879996E-2</c:v>
                </c:pt>
                <c:pt idx="2">
                  <c:v>0.1904095204760238</c:v>
                </c:pt>
                <c:pt idx="3">
                  <c:v>0.24971248562428122</c:v>
                </c:pt>
                <c:pt idx="4">
                  <c:v>0.1615580779038952</c:v>
                </c:pt>
                <c:pt idx="5">
                  <c:v>9.6554827741387073E-2</c:v>
                </c:pt>
                <c:pt idx="6">
                  <c:v>0.13180659032951647</c:v>
                </c:pt>
              </c:numCache>
            </c:numRef>
          </c:val>
          <c:extLst>
            <c:ext xmlns:c16="http://schemas.microsoft.com/office/drawing/2014/chart" uri="{C3380CC4-5D6E-409C-BE32-E72D297353CC}">
              <c16:uniqueId val="{00000001-0701-49C8-95CE-2B93D844EB0B}"/>
            </c:ext>
          </c:extLst>
        </c:ser>
        <c:ser>
          <c:idx val="0"/>
          <c:order val="2"/>
          <c:tx>
            <c:strRef>
              <c:f>'02 Spread Range Senior Secured'!$N$3</c:f>
              <c:strCache>
                <c:ptCount val="1"/>
                <c:pt idx="0">
                  <c:v>3Q25</c:v>
                </c:pt>
              </c:strCache>
            </c:strRef>
          </c:tx>
          <c:spPr>
            <a:solidFill>
              <a:srgbClr val="F5C914"/>
            </a:solidFill>
          </c:spPr>
          <c:invertIfNegative val="0"/>
          <c:cat>
            <c:strRef>
              <c:f>'02 Spread Range Senior Secured'!$K$4:$K$10</c:f>
              <c:strCache>
                <c:ptCount val="7"/>
                <c:pt idx="0">
                  <c:v>Less than 400</c:v>
                </c:pt>
                <c:pt idx="1">
                  <c:v>400-449</c:v>
                </c:pt>
                <c:pt idx="2">
                  <c:v>450-499</c:v>
                </c:pt>
                <c:pt idx="3">
                  <c:v>500-549</c:v>
                </c:pt>
                <c:pt idx="4">
                  <c:v>550-599</c:v>
                </c:pt>
                <c:pt idx="5">
                  <c:v>600-649</c:v>
                </c:pt>
                <c:pt idx="6">
                  <c:v>650 or higher</c:v>
                </c:pt>
              </c:strCache>
            </c:strRef>
          </c:cat>
          <c:val>
            <c:numRef>
              <c:f>'02 Spread Range Senior Secured'!$N$4:$N$10</c:f>
              <c:numCache>
                <c:formatCode>0.0%</c:formatCode>
                <c:ptCount val="7"/>
                <c:pt idx="0">
                  <c:v>0.12470390061588672</c:v>
                </c:pt>
                <c:pt idx="1">
                  <c:v>3.5216086750539562E-2</c:v>
                </c:pt>
                <c:pt idx="2">
                  <c:v>0.22840448491867138</c:v>
                </c:pt>
                <c:pt idx="3">
                  <c:v>0.25740906458914564</c:v>
                </c:pt>
                <c:pt idx="4">
                  <c:v>0.14760225298731378</c:v>
                </c:pt>
                <c:pt idx="5">
                  <c:v>9.3962204558614523E-2</c:v>
                </c:pt>
                <c:pt idx="6">
                  <c:v>0.11270200557982839</c:v>
                </c:pt>
              </c:numCache>
            </c:numRef>
          </c:val>
          <c:extLst>
            <c:ext xmlns:c16="http://schemas.microsoft.com/office/drawing/2014/chart" uri="{C3380CC4-5D6E-409C-BE32-E72D297353CC}">
              <c16:uniqueId val="{00000000-BB36-45D3-B490-774B43050D20}"/>
            </c:ext>
          </c:extLst>
        </c:ser>
        <c:dLbls>
          <c:showLegendKey val="0"/>
          <c:showVal val="0"/>
          <c:showCatName val="0"/>
          <c:showSerName val="0"/>
          <c:showPercent val="0"/>
          <c:showBubbleSize val="0"/>
        </c:dLbls>
        <c:gapWidth val="150"/>
        <c:axId val="2075932560"/>
        <c:axId val="2075928720"/>
        <c:extLst/>
      </c:barChart>
      <c:catAx>
        <c:axId val="207593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crossAx val="2075928720"/>
        <c:crosses val="autoZero"/>
        <c:auto val="1"/>
        <c:lblAlgn val="ctr"/>
        <c:lblOffset val="100"/>
        <c:noMultiLvlLbl val="0"/>
      </c:catAx>
      <c:valAx>
        <c:axId val="2075928720"/>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crossAx val="2075932560"/>
        <c:crosses val="autoZero"/>
        <c:crossBetween val="between"/>
      </c:valAx>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legend>
    <c:plotVisOnly val="1"/>
    <c:dispBlanksAs val="gap"/>
    <c:showDLblsOverMax val="0"/>
  </c:chart>
  <c:spPr>
    <a:solidFill>
      <a:srgbClr val="051C38"/>
    </a:solidFill>
    <a:ln>
      <a:noFill/>
    </a:ln>
    <a:effectLst/>
  </c:spPr>
  <c:txPr>
    <a:bodyPr/>
    <a:lstStyle/>
    <a:p>
      <a:pPr>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641225244571701E-2"/>
          <c:y val="2.3275858733211325E-2"/>
          <c:w val="0.95488121868289189"/>
          <c:h val="0.80903251676873711"/>
        </c:manualLayout>
      </c:layout>
      <c:barChart>
        <c:barDir val="col"/>
        <c:grouping val="clustered"/>
        <c:varyColors val="0"/>
        <c:ser>
          <c:idx val="2"/>
          <c:order val="1"/>
          <c:tx>
            <c:strRef>
              <c:f>'New Issue All Volume ANN'!$L$1</c:f>
              <c:strCache>
                <c:ptCount val="1"/>
                <c:pt idx="0">
                  <c:v>Count</c:v>
                </c:pt>
              </c:strCache>
            </c:strRef>
          </c:tx>
          <c:spPr>
            <a:solidFill>
              <a:srgbClr val="40C2C9"/>
            </a:solidFill>
          </c:spPr>
          <c:invertIfNegative val="0"/>
          <c:dPt>
            <c:idx val="5"/>
            <c:invertIfNegative val="0"/>
            <c:bubble3D val="0"/>
            <c:spPr>
              <a:solidFill>
                <a:srgbClr val="C3EDEB"/>
              </a:solidFill>
            </c:spPr>
            <c:extLst>
              <c:ext xmlns:c16="http://schemas.microsoft.com/office/drawing/2014/chart" uri="{C3380CC4-5D6E-409C-BE32-E72D297353CC}">
                <c16:uniqueId val="{00000000-AE1A-4C0F-927D-426FE46E0D88}"/>
              </c:ext>
            </c:extLst>
          </c:dPt>
          <c:dPt>
            <c:idx val="6"/>
            <c:invertIfNegative val="0"/>
            <c:bubble3D val="0"/>
            <c:spPr>
              <a:solidFill>
                <a:srgbClr val="C3EDEB"/>
              </a:solidFill>
            </c:spPr>
            <c:extLst>
              <c:ext xmlns:c16="http://schemas.microsoft.com/office/drawing/2014/chart" uri="{C3380CC4-5D6E-409C-BE32-E72D297353CC}">
                <c16:uniqueId val="{00000001-AE1A-4C0F-927D-426FE46E0D88}"/>
              </c:ext>
            </c:extLst>
          </c:dPt>
          <c:cat>
            <c:strRef>
              <c:f>'New Issue All Volume ANN'!$I$2:$I$8</c:f>
              <c:strCache>
                <c:ptCount val="7"/>
                <c:pt idx="0">
                  <c:v>2020</c:v>
                </c:pt>
                <c:pt idx="1">
                  <c:v>2021</c:v>
                </c:pt>
                <c:pt idx="2">
                  <c:v>2022</c:v>
                </c:pt>
                <c:pt idx="3">
                  <c:v>2023</c:v>
                </c:pt>
                <c:pt idx="4">
                  <c:v>2024</c:v>
                </c:pt>
                <c:pt idx="5">
                  <c:v>YTD 2024</c:v>
                </c:pt>
                <c:pt idx="6">
                  <c:v>YTD 2025</c:v>
                </c:pt>
              </c:strCache>
            </c:strRef>
          </c:cat>
          <c:val>
            <c:numRef>
              <c:f>'New Issue All Volume ANN'!$L$2:$L$8</c:f>
              <c:numCache>
                <c:formatCode>General</c:formatCode>
                <c:ptCount val="7"/>
                <c:pt idx="0">
                  <c:v>313</c:v>
                </c:pt>
                <c:pt idx="1">
                  <c:v>541</c:v>
                </c:pt>
                <c:pt idx="2">
                  <c:v>593</c:v>
                </c:pt>
                <c:pt idx="3">
                  <c:v>605</c:v>
                </c:pt>
                <c:pt idx="4">
                  <c:v>1002</c:v>
                </c:pt>
                <c:pt idx="5">
                  <c:v>932</c:v>
                </c:pt>
                <c:pt idx="6">
                  <c:v>779</c:v>
                </c:pt>
              </c:numCache>
            </c:numRef>
          </c:val>
          <c:extLst>
            <c:ext xmlns:c16="http://schemas.microsoft.com/office/drawing/2014/chart" uri="{C3380CC4-5D6E-409C-BE32-E72D297353CC}">
              <c16:uniqueId val="{00000000-8F22-4C29-8F87-5BF36BE72577}"/>
            </c:ext>
          </c:extLst>
        </c:ser>
        <c:dLbls>
          <c:showLegendKey val="0"/>
          <c:showVal val="0"/>
          <c:showCatName val="0"/>
          <c:showSerName val="0"/>
          <c:showPercent val="0"/>
          <c:showBubbleSize val="0"/>
        </c:dLbls>
        <c:gapWidth val="60"/>
        <c:axId val="123647488"/>
        <c:axId val="123649024"/>
        <c:extLst/>
      </c:barChart>
      <c:lineChart>
        <c:grouping val="standard"/>
        <c:varyColors val="0"/>
        <c:ser>
          <c:idx val="1"/>
          <c:order val="0"/>
          <c:tx>
            <c:strRef>
              <c:f>'New Issue All Volume ANN'!$K$1</c:f>
              <c:strCache>
                <c:ptCount val="1"/>
                <c:pt idx="0">
                  <c:v>Estimated volume</c:v>
                </c:pt>
              </c:strCache>
            </c:strRef>
          </c:tx>
          <c:spPr>
            <a:ln w="38100">
              <a:noFill/>
            </a:ln>
          </c:spPr>
          <c:marker>
            <c:spPr>
              <a:solidFill>
                <a:srgbClr val="F5C914"/>
              </a:solidFill>
            </c:spPr>
          </c:marker>
          <c:dPt>
            <c:idx val="5"/>
            <c:marker>
              <c:spPr>
                <a:solidFill>
                  <a:srgbClr val="FAF56B"/>
                </a:solidFill>
              </c:spPr>
            </c:marker>
            <c:bubble3D val="0"/>
            <c:extLst>
              <c:ext xmlns:c16="http://schemas.microsoft.com/office/drawing/2014/chart" uri="{C3380CC4-5D6E-409C-BE32-E72D297353CC}">
                <c16:uniqueId val="{00000002-AE1A-4C0F-927D-426FE46E0D88}"/>
              </c:ext>
            </c:extLst>
          </c:dPt>
          <c:dPt>
            <c:idx val="6"/>
            <c:marker>
              <c:spPr>
                <a:solidFill>
                  <a:srgbClr val="FAF56B"/>
                </a:solidFill>
              </c:spPr>
            </c:marker>
            <c:bubble3D val="0"/>
            <c:extLst>
              <c:ext xmlns:c16="http://schemas.microsoft.com/office/drawing/2014/chart" uri="{C3380CC4-5D6E-409C-BE32-E72D297353CC}">
                <c16:uniqueId val="{00000003-AE1A-4C0F-927D-426FE46E0D88}"/>
              </c:ext>
            </c:extLst>
          </c:dPt>
          <c:cat>
            <c:strRef>
              <c:f>'New Issue All Volume ANN'!$I$2:$I$8</c:f>
              <c:strCache>
                <c:ptCount val="7"/>
                <c:pt idx="0">
                  <c:v>2020</c:v>
                </c:pt>
                <c:pt idx="1">
                  <c:v>2021</c:v>
                </c:pt>
                <c:pt idx="2">
                  <c:v>2022</c:v>
                </c:pt>
                <c:pt idx="3">
                  <c:v>2023</c:v>
                </c:pt>
                <c:pt idx="4">
                  <c:v>2024</c:v>
                </c:pt>
                <c:pt idx="5">
                  <c:v>YTD 2024</c:v>
                </c:pt>
                <c:pt idx="6">
                  <c:v>YTD 2025</c:v>
                </c:pt>
              </c:strCache>
            </c:strRef>
          </c:cat>
          <c:val>
            <c:numRef>
              <c:f>'New Issue All Volume ANN'!$K$2:$K$8</c:f>
              <c:numCache>
                <c:formatCode>#,##0.00</c:formatCode>
                <c:ptCount val="7"/>
                <c:pt idx="0">
                  <c:v>62.370222737999995</c:v>
                </c:pt>
                <c:pt idx="1">
                  <c:v>125.79894504399999</c:v>
                </c:pt>
                <c:pt idx="2">
                  <c:v>141.51899409399999</c:v>
                </c:pt>
                <c:pt idx="3">
                  <c:v>149.85560857799999</c:v>
                </c:pt>
                <c:pt idx="4">
                  <c:v>274.35289747999997</c:v>
                </c:pt>
                <c:pt idx="5">
                  <c:v>251.07356648000001</c:v>
                </c:pt>
                <c:pt idx="6">
                  <c:v>227.52932013399999</c:v>
                </c:pt>
              </c:numCache>
            </c:numRef>
          </c:val>
          <c:smooth val="0"/>
          <c:extLst>
            <c:ext xmlns:c16="http://schemas.microsoft.com/office/drawing/2014/chart" uri="{C3380CC4-5D6E-409C-BE32-E72D297353CC}">
              <c16:uniqueId val="{00000001-8F22-4C29-8F87-5BF36BE72577}"/>
            </c:ext>
          </c:extLst>
        </c:ser>
        <c:dLbls>
          <c:showLegendKey val="0"/>
          <c:showVal val="0"/>
          <c:showCatName val="0"/>
          <c:showSerName val="0"/>
          <c:showPercent val="0"/>
          <c:showBubbleSize val="0"/>
        </c:dLbls>
        <c:marker val="1"/>
        <c:smooth val="0"/>
        <c:axId val="829219696"/>
        <c:axId val="829221992"/>
      </c:lineChart>
      <c:catAx>
        <c:axId val="123647488"/>
        <c:scaling>
          <c:orientation val="minMax"/>
        </c:scaling>
        <c:delete val="0"/>
        <c:axPos val="b"/>
        <c:numFmt formatCode="[$-409]mmm\ yyyy;@" sourceLinked="0"/>
        <c:majorTickMark val="none"/>
        <c:minorTickMark val="none"/>
        <c:tickLblPos val="nextTo"/>
        <c:spPr>
          <a:noFill/>
          <a:ln w="6350">
            <a:solidFill>
              <a:schemeClr val="tx1"/>
            </a:solidFill>
            <a:prstDash val="solid"/>
          </a:ln>
        </c:spPr>
        <c:txPr>
          <a:bodyPr rot="0" vert="horz"/>
          <a:lstStyle/>
          <a:p>
            <a:pPr rtl="1">
              <a:defRPr sz="1200" b="0" i="0" u="none" strike="noStrike" baseline="0">
                <a:solidFill>
                  <a:schemeClr val="tx1"/>
                </a:solidFill>
                <a:latin typeface="Arial Narrow"/>
                <a:ea typeface="Arial Narrow"/>
                <a:cs typeface="Arial Narrow"/>
              </a:defRPr>
            </a:pPr>
            <a:endParaRPr lang="en-US"/>
          </a:p>
        </c:txPr>
        <c:crossAx val="123649024"/>
        <c:crosses val="autoZero"/>
        <c:auto val="0"/>
        <c:lblAlgn val="ctr"/>
        <c:lblOffset val="0"/>
        <c:noMultiLvlLbl val="0"/>
      </c:catAx>
      <c:valAx>
        <c:axId val="123649024"/>
        <c:scaling>
          <c:orientation val="minMax"/>
        </c:scaling>
        <c:delete val="0"/>
        <c:axPos val="l"/>
        <c:numFmt formatCode="#,##0" sourceLinked="0"/>
        <c:majorTickMark val="out"/>
        <c:minorTickMark val="none"/>
        <c:tickLblPos val="low"/>
        <c:spPr>
          <a:noFill/>
          <a:ln w="3175">
            <a:noFill/>
            <a:prstDash val="solid"/>
          </a:ln>
        </c:spPr>
        <c:txPr>
          <a:bodyPr rot="0" vert="horz"/>
          <a:lstStyle/>
          <a:p>
            <a:pPr rtl="1">
              <a:defRPr sz="1200" b="0" i="0" u="none" strike="noStrike" baseline="0">
                <a:solidFill>
                  <a:schemeClr val="tx1"/>
                </a:solidFill>
                <a:latin typeface="Arial Narrow"/>
                <a:ea typeface="Arial Narrow"/>
                <a:cs typeface="Arial Narrow"/>
              </a:defRPr>
            </a:pPr>
            <a:endParaRPr lang="en-US"/>
          </a:p>
        </c:txPr>
        <c:crossAx val="123647488"/>
        <c:crosses val="autoZero"/>
        <c:crossBetween val="between"/>
      </c:valAx>
      <c:valAx>
        <c:axId val="829221992"/>
        <c:scaling>
          <c:orientation val="minMax"/>
        </c:scaling>
        <c:delete val="0"/>
        <c:axPos val="r"/>
        <c:numFmt formatCode="&quot;$&quot;#,##0" sourceLinked="0"/>
        <c:majorTickMark val="out"/>
        <c:minorTickMark val="none"/>
        <c:tickLblPos val="high"/>
        <c:spPr>
          <a:ln>
            <a:noFill/>
          </a:ln>
        </c:spPr>
        <c:txPr>
          <a:bodyPr/>
          <a:lstStyle/>
          <a:p>
            <a:pPr>
              <a:defRPr sz="1200" baseline="0">
                <a:solidFill>
                  <a:schemeClr val="tx1"/>
                </a:solidFill>
                <a:latin typeface="Arial Narrow"/>
                <a:ea typeface="Arial Narrow"/>
                <a:cs typeface="Arial Narrow"/>
              </a:defRPr>
            </a:pPr>
            <a:endParaRPr lang="en-US"/>
          </a:p>
        </c:txPr>
        <c:crossAx val="829219696"/>
        <c:crosses val="max"/>
        <c:crossBetween val="between"/>
      </c:valAx>
      <c:catAx>
        <c:axId val="829219696"/>
        <c:scaling>
          <c:orientation val="minMax"/>
        </c:scaling>
        <c:delete val="1"/>
        <c:axPos val="b"/>
        <c:numFmt formatCode="General" sourceLinked="1"/>
        <c:majorTickMark val="out"/>
        <c:minorTickMark val="none"/>
        <c:tickLblPos val="nextTo"/>
        <c:crossAx val="829221992"/>
        <c:crosses val="autoZero"/>
        <c:auto val="0"/>
        <c:lblAlgn val="ctr"/>
        <c:lblOffset val="100"/>
        <c:noMultiLvlLbl val="0"/>
      </c:catAx>
      <c:spPr>
        <a:solidFill>
          <a:srgbClr val="051C38"/>
        </a:solidFill>
        <a:ln w="25400">
          <a:noFill/>
        </a:ln>
      </c:spPr>
    </c:plotArea>
    <c:legend>
      <c:legendPos val="b"/>
      <c:overlay val="0"/>
      <c:txPr>
        <a:bodyPr/>
        <a:lstStyle/>
        <a:p>
          <a:pPr>
            <a:defRPr sz="1200" baseline="0">
              <a:solidFill>
                <a:schemeClr val="tx1"/>
              </a:solidFill>
              <a:latin typeface="Arial Narrow"/>
              <a:ea typeface="Arial Narrow"/>
              <a:cs typeface="Arial Narrow"/>
            </a:defRPr>
          </a:pPr>
          <a:endParaRPr lang="en-US"/>
        </a:p>
      </c:txPr>
    </c:legend>
    <c:plotVisOnly val="1"/>
    <c:dispBlanksAs val="gap"/>
    <c:showDLblsOverMax val="1"/>
  </c:chart>
  <c:spPr>
    <a:solidFill>
      <a:srgbClr val="051C38"/>
    </a:solidFill>
    <a:ln w="9525">
      <a:noFill/>
    </a:ln>
  </c:spPr>
  <c:txPr>
    <a:bodyPr/>
    <a:lstStyle/>
    <a:p>
      <a:pPr>
        <a:defRPr sz="2000" b="0" i="0" u="none" strike="noStrike" baseline="0">
          <a:solidFill>
            <a:srgbClr val="000000"/>
          </a:solidFill>
          <a:latin typeface="Arial Narrow"/>
          <a:ea typeface="Arial Narrow"/>
          <a:cs typeface="Arial Narrow"/>
        </a:defRPr>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4738129324743496E-2"/>
          <c:y val="3.6404442500243023E-2"/>
          <c:w val="0.95484520400858985"/>
          <c:h val="0.83323490813648293"/>
        </c:manualLayout>
      </c:layout>
      <c:barChart>
        <c:barDir val="col"/>
        <c:grouping val="clustered"/>
        <c:varyColors val="0"/>
        <c:ser>
          <c:idx val="0"/>
          <c:order val="0"/>
          <c:spPr>
            <a:solidFill>
              <a:srgbClr val="40C2C9"/>
            </a:solidFill>
            <a:ln>
              <a:noFill/>
            </a:ln>
            <a:effectLst/>
          </c:spPr>
          <c:invertIfNegative val="0"/>
          <c:cat>
            <c:strRef>
              <c:f>'BDC Holdings'!$I$6:$I$15</c:f>
              <c:strCache>
                <c:ptCount val="10"/>
                <c:pt idx="0">
                  <c:v>Commercial Services</c:v>
                </c:pt>
                <c:pt idx="1">
                  <c:v>Software</c:v>
                </c:pt>
                <c:pt idx="2">
                  <c:v>Commercial Products</c:v>
                </c:pt>
                <c:pt idx="3">
                  <c:v>Healthcare Services</c:v>
                </c:pt>
                <c:pt idx="4">
                  <c:v>Other Financial Services</c:v>
                </c:pt>
                <c:pt idx="5">
                  <c:v>IT Services</c:v>
                </c:pt>
                <c:pt idx="6">
                  <c:v>Services (Non-Financial)</c:v>
                </c:pt>
                <c:pt idx="7">
                  <c:v>Insurance</c:v>
                </c:pt>
                <c:pt idx="8">
                  <c:v>Healthcare Technology Systems</c:v>
                </c:pt>
                <c:pt idx="9">
                  <c:v>Consumer Non-Durables</c:v>
                </c:pt>
              </c:strCache>
            </c:strRef>
          </c:cat>
          <c:val>
            <c:numRef>
              <c:f>'BDC Holdings'!$K$6:$K$15</c:f>
              <c:numCache>
                <c:formatCode>0%</c:formatCode>
                <c:ptCount val="10"/>
                <c:pt idx="0">
                  <c:v>0.20851244044467973</c:v>
                </c:pt>
                <c:pt idx="1">
                  <c:v>0.16611964002117521</c:v>
                </c:pt>
                <c:pt idx="2">
                  <c:v>9.6770778189518264E-2</c:v>
                </c:pt>
                <c:pt idx="3">
                  <c:v>7.7353096876654315E-2</c:v>
                </c:pt>
                <c:pt idx="4">
                  <c:v>4.4552673372154579E-2</c:v>
                </c:pt>
                <c:pt idx="5">
                  <c:v>3.4769719428268925E-2</c:v>
                </c:pt>
                <c:pt idx="6">
                  <c:v>3.4346214928533618E-2</c:v>
                </c:pt>
                <c:pt idx="7">
                  <c:v>3.2927474854420331E-2</c:v>
                </c:pt>
                <c:pt idx="8">
                  <c:v>3.1021704605611433E-2</c:v>
                </c:pt>
                <c:pt idx="9">
                  <c:v>2.6744309158284806E-2</c:v>
                </c:pt>
              </c:numCache>
            </c:numRef>
          </c:val>
          <c:extLst>
            <c:ext xmlns:c16="http://schemas.microsoft.com/office/drawing/2014/chart" uri="{C3380CC4-5D6E-409C-BE32-E72D297353CC}">
              <c16:uniqueId val="{00000000-C70E-4BA0-9122-0985E708F9F5}"/>
            </c:ext>
          </c:extLst>
        </c:ser>
        <c:dLbls>
          <c:showLegendKey val="0"/>
          <c:showVal val="0"/>
          <c:showCatName val="0"/>
          <c:showSerName val="0"/>
          <c:showPercent val="0"/>
          <c:showBubbleSize val="0"/>
        </c:dLbls>
        <c:gapWidth val="60"/>
        <c:axId val="2075932560"/>
        <c:axId val="2075928720"/>
      </c:barChart>
      <c:catAx>
        <c:axId val="207593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crossAx val="2075928720"/>
        <c:crosses val="autoZero"/>
        <c:auto val="1"/>
        <c:lblAlgn val="ctr"/>
        <c:lblOffset val="100"/>
        <c:noMultiLvlLbl val="0"/>
      </c:catAx>
      <c:valAx>
        <c:axId val="2075928720"/>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crossAx val="2075932560"/>
        <c:crosses val="autoZero"/>
        <c:crossBetween val="between"/>
      </c:valAx>
    </c:plotArea>
    <c:plotVisOnly val="1"/>
    <c:dispBlanksAs val="gap"/>
    <c:showDLblsOverMax val="0"/>
  </c:chart>
  <c:spPr>
    <a:solidFill>
      <a:srgbClr val="051C38"/>
    </a:solid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409831008702324E-2"/>
          <c:y val="1.7806697773889383E-2"/>
          <c:w val="0.97459016899129769"/>
          <c:h val="0.81654102264994655"/>
        </c:manualLayout>
      </c:layout>
      <c:barChart>
        <c:barDir val="col"/>
        <c:grouping val="stacked"/>
        <c:varyColors val="0"/>
        <c:ser>
          <c:idx val="1"/>
          <c:order val="0"/>
          <c:tx>
            <c:strRef>
              <c:f>'AUM - US DL'!$B$7</c:f>
              <c:strCache>
                <c:ptCount val="1"/>
                <c:pt idx="0">
                  <c:v>Dry powder ($B)</c:v>
                </c:pt>
              </c:strCache>
            </c:strRef>
          </c:tx>
          <c:spPr>
            <a:solidFill>
              <a:srgbClr val="40C2C9"/>
            </a:solidFill>
          </c:spPr>
          <c:invertIfNegative val="0"/>
          <c:cat>
            <c:numRef>
              <c:f>'AUM - US DL'!$C$6:$V$6</c:f>
              <c:numCache>
                <c:formatCode>General</c:formatCode>
                <c:ptCount val="20"/>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numCache>
            </c:numRef>
          </c:cat>
          <c:val>
            <c:numRef>
              <c:f>'AUM - US DL'!$C$7:$V$7</c:f>
              <c:numCache>
                <c:formatCode>"$"#,##0.0</c:formatCode>
                <c:ptCount val="20"/>
                <c:pt idx="0">
                  <c:v>1.313075248858836</c:v>
                </c:pt>
                <c:pt idx="1">
                  <c:v>1.9942257641463341</c:v>
                </c:pt>
                <c:pt idx="2">
                  <c:v>7.6234843187631736</c:v>
                </c:pt>
                <c:pt idx="3">
                  <c:v>6.8987090450719881</c:v>
                </c:pt>
                <c:pt idx="4">
                  <c:v>6.9981554062555809</c:v>
                </c:pt>
                <c:pt idx="5">
                  <c:v>8.5764179089718944</c:v>
                </c:pt>
                <c:pt idx="6">
                  <c:v>10.848095866785599</c:v>
                </c:pt>
                <c:pt idx="7">
                  <c:v>14.97612327911494</c:v>
                </c:pt>
                <c:pt idx="8">
                  <c:v>16.361359307448652</c:v>
                </c:pt>
                <c:pt idx="9">
                  <c:v>28.022559913823461</c:v>
                </c:pt>
                <c:pt idx="10">
                  <c:v>26.57228553391673</c:v>
                </c:pt>
                <c:pt idx="11">
                  <c:v>59.020034510350435</c:v>
                </c:pt>
                <c:pt idx="12">
                  <c:v>75.955191691479214</c:v>
                </c:pt>
                <c:pt idx="13">
                  <c:v>60.317076348290804</c:v>
                </c:pt>
                <c:pt idx="14">
                  <c:v>79.515165667955017</c:v>
                </c:pt>
                <c:pt idx="15">
                  <c:v>101.1403964040296</c:v>
                </c:pt>
                <c:pt idx="16">
                  <c:v>107.0160448747482</c:v>
                </c:pt>
                <c:pt idx="17">
                  <c:v>129.7498772032059</c:v>
                </c:pt>
                <c:pt idx="18">
                  <c:v>141.23336389014369</c:v>
                </c:pt>
                <c:pt idx="19">
                  <c:v>146.1185978627324</c:v>
                </c:pt>
              </c:numCache>
            </c:numRef>
          </c:val>
          <c:extLst>
            <c:ext xmlns:c16="http://schemas.microsoft.com/office/drawing/2014/chart" uri="{C3380CC4-5D6E-409C-BE32-E72D297353CC}">
              <c16:uniqueId val="{00000000-478D-40C0-8B73-17CD041DEA94}"/>
            </c:ext>
          </c:extLst>
        </c:ser>
        <c:ser>
          <c:idx val="0"/>
          <c:order val="1"/>
          <c:tx>
            <c:strRef>
              <c:f>'AUM - US DL'!$B$8</c:f>
              <c:strCache>
                <c:ptCount val="1"/>
                <c:pt idx="0">
                  <c:v>NAV ($B)</c:v>
                </c:pt>
              </c:strCache>
            </c:strRef>
          </c:tx>
          <c:spPr>
            <a:solidFill>
              <a:srgbClr val="C3EDEB"/>
            </a:solidFill>
          </c:spPr>
          <c:invertIfNegative val="0"/>
          <c:cat>
            <c:numRef>
              <c:f>'AUM - US DL'!$C$6:$V$6</c:f>
              <c:numCache>
                <c:formatCode>General</c:formatCode>
                <c:ptCount val="20"/>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numCache>
            </c:numRef>
          </c:cat>
          <c:val>
            <c:numRef>
              <c:f>'AUM - US DL'!$C$8:$V$8</c:f>
              <c:numCache>
                <c:formatCode>"$"#,##0.0</c:formatCode>
                <c:ptCount val="20"/>
                <c:pt idx="0">
                  <c:v>2.0841889962162652</c:v>
                </c:pt>
                <c:pt idx="1">
                  <c:v>3.5303207553168732</c:v>
                </c:pt>
                <c:pt idx="2">
                  <c:v>9.8628735935870857</c:v>
                </c:pt>
                <c:pt idx="3">
                  <c:v>12.634492250043129</c:v>
                </c:pt>
                <c:pt idx="4">
                  <c:v>17.476304400320888</c:v>
                </c:pt>
                <c:pt idx="5">
                  <c:v>19.323753409607949</c:v>
                </c:pt>
                <c:pt idx="6">
                  <c:v>24.289079500548318</c:v>
                </c:pt>
                <c:pt idx="7">
                  <c:v>26.629209792977719</c:v>
                </c:pt>
                <c:pt idx="8">
                  <c:v>30.007247649964501</c:v>
                </c:pt>
                <c:pt idx="9">
                  <c:v>39.244265477391558</c:v>
                </c:pt>
                <c:pt idx="10">
                  <c:v>45.517422378811204</c:v>
                </c:pt>
                <c:pt idx="11">
                  <c:v>60.498414008795599</c:v>
                </c:pt>
                <c:pt idx="12">
                  <c:v>85.710514523514291</c:v>
                </c:pt>
                <c:pt idx="13">
                  <c:v>111.6651172828056</c:v>
                </c:pt>
                <c:pt idx="14">
                  <c:v>136.33020765562662</c:v>
                </c:pt>
                <c:pt idx="15">
                  <c:v>188.3241349724978</c:v>
                </c:pt>
                <c:pt idx="16">
                  <c:v>217.2476047177955</c:v>
                </c:pt>
                <c:pt idx="17">
                  <c:v>260.10123874229572</c:v>
                </c:pt>
                <c:pt idx="18">
                  <c:v>275.07770970639081</c:v>
                </c:pt>
                <c:pt idx="19">
                  <c:v>275.37134073331413</c:v>
                </c:pt>
              </c:numCache>
            </c:numRef>
          </c:val>
          <c:extLst>
            <c:ext xmlns:c16="http://schemas.microsoft.com/office/drawing/2014/chart" uri="{C3380CC4-5D6E-409C-BE32-E72D297353CC}">
              <c16:uniqueId val="{00000001-478D-40C0-8B73-17CD041DEA94}"/>
            </c:ext>
          </c:extLst>
        </c:ser>
        <c:dLbls>
          <c:showLegendKey val="0"/>
          <c:showVal val="0"/>
          <c:showCatName val="0"/>
          <c:showSerName val="0"/>
          <c:showPercent val="0"/>
          <c:showBubbleSize val="0"/>
        </c:dLbls>
        <c:gapWidth val="60"/>
        <c:overlap val="100"/>
        <c:axId val="124988032"/>
        <c:axId val="124993920"/>
      </c:barChart>
      <c:dateAx>
        <c:axId val="124988032"/>
        <c:scaling>
          <c:orientation val="minMax"/>
        </c:scaling>
        <c:delete val="0"/>
        <c:axPos val="b"/>
        <c:numFmt formatCode="General" sourceLinked="0"/>
        <c:majorTickMark val="none"/>
        <c:minorTickMark val="none"/>
        <c:tickLblPos val="low"/>
        <c:spPr>
          <a:noFill/>
          <a:ln w="6350">
            <a:solidFill>
              <a:srgbClr val="FFFFFF"/>
            </a:solidFill>
            <a:prstDash val="solid"/>
          </a:ln>
        </c:spPr>
        <c:txPr>
          <a:bodyPr rot="0" vert="horz"/>
          <a:lstStyle/>
          <a:p>
            <a:pPr>
              <a:defRPr sz="1200" b="0" i="0" u="none" strike="noStrike" baseline="0">
                <a:solidFill>
                  <a:srgbClr val="FFFFFF"/>
                </a:solidFill>
                <a:latin typeface="Arial Narrow"/>
                <a:ea typeface="Arial Narrow"/>
                <a:cs typeface="Arial Narrow"/>
              </a:defRPr>
            </a:pPr>
            <a:endParaRPr lang="en-US"/>
          </a:p>
        </c:txPr>
        <c:crossAx val="124993920"/>
        <c:crosses val="autoZero"/>
        <c:auto val="1"/>
        <c:lblOffset val="0"/>
        <c:baseTimeUnit val="months"/>
        <c:majorTimeUnit val="months"/>
        <c:minorTimeUnit val="months"/>
      </c:dateAx>
      <c:valAx>
        <c:axId val="124993920"/>
        <c:scaling>
          <c:orientation val="minMax"/>
        </c:scaling>
        <c:delete val="0"/>
        <c:axPos val="l"/>
        <c:numFmt formatCode="&quot;$&quot;#,##0" sourceLinked="0"/>
        <c:majorTickMark val="out"/>
        <c:minorTickMark val="none"/>
        <c:tickLblPos val="nextTo"/>
        <c:spPr>
          <a:ln w="3175">
            <a:noFill/>
            <a:prstDash val="solid"/>
          </a:ln>
        </c:spPr>
        <c:txPr>
          <a:bodyPr rot="0" vert="horz"/>
          <a:lstStyle/>
          <a:p>
            <a:pPr>
              <a:defRPr sz="1200" b="0" i="0" u="none" strike="noStrike" baseline="0">
                <a:solidFill>
                  <a:srgbClr val="FFFFFF"/>
                </a:solidFill>
                <a:latin typeface="Arial Narrow"/>
                <a:ea typeface="Arial Narrow"/>
                <a:cs typeface="Arial Narrow"/>
              </a:defRPr>
            </a:pPr>
            <a:endParaRPr lang="en-US"/>
          </a:p>
        </c:txPr>
        <c:crossAx val="124988032"/>
        <c:crosses val="autoZero"/>
        <c:crossBetween val="between"/>
      </c:valAx>
      <c:spPr>
        <a:solidFill>
          <a:srgbClr val="051C38"/>
        </a:solidFill>
        <a:ln w="25400">
          <a:noFill/>
        </a:ln>
      </c:spPr>
    </c:plotArea>
    <c:legend>
      <c:legendPos val="b"/>
      <c:overlay val="0"/>
      <c:txPr>
        <a:bodyPr/>
        <a:lstStyle/>
        <a:p>
          <a:pPr>
            <a:defRPr sz="1200" baseline="0">
              <a:solidFill>
                <a:srgbClr val="FFFFFF"/>
              </a:solidFill>
              <a:latin typeface="Arial Narrow"/>
              <a:ea typeface="Arial Narrow"/>
              <a:cs typeface="Arial Narrow"/>
            </a:defRPr>
          </a:pPr>
          <a:endParaRPr lang="en-US"/>
        </a:p>
      </c:txPr>
    </c:legend>
    <c:plotVisOnly val="1"/>
    <c:dispBlanksAs val="gap"/>
    <c:showDLblsOverMax val="0"/>
  </c:chart>
  <c:spPr>
    <a:solidFill>
      <a:srgbClr val="051C38"/>
    </a:solidFill>
    <a:ln w="9525">
      <a:noFill/>
    </a:ln>
  </c:spPr>
  <c:txPr>
    <a:bodyPr/>
    <a:lstStyle/>
    <a:p>
      <a:pPr>
        <a:defRPr sz="2000" b="0" i="0" u="none" strike="noStrike" baseline="0">
          <a:solidFill>
            <a:srgbClr val="000000"/>
          </a:solidFill>
          <a:latin typeface="Arial Narrow"/>
          <a:ea typeface="Arial Narrow"/>
          <a:cs typeface="Arial Narrow"/>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409831008702324E-2"/>
          <c:y val="1.7806697773889383E-2"/>
          <c:w val="0.97459016899129769"/>
          <c:h val="0.81654102264994655"/>
        </c:manualLayout>
      </c:layout>
      <c:barChart>
        <c:barDir val="col"/>
        <c:grouping val="stacked"/>
        <c:varyColors val="0"/>
        <c:ser>
          <c:idx val="1"/>
          <c:order val="0"/>
          <c:tx>
            <c:strRef>
              <c:f>'Debt by Type'!$B$7</c:f>
              <c:strCache>
                <c:ptCount val="1"/>
                <c:pt idx="0">
                  <c:v>Venture debt</c:v>
                </c:pt>
              </c:strCache>
            </c:strRef>
          </c:tx>
          <c:spPr>
            <a:solidFill>
              <a:srgbClr val="40C2C9"/>
            </a:solidFill>
          </c:spPr>
          <c:invertIfNegative val="0"/>
          <c:cat>
            <c:strRef>
              <c:f>'Debt by Type'!$C$6:$T$6</c:f>
              <c:strCach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TTM</c:v>
                </c:pt>
              </c:strCache>
            </c:strRef>
          </c:cat>
          <c:val>
            <c:numRef>
              <c:f>'Debt by Type'!$C$7:$T$7</c:f>
              <c:numCache>
                <c:formatCode>"$"#,##0.0</c:formatCode>
                <c:ptCount val="18"/>
                <c:pt idx="0">
                  <c:v>0.06</c:v>
                </c:pt>
                <c:pt idx="1">
                  <c:v>0.11600000000000001</c:v>
                </c:pt>
                <c:pt idx="2">
                  <c:v>0.34712500000000002</c:v>
                </c:pt>
                <c:pt idx="3">
                  <c:v>1.0312000000000001</c:v>
                </c:pt>
                <c:pt idx="4">
                  <c:v>0.54320000000000002</c:v>
                </c:pt>
                <c:pt idx="5">
                  <c:v>0.69310000000000005</c:v>
                </c:pt>
                <c:pt idx="6">
                  <c:v>0.32646616499999997</c:v>
                </c:pt>
                <c:pt idx="7">
                  <c:v>0.67385000000000006</c:v>
                </c:pt>
                <c:pt idx="8">
                  <c:v>8.5116033000000008E-2</c:v>
                </c:pt>
                <c:pt idx="9">
                  <c:v>0.93455999999999995</c:v>
                </c:pt>
                <c:pt idx="10">
                  <c:v>0.77956690100000003</c:v>
                </c:pt>
                <c:pt idx="11">
                  <c:v>0.63037684199999999</c:v>
                </c:pt>
                <c:pt idx="12">
                  <c:v>1.7700638199999998</c:v>
                </c:pt>
                <c:pt idx="13">
                  <c:v>2.0250499999999998</c:v>
                </c:pt>
                <c:pt idx="14">
                  <c:v>1.4294259999999999</c:v>
                </c:pt>
                <c:pt idx="15">
                  <c:v>0.97536060000000002</c:v>
                </c:pt>
                <c:pt idx="16">
                  <c:v>0.36725599999999997</c:v>
                </c:pt>
                <c:pt idx="17">
                  <c:v>0.797807818</c:v>
                </c:pt>
              </c:numCache>
            </c:numRef>
          </c:val>
          <c:extLst>
            <c:ext xmlns:c16="http://schemas.microsoft.com/office/drawing/2014/chart" uri="{C3380CC4-5D6E-409C-BE32-E72D297353CC}">
              <c16:uniqueId val="{00000000-C20F-4DDE-B6BF-C9384AD719DC}"/>
            </c:ext>
          </c:extLst>
        </c:ser>
        <c:ser>
          <c:idx val="0"/>
          <c:order val="1"/>
          <c:tx>
            <c:strRef>
              <c:f>'Debt by Type'!$B$8</c:f>
              <c:strCache>
                <c:ptCount val="1"/>
                <c:pt idx="0">
                  <c:v>Real estate debt</c:v>
                </c:pt>
              </c:strCache>
            </c:strRef>
          </c:tx>
          <c:spPr>
            <a:solidFill>
              <a:srgbClr val="6185A6"/>
            </a:solidFill>
            <a:ln>
              <a:noFill/>
            </a:ln>
          </c:spPr>
          <c:invertIfNegative val="0"/>
          <c:cat>
            <c:strRef>
              <c:f>'Debt by Type'!$C$6:$T$6</c:f>
              <c:strCach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TTM</c:v>
                </c:pt>
              </c:strCache>
            </c:strRef>
          </c:cat>
          <c:val>
            <c:numRef>
              <c:f>'Debt by Type'!$C$8:$T$8</c:f>
              <c:numCache>
                <c:formatCode>"$"#,##0.0</c:formatCode>
                <c:ptCount val="18"/>
                <c:pt idx="0">
                  <c:v>11.63143058</c:v>
                </c:pt>
                <c:pt idx="1">
                  <c:v>4.9258250000000006</c:v>
                </c:pt>
                <c:pt idx="2">
                  <c:v>14.159877321</c:v>
                </c:pt>
                <c:pt idx="3">
                  <c:v>4.4909011945940005</c:v>
                </c:pt>
                <c:pt idx="4">
                  <c:v>6.3879658247410003</c:v>
                </c:pt>
                <c:pt idx="5">
                  <c:v>8.0050397729539995</c:v>
                </c:pt>
                <c:pt idx="6">
                  <c:v>20.637799533173997</c:v>
                </c:pt>
                <c:pt idx="7">
                  <c:v>11.310771044000003</c:v>
                </c:pt>
                <c:pt idx="8">
                  <c:v>13.018855649000001</c:v>
                </c:pt>
                <c:pt idx="9">
                  <c:v>19.179345623425</c:v>
                </c:pt>
                <c:pt idx="10">
                  <c:v>21.829067110700009</c:v>
                </c:pt>
                <c:pt idx="11">
                  <c:v>13.457699582000002</c:v>
                </c:pt>
                <c:pt idx="12">
                  <c:v>21.761169342620999</c:v>
                </c:pt>
                <c:pt idx="13">
                  <c:v>19.229090147191997</c:v>
                </c:pt>
                <c:pt idx="14">
                  <c:v>24.068512816000002</c:v>
                </c:pt>
                <c:pt idx="15">
                  <c:v>17.260571548000005</c:v>
                </c:pt>
                <c:pt idx="16">
                  <c:v>18.214397862000002</c:v>
                </c:pt>
                <c:pt idx="17">
                  <c:v>19.395879039000004</c:v>
                </c:pt>
              </c:numCache>
            </c:numRef>
          </c:val>
          <c:extLst>
            <c:ext xmlns:c16="http://schemas.microsoft.com/office/drawing/2014/chart" uri="{C3380CC4-5D6E-409C-BE32-E72D297353CC}">
              <c16:uniqueId val="{00000001-C20F-4DDE-B6BF-C9384AD719DC}"/>
            </c:ext>
          </c:extLst>
        </c:ser>
        <c:ser>
          <c:idx val="2"/>
          <c:order val="2"/>
          <c:tx>
            <c:strRef>
              <c:f>'Debt by Type'!$B$9</c:f>
              <c:strCache>
                <c:ptCount val="1"/>
                <c:pt idx="0">
                  <c:v>Mezzanine</c:v>
                </c:pt>
              </c:strCache>
            </c:strRef>
          </c:tx>
          <c:spPr>
            <a:solidFill>
              <a:srgbClr val="267479"/>
            </a:solidFill>
            <a:ln>
              <a:noFill/>
            </a:ln>
          </c:spPr>
          <c:invertIfNegative val="0"/>
          <c:cat>
            <c:strRef>
              <c:f>'Debt by Type'!$C$6:$T$6</c:f>
              <c:strCach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TTM</c:v>
                </c:pt>
              </c:strCache>
            </c:strRef>
          </c:cat>
          <c:val>
            <c:numRef>
              <c:f>'Debt by Type'!$C$9:$T$9</c:f>
              <c:numCache>
                <c:formatCode>"$"#,##0.0</c:formatCode>
                <c:ptCount val="18"/>
                <c:pt idx="0">
                  <c:v>14.713430000000002</c:v>
                </c:pt>
                <c:pt idx="1">
                  <c:v>7.8539003732069999</c:v>
                </c:pt>
                <c:pt idx="2">
                  <c:v>6.3186500099999998</c:v>
                </c:pt>
                <c:pt idx="3">
                  <c:v>9.1877292534800006</c:v>
                </c:pt>
                <c:pt idx="4">
                  <c:v>12.550432998151001</c:v>
                </c:pt>
                <c:pt idx="5">
                  <c:v>13.124239156893996</c:v>
                </c:pt>
                <c:pt idx="6">
                  <c:v>8.1173999999999999</c:v>
                </c:pt>
                <c:pt idx="7">
                  <c:v>14.979440314491002</c:v>
                </c:pt>
                <c:pt idx="8">
                  <c:v>23.613776752</c:v>
                </c:pt>
                <c:pt idx="9">
                  <c:v>18.281238250000001</c:v>
                </c:pt>
                <c:pt idx="10">
                  <c:v>27.125521118999998</c:v>
                </c:pt>
                <c:pt idx="11">
                  <c:v>7.2728026809999999</c:v>
                </c:pt>
                <c:pt idx="12">
                  <c:v>24.493298337078997</c:v>
                </c:pt>
                <c:pt idx="13">
                  <c:v>16.202258611999998</c:v>
                </c:pt>
                <c:pt idx="14">
                  <c:v>21.15554539</c:v>
                </c:pt>
                <c:pt idx="15">
                  <c:v>39.265100852000003</c:v>
                </c:pt>
                <c:pt idx="16">
                  <c:v>5.4752092279999998</c:v>
                </c:pt>
                <c:pt idx="17">
                  <c:v>6.4604668120000008</c:v>
                </c:pt>
              </c:numCache>
            </c:numRef>
          </c:val>
          <c:extLst>
            <c:ext xmlns:c16="http://schemas.microsoft.com/office/drawing/2014/chart" uri="{C3380CC4-5D6E-409C-BE32-E72D297353CC}">
              <c16:uniqueId val="{00000002-C20F-4DDE-B6BF-C9384AD719DC}"/>
            </c:ext>
          </c:extLst>
        </c:ser>
        <c:ser>
          <c:idx val="3"/>
          <c:order val="3"/>
          <c:tx>
            <c:strRef>
              <c:f>'Debt by Type'!$B$10</c:f>
              <c:strCache>
                <c:ptCount val="1"/>
                <c:pt idx="0">
                  <c:v>Infrastructure debt</c:v>
                </c:pt>
              </c:strCache>
            </c:strRef>
          </c:tx>
          <c:spPr>
            <a:solidFill>
              <a:srgbClr val="C3EDEB"/>
            </a:solidFill>
          </c:spPr>
          <c:invertIfNegative val="0"/>
          <c:cat>
            <c:strRef>
              <c:f>'Debt by Type'!$C$6:$T$6</c:f>
              <c:strCach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TTM</c:v>
                </c:pt>
              </c:strCache>
            </c:strRef>
          </c:cat>
          <c:val>
            <c:numRef>
              <c:f>'Debt by Type'!$C$10:$T$10</c:f>
              <c:numCache>
                <c:formatCode>"$"#,##0.0</c:formatCode>
                <c:ptCount val="18"/>
                <c:pt idx="0">
                  <c:v>0</c:v>
                </c:pt>
                <c:pt idx="1">
                  <c:v>0</c:v>
                </c:pt>
                <c:pt idx="2">
                  <c:v>0.33500000000000002</c:v>
                </c:pt>
                <c:pt idx="3">
                  <c:v>0</c:v>
                </c:pt>
                <c:pt idx="4">
                  <c:v>0</c:v>
                </c:pt>
                <c:pt idx="5">
                  <c:v>2.7300000000000001E-2</c:v>
                </c:pt>
                <c:pt idx="6">
                  <c:v>2.450359639612</c:v>
                </c:pt>
                <c:pt idx="7">
                  <c:v>0</c:v>
                </c:pt>
                <c:pt idx="8">
                  <c:v>0</c:v>
                </c:pt>
                <c:pt idx="9">
                  <c:v>0.60329999999999995</c:v>
                </c:pt>
                <c:pt idx="10">
                  <c:v>4.9428999999999998</c:v>
                </c:pt>
                <c:pt idx="11">
                  <c:v>6.9983000000000004</c:v>
                </c:pt>
                <c:pt idx="12">
                  <c:v>5.2495000000000003</c:v>
                </c:pt>
                <c:pt idx="13">
                  <c:v>1.1367360000000002</c:v>
                </c:pt>
                <c:pt idx="14">
                  <c:v>7.3220039999999997</c:v>
                </c:pt>
                <c:pt idx="15">
                  <c:v>9.6889400000000006</c:v>
                </c:pt>
                <c:pt idx="16">
                  <c:v>3.150922</c:v>
                </c:pt>
                <c:pt idx="17">
                  <c:v>0.11090000000000001</c:v>
                </c:pt>
              </c:numCache>
            </c:numRef>
          </c:val>
          <c:extLst>
            <c:ext xmlns:c16="http://schemas.microsoft.com/office/drawing/2014/chart" uri="{C3380CC4-5D6E-409C-BE32-E72D297353CC}">
              <c16:uniqueId val="{00000003-C20F-4DDE-B6BF-C9384AD719DC}"/>
            </c:ext>
          </c:extLst>
        </c:ser>
        <c:ser>
          <c:idx val="4"/>
          <c:order val="4"/>
          <c:tx>
            <c:strRef>
              <c:f>'Debt by Type'!$B$11</c:f>
              <c:strCache>
                <c:ptCount val="1"/>
                <c:pt idx="0">
                  <c:v>General debt</c:v>
                </c:pt>
              </c:strCache>
            </c:strRef>
          </c:tx>
          <c:spPr>
            <a:solidFill>
              <a:srgbClr val="F5C914"/>
            </a:solidFill>
          </c:spPr>
          <c:invertIfNegative val="0"/>
          <c:cat>
            <c:strRef>
              <c:f>'Debt by Type'!$C$6:$T$6</c:f>
              <c:strCach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TTM</c:v>
                </c:pt>
              </c:strCache>
            </c:strRef>
          </c:cat>
          <c:val>
            <c:numRef>
              <c:f>'Debt by Type'!$C$11:$T$11</c:f>
              <c:numCache>
                <c:formatCode>"$"#,##0.0</c:formatCode>
                <c:ptCount val="18"/>
                <c:pt idx="0">
                  <c:v>0.25133040600000001</c:v>
                </c:pt>
                <c:pt idx="1">
                  <c:v>3.0100000000000002E-2</c:v>
                </c:pt>
                <c:pt idx="2">
                  <c:v>9.7727499999999995E-2</c:v>
                </c:pt>
                <c:pt idx="3">
                  <c:v>8.9810000000000001E-2</c:v>
                </c:pt>
                <c:pt idx="4">
                  <c:v>2.0536260000000004</c:v>
                </c:pt>
                <c:pt idx="5">
                  <c:v>0.98714632799999991</c:v>
                </c:pt>
                <c:pt idx="6">
                  <c:v>0.631225967</c:v>
                </c:pt>
                <c:pt idx="7">
                  <c:v>3.0555738460000001</c:v>
                </c:pt>
                <c:pt idx="8">
                  <c:v>1.0051121380000001</c:v>
                </c:pt>
                <c:pt idx="9">
                  <c:v>3.2332974019999998</c:v>
                </c:pt>
                <c:pt idx="10">
                  <c:v>6.206044287000001</c:v>
                </c:pt>
                <c:pt idx="11">
                  <c:v>31.426388799999998</c:v>
                </c:pt>
                <c:pt idx="12">
                  <c:v>8.344594086999999</c:v>
                </c:pt>
                <c:pt idx="13">
                  <c:v>11.149611080000003</c:v>
                </c:pt>
                <c:pt idx="14">
                  <c:v>19.465436511444999</c:v>
                </c:pt>
                <c:pt idx="15">
                  <c:v>15.417604905000001</c:v>
                </c:pt>
                <c:pt idx="16">
                  <c:v>17.685769331000003</c:v>
                </c:pt>
                <c:pt idx="17">
                  <c:v>25.927399860000001</c:v>
                </c:pt>
              </c:numCache>
            </c:numRef>
          </c:val>
          <c:extLst>
            <c:ext xmlns:c16="http://schemas.microsoft.com/office/drawing/2014/chart" uri="{C3380CC4-5D6E-409C-BE32-E72D297353CC}">
              <c16:uniqueId val="{00000004-C20F-4DDE-B6BF-C9384AD719DC}"/>
            </c:ext>
          </c:extLst>
        </c:ser>
        <c:ser>
          <c:idx val="5"/>
          <c:order val="5"/>
          <c:tx>
            <c:strRef>
              <c:f>'Debt by Type'!$B$12</c:f>
              <c:strCache>
                <c:ptCount val="1"/>
                <c:pt idx="0">
                  <c:v>Distressed debt</c:v>
                </c:pt>
              </c:strCache>
            </c:strRef>
          </c:tx>
          <c:spPr>
            <a:solidFill>
              <a:srgbClr val="E88F36"/>
            </a:solidFill>
            <a:ln>
              <a:noFill/>
            </a:ln>
          </c:spPr>
          <c:invertIfNegative val="0"/>
          <c:cat>
            <c:strRef>
              <c:f>'Debt by Type'!$C$6:$T$6</c:f>
              <c:strCach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TTM</c:v>
                </c:pt>
              </c:strCache>
            </c:strRef>
          </c:cat>
          <c:val>
            <c:numRef>
              <c:f>'Debt by Type'!$C$12:$T$12</c:f>
              <c:numCache>
                <c:formatCode>"$"#,##0.0</c:formatCode>
                <c:ptCount val="18"/>
                <c:pt idx="0">
                  <c:v>47.132481999999996</c:v>
                </c:pt>
                <c:pt idx="1">
                  <c:v>6.0278171</c:v>
                </c:pt>
                <c:pt idx="2">
                  <c:v>23.327436797999997</c:v>
                </c:pt>
                <c:pt idx="3">
                  <c:v>11.195666294060999</c:v>
                </c:pt>
                <c:pt idx="4">
                  <c:v>22.188437799999996</c:v>
                </c:pt>
                <c:pt idx="5">
                  <c:v>22.297489877</c:v>
                </c:pt>
                <c:pt idx="6">
                  <c:v>27.382464555999999</c:v>
                </c:pt>
                <c:pt idx="7">
                  <c:v>25.820204194000002</c:v>
                </c:pt>
                <c:pt idx="8">
                  <c:v>26.783925082</c:v>
                </c:pt>
                <c:pt idx="9">
                  <c:v>38.907103600999996</c:v>
                </c:pt>
                <c:pt idx="10">
                  <c:v>23.942552751000004</c:v>
                </c:pt>
                <c:pt idx="11">
                  <c:v>27.695285999999999</c:v>
                </c:pt>
                <c:pt idx="12">
                  <c:v>29.224807950000002</c:v>
                </c:pt>
                <c:pt idx="13">
                  <c:v>39.925474237000003</c:v>
                </c:pt>
                <c:pt idx="14">
                  <c:v>23.531472222000001</c:v>
                </c:pt>
                <c:pt idx="15">
                  <c:v>20.444944634999995</c:v>
                </c:pt>
                <c:pt idx="16">
                  <c:v>14.825504669999999</c:v>
                </c:pt>
                <c:pt idx="17">
                  <c:v>30.40799479</c:v>
                </c:pt>
              </c:numCache>
            </c:numRef>
          </c:val>
          <c:extLst>
            <c:ext xmlns:c16="http://schemas.microsoft.com/office/drawing/2014/chart" uri="{C3380CC4-5D6E-409C-BE32-E72D297353CC}">
              <c16:uniqueId val="{00000005-C20F-4DDE-B6BF-C9384AD719DC}"/>
            </c:ext>
          </c:extLst>
        </c:ser>
        <c:ser>
          <c:idx val="6"/>
          <c:order val="6"/>
          <c:tx>
            <c:strRef>
              <c:f>'Debt by Type'!$B$13</c:f>
              <c:strCache>
                <c:ptCount val="1"/>
                <c:pt idx="0">
                  <c:v>Direct lending</c:v>
                </c:pt>
              </c:strCache>
            </c:strRef>
          </c:tx>
          <c:spPr>
            <a:solidFill>
              <a:srgbClr val="FAF56B"/>
            </a:solidFill>
            <a:ln>
              <a:noFill/>
            </a:ln>
          </c:spPr>
          <c:invertIfNegative val="0"/>
          <c:cat>
            <c:strRef>
              <c:f>'Debt by Type'!$C$6:$T$6</c:f>
              <c:strCach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TTM</c:v>
                </c:pt>
              </c:strCache>
            </c:strRef>
          </c:cat>
          <c:val>
            <c:numRef>
              <c:f>'Debt by Type'!$C$13:$T$13</c:f>
              <c:numCache>
                <c:formatCode>"$"#,##0.0</c:formatCode>
                <c:ptCount val="18"/>
                <c:pt idx="0">
                  <c:v>15.204034999999999</c:v>
                </c:pt>
                <c:pt idx="1">
                  <c:v>1.8527451590000001</c:v>
                </c:pt>
                <c:pt idx="2">
                  <c:v>3.3054771119999997</c:v>
                </c:pt>
                <c:pt idx="3">
                  <c:v>7.0763249999999998</c:v>
                </c:pt>
                <c:pt idx="4">
                  <c:v>4.3151929300000003</c:v>
                </c:pt>
                <c:pt idx="5">
                  <c:v>15.857308999999997</c:v>
                </c:pt>
                <c:pt idx="6">
                  <c:v>9.9462882819999994</c:v>
                </c:pt>
                <c:pt idx="7">
                  <c:v>18.007697734338002</c:v>
                </c:pt>
                <c:pt idx="8">
                  <c:v>16.389403070000004</c:v>
                </c:pt>
                <c:pt idx="9">
                  <c:v>42.809700209210007</c:v>
                </c:pt>
                <c:pt idx="10">
                  <c:v>32.593691396999994</c:v>
                </c:pt>
                <c:pt idx="11">
                  <c:v>41.322026068</c:v>
                </c:pt>
                <c:pt idx="12">
                  <c:v>31.000568424998001</c:v>
                </c:pt>
                <c:pt idx="13">
                  <c:v>107.55053015500002</c:v>
                </c:pt>
                <c:pt idx="14">
                  <c:v>44.150628403000013</c:v>
                </c:pt>
                <c:pt idx="15">
                  <c:v>49.815991006922999</c:v>
                </c:pt>
                <c:pt idx="16">
                  <c:v>84.933794565999989</c:v>
                </c:pt>
                <c:pt idx="17">
                  <c:v>36.483494862999997</c:v>
                </c:pt>
              </c:numCache>
            </c:numRef>
          </c:val>
          <c:extLst>
            <c:ext xmlns:c16="http://schemas.microsoft.com/office/drawing/2014/chart" uri="{C3380CC4-5D6E-409C-BE32-E72D297353CC}">
              <c16:uniqueId val="{00000006-C20F-4DDE-B6BF-C9384AD719DC}"/>
            </c:ext>
          </c:extLst>
        </c:ser>
        <c:ser>
          <c:idx val="7"/>
          <c:order val="7"/>
          <c:tx>
            <c:strRef>
              <c:f>'Debt by Type'!$B$14</c:f>
              <c:strCache>
                <c:ptCount val="1"/>
                <c:pt idx="0">
                  <c:v>Credit special situations</c:v>
                </c:pt>
              </c:strCache>
            </c:strRef>
          </c:tx>
          <c:spPr>
            <a:solidFill>
              <a:srgbClr val="C0BCB2"/>
            </a:solidFill>
            <a:ln>
              <a:noFill/>
            </a:ln>
          </c:spPr>
          <c:invertIfNegative val="0"/>
          <c:cat>
            <c:strRef>
              <c:f>'Debt by Type'!$C$6:$T$6</c:f>
              <c:strCach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TTM</c:v>
                </c:pt>
              </c:strCache>
            </c:strRef>
          </c:cat>
          <c:val>
            <c:numRef>
              <c:f>'Debt by Type'!$C$14:$T$14</c:f>
              <c:numCache>
                <c:formatCode>"$"#,##0.0</c:formatCode>
                <c:ptCount val="18"/>
                <c:pt idx="0">
                  <c:v>0.92955933299999993</c:v>
                </c:pt>
                <c:pt idx="1">
                  <c:v>3.4784999999999999</c:v>
                </c:pt>
                <c:pt idx="2">
                  <c:v>1.0220199999999999</c:v>
                </c:pt>
                <c:pt idx="3">
                  <c:v>0.9425</c:v>
                </c:pt>
                <c:pt idx="4">
                  <c:v>6.1695000000000002</c:v>
                </c:pt>
                <c:pt idx="5">
                  <c:v>2.078001</c:v>
                </c:pt>
                <c:pt idx="6">
                  <c:v>2.2497720000000001</c:v>
                </c:pt>
                <c:pt idx="7">
                  <c:v>14.059429085894999</c:v>
                </c:pt>
                <c:pt idx="8">
                  <c:v>8.9124537529999994</c:v>
                </c:pt>
                <c:pt idx="9">
                  <c:v>9.998331910000001</c:v>
                </c:pt>
                <c:pt idx="10">
                  <c:v>6.2152240000000001</c:v>
                </c:pt>
                <c:pt idx="11">
                  <c:v>19.373691463</c:v>
                </c:pt>
                <c:pt idx="12">
                  <c:v>36.767238647999996</c:v>
                </c:pt>
                <c:pt idx="13">
                  <c:v>19.666941538</c:v>
                </c:pt>
                <c:pt idx="14">
                  <c:v>24.752466963000007</c:v>
                </c:pt>
                <c:pt idx="15">
                  <c:v>27.689323555999998</c:v>
                </c:pt>
                <c:pt idx="16">
                  <c:v>14.784828283000001</c:v>
                </c:pt>
                <c:pt idx="17">
                  <c:v>19.708999625999997</c:v>
                </c:pt>
              </c:numCache>
            </c:numRef>
          </c:val>
          <c:extLst>
            <c:ext xmlns:c16="http://schemas.microsoft.com/office/drawing/2014/chart" uri="{C3380CC4-5D6E-409C-BE32-E72D297353CC}">
              <c16:uniqueId val="{00000007-C20F-4DDE-B6BF-C9384AD719DC}"/>
            </c:ext>
          </c:extLst>
        </c:ser>
        <c:ser>
          <c:idx val="8"/>
          <c:order val="8"/>
          <c:tx>
            <c:strRef>
              <c:f>'Debt by Type'!$B$15</c:f>
              <c:strCache>
                <c:ptCount val="1"/>
                <c:pt idx="0">
                  <c:v>Bridge financing</c:v>
                </c:pt>
              </c:strCache>
            </c:strRef>
          </c:tx>
          <c:spPr>
            <a:solidFill>
              <a:srgbClr val="78766F"/>
            </a:solidFill>
            <a:ln>
              <a:noFill/>
            </a:ln>
          </c:spPr>
          <c:invertIfNegative val="0"/>
          <c:cat>
            <c:strRef>
              <c:f>'Debt by Type'!$C$6:$T$6</c:f>
              <c:strCach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TTM</c:v>
                </c:pt>
              </c:strCache>
            </c:strRef>
          </c:cat>
          <c:val>
            <c:numRef>
              <c:f>'Debt by Type'!$C$15:$T$15</c:f>
              <c:numCache>
                <c:formatCode>"$"#,##0.0</c:formatCode>
                <c:ptCount val="18"/>
                <c:pt idx="0">
                  <c:v>7.935618088</c:v>
                </c:pt>
                <c:pt idx="1">
                  <c:v>0</c:v>
                </c:pt>
                <c:pt idx="2">
                  <c:v>0</c:v>
                </c:pt>
                <c:pt idx="3">
                  <c:v>0</c:v>
                </c:pt>
                <c:pt idx="4">
                  <c:v>0</c:v>
                </c:pt>
                <c:pt idx="5">
                  <c:v>0</c:v>
                </c:pt>
                <c:pt idx="6">
                  <c:v>0</c:v>
                </c:pt>
                <c:pt idx="7">
                  <c:v>0.30066383700000004</c:v>
                </c:pt>
                <c:pt idx="8">
                  <c:v>1.1211902999999999E-2</c:v>
                </c:pt>
                <c:pt idx="9">
                  <c:v>0</c:v>
                </c:pt>
                <c:pt idx="10">
                  <c:v>3.0800000000000001E-2</c:v>
                </c:pt>
                <c:pt idx="11">
                  <c:v>0</c:v>
                </c:pt>
                <c:pt idx="12">
                  <c:v>0.63609649999999995</c:v>
                </c:pt>
                <c:pt idx="13">
                  <c:v>0.242228</c:v>
                </c:pt>
                <c:pt idx="14">
                  <c:v>3.8829999999999996E-2</c:v>
                </c:pt>
                <c:pt idx="15">
                  <c:v>3.0763390000000002E-2</c:v>
                </c:pt>
                <c:pt idx="16">
                  <c:v>0</c:v>
                </c:pt>
                <c:pt idx="17">
                  <c:v>0</c:v>
                </c:pt>
              </c:numCache>
            </c:numRef>
          </c:val>
          <c:extLst>
            <c:ext xmlns:c16="http://schemas.microsoft.com/office/drawing/2014/chart" uri="{C3380CC4-5D6E-409C-BE32-E72D297353CC}">
              <c16:uniqueId val="{00000008-C20F-4DDE-B6BF-C9384AD719DC}"/>
            </c:ext>
          </c:extLst>
        </c:ser>
        <c:dLbls>
          <c:showLegendKey val="0"/>
          <c:showVal val="0"/>
          <c:showCatName val="0"/>
          <c:showSerName val="0"/>
          <c:showPercent val="0"/>
          <c:showBubbleSize val="0"/>
        </c:dLbls>
        <c:gapWidth val="60"/>
        <c:overlap val="100"/>
        <c:axId val="124988032"/>
        <c:axId val="124993920"/>
      </c:barChart>
      <c:dateAx>
        <c:axId val="124988032"/>
        <c:scaling>
          <c:orientation val="minMax"/>
        </c:scaling>
        <c:delete val="0"/>
        <c:axPos val="b"/>
        <c:numFmt formatCode="General" sourceLinked="0"/>
        <c:majorTickMark val="none"/>
        <c:minorTickMark val="none"/>
        <c:tickLblPos val="low"/>
        <c:spPr>
          <a:noFill/>
          <a:ln w="6350">
            <a:solidFill>
              <a:srgbClr val="FFFFFF"/>
            </a:solidFill>
            <a:prstDash val="solid"/>
          </a:ln>
        </c:spPr>
        <c:txPr>
          <a:bodyPr rot="0" vert="horz"/>
          <a:lstStyle/>
          <a:p>
            <a:pPr>
              <a:defRPr sz="1200" b="0" i="0" u="none" strike="noStrike" baseline="0">
                <a:solidFill>
                  <a:srgbClr val="FFFFFF"/>
                </a:solidFill>
                <a:latin typeface="Arial Narrow"/>
                <a:ea typeface="Arial Narrow"/>
                <a:cs typeface="Arial Narrow"/>
              </a:defRPr>
            </a:pPr>
            <a:endParaRPr lang="en-US"/>
          </a:p>
        </c:txPr>
        <c:crossAx val="124993920"/>
        <c:crosses val="autoZero"/>
        <c:auto val="1"/>
        <c:lblOffset val="0"/>
        <c:baseTimeUnit val="months"/>
        <c:majorTimeUnit val="months"/>
        <c:minorTimeUnit val="months"/>
      </c:dateAx>
      <c:valAx>
        <c:axId val="124993920"/>
        <c:scaling>
          <c:orientation val="minMax"/>
        </c:scaling>
        <c:delete val="0"/>
        <c:axPos val="l"/>
        <c:numFmt formatCode="&quot;$&quot;#,##0" sourceLinked="0"/>
        <c:majorTickMark val="out"/>
        <c:minorTickMark val="none"/>
        <c:tickLblPos val="nextTo"/>
        <c:spPr>
          <a:ln w="3175">
            <a:noFill/>
            <a:prstDash val="solid"/>
          </a:ln>
        </c:spPr>
        <c:txPr>
          <a:bodyPr rot="0" vert="horz"/>
          <a:lstStyle/>
          <a:p>
            <a:pPr>
              <a:defRPr sz="1200" b="0" i="0" u="none" strike="noStrike" baseline="0">
                <a:solidFill>
                  <a:srgbClr val="FFFFFF"/>
                </a:solidFill>
                <a:latin typeface="Arial Narrow"/>
                <a:ea typeface="Arial Narrow"/>
                <a:cs typeface="Arial Narrow"/>
              </a:defRPr>
            </a:pPr>
            <a:endParaRPr lang="en-US"/>
          </a:p>
        </c:txPr>
        <c:crossAx val="124988032"/>
        <c:crosses val="autoZero"/>
        <c:crossBetween val="between"/>
      </c:valAx>
      <c:spPr>
        <a:solidFill>
          <a:srgbClr val="051C38"/>
        </a:solidFill>
        <a:ln w="25400">
          <a:noFill/>
        </a:ln>
      </c:spPr>
    </c:plotArea>
    <c:legend>
      <c:legendPos val="r"/>
      <c:layout>
        <c:manualLayout>
          <c:xMode val="edge"/>
          <c:yMode val="edge"/>
          <c:x val="0.10116917203531377"/>
          <c:y val="3.732939632545932E-2"/>
          <c:w val="0.13058413863039847"/>
          <c:h val="0.555823612326237"/>
        </c:manualLayout>
      </c:layout>
      <c:overlay val="0"/>
      <c:txPr>
        <a:bodyPr/>
        <a:lstStyle/>
        <a:p>
          <a:pPr>
            <a:defRPr sz="1200" baseline="0">
              <a:solidFill>
                <a:schemeClr val="tx1"/>
              </a:solidFill>
            </a:defRPr>
          </a:pPr>
          <a:endParaRPr lang="en-US"/>
        </a:p>
      </c:txPr>
    </c:legend>
    <c:plotVisOnly val="1"/>
    <c:dispBlanksAs val="gap"/>
    <c:showDLblsOverMax val="0"/>
  </c:chart>
  <c:spPr>
    <a:solidFill>
      <a:srgbClr val="051C38"/>
    </a:solidFill>
    <a:ln w="9525">
      <a:noFill/>
    </a:ln>
  </c:spPr>
  <c:txPr>
    <a:bodyPr/>
    <a:lstStyle/>
    <a:p>
      <a:pPr>
        <a:defRPr sz="2000" b="0" i="0" u="none" strike="noStrike" baseline="0">
          <a:solidFill>
            <a:srgbClr val="000000"/>
          </a:solidFill>
          <a:latin typeface="Arial Narrow"/>
          <a:ea typeface="Arial Narrow"/>
          <a:cs typeface="Arial Narrow"/>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641225244571701E-2"/>
          <c:y val="2.3275858733211325E-2"/>
          <c:w val="0.95488121868289189"/>
          <c:h val="0.83063743794329659"/>
        </c:manualLayout>
      </c:layout>
      <c:barChart>
        <c:barDir val="col"/>
        <c:grouping val="clustered"/>
        <c:varyColors val="0"/>
        <c:ser>
          <c:idx val="0"/>
          <c:order val="0"/>
          <c:tx>
            <c:strRef>
              <c:f>'CLO demand'!$J$1</c:f>
              <c:strCache>
                <c:ptCount val="1"/>
                <c:pt idx="0">
                  <c:v>Volume ($B)</c:v>
                </c:pt>
              </c:strCache>
            </c:strRef>
          </c:tx>
          <c:spPr>
            <a:solidFill>
              <a:srgbClr val="40C2C9"/>
            </a:solidFill>
            <a:ln w="12700">
              <a:noFill/>
              <a:prstDash val="solid"/>
            </a:ln>
          </c:spPr>
          <c:invertIfNegative val="0"/>
          <c:cat>
            <c:strRef>
              <c:f>'CLO demand'!$I$4:$I$23</c:f>
              <c:strCache>
                <c:ptCount val="20"/>
                <c:pt idx="0">
                  <c:v>1Q21</c:v>
                </c:pt>
                <c:pt idx="1">
                  <c:v>2Q21</c:v>
                </c:pt>
                <c:pt idx="2">
                  <c:v>3Q21</c:v>
                </c:pt>
                <c:pt idx="3">
                  <c:v>4Q21</c:v>
                </c:pt>
                <c:pt idx="4">
                  <c:v>1Q22</c:v>
                </c:pt>
                <c:pt idx="5">
                  <c:v>2Q22</c:v>
                </c:pt>
                <c:pt idx="6">
                  <c:v>3Q22</c:v>
                </c:pt>
                <c:pt idx="7">
                  <c:v>4Q22</c:v>
                </c:pt>
                <c:pt idx="8">
                  <c:v>1Q23</c:v>
                </c:pt>
                <c:pt idx="9">
                  <c:v>2Q23</c:v>
                </c:pt>
                <c:pt idx="10">
                  <c:v>3Q23</c:v>
                </c:pt>
                <c:pt idx="11">
                  <c:v>4Q23</c:v>
                </c:pt>
                <c:pt idx="12">
                  <c:v>1Q24</c:v>
                </c:pt>
                <c:pt idx="13">
                  <c:v>2Q24</c:v>
                </c:pt>
                <c:pt idx="14">
                  <c:v>3Q24</c:v>
                </c:pt>
                <c:pt idx="15">
                  <c:v>4Q24</c:v>
                </c:pt>
                <c:pt idx="16">
                  <c:v>1Q25</c:v>
                </c:pt>
                <c:pt idx="17">
                  <c:v>2Q25</c:v>
                </c:pt>
                <c:pt idx="18">
                  <c:v>3Q25</c:v>
                </c:pt>
                <c:pt idx="19">
                  <c:v>Last 3 Months</c:v>
                </c:pt>
              </c:strCache>
            </c:strRef>
          </c:cat>
          <c:val>
            <c:numRef>
              <c:f>'CLO demand'!$J$4:$J$23</c:f>
              <c:numCache>
                <c:formatCode>0.00</c:formatCode>
                <c:ptCount val="20"/>
                <c:pt idx="0">
                  <c:v>4.1970850000000004</c:v>
                </c:pt>
                <c:pt idx="1">
                  <c:v>3.4346600000000005</c:v>
                </c:pt>
                <c:pt idx="2">
                  <c:v>5.3315000000000001</c:v>
                </c:pt>
                <c:pt idx="3">
                  <c:v>9.5657899999999998</c:v>
                </c:pt>
                <c:pt idx="4">
                  <c:v>2.5029499999999998</c:v>
                </c:pt>
                <c:pt idx="5">
                  <c:v>3.22682</c:v>
                </c:pt>
                <c:pt idx="6">
                  <c:v>3.6499900000000003</c:v>
                </c:pt>
                <c:pt idx="7">
                  <c:v>2.60222</c:v>
                </c:pt>
                <c:pt idx="8">
                  <c:v>6.5316200000000011</c:v>
                </c:pt>
                <c:pt idx="9">
                  <c:v>5.2607499999999998</c:v>
                </c:pt>
                <c:pt idx="10">
                  <c:v>6.5866300000000004</c:v>
                </c:pt>
                <c:pt idx="11">
                  <c:v>8.7232300000000009</c:v>
                </c:pt>
                <c:pt idx="12">
                  <c:v>9.9912999999999972</c:v>
                </c:pt>
                <c:pt idx="13">
                  <c:v>10.32708</c:v>
                </c:pt>
                <c:pt idx="14">
                  <c:v>6.9296099999999994</c:v>
                </c:pt>
                <c:pt idx="15">
                  <c:v>11.252490000000002</c:v>
                </c:pt>
                <c:pt idx="16">
                  <c:v>12.06203</c:v>
                </c:pt>
                <c:pt idx="17">
                  <c:v>7.0484099999999996</c:v>
                </c:pt>
                <c:pt idx="18">
                  <c:v>13.697425000000001</c:v>
                </c:pt>
                <c:pt idx="19">
                  <c:v>9.2262999999999984</c:v>
                </c:pt>
              </c:numCache>
            </c:numRef>
          </c:val>
          <c:extLst>
            <c:ext xmlns:c16="http://schemas.microsoft.com/office/drawing/2014/chart" uri="{C3380CC4-5D6E-409C-BE32-E72D297353CC}">
              <c16:uniqueId val="{00000000-92FE-4137-B818-A4C264F85A11}"/>
            </c:ext>
          </c:extLst>
        </c:ser>
        <c:dLbls>
          <c:showLegendKey val="0"/>
          <c:showVal val="0"/>
          <c:showCatName val="0"/>
          <c:showSerName val="0"/>
          <c:showPercent val="0"/>
          <c:showBubbleSize val="0"/>
        </c:dLbls>
        <c:gapWidth val="60"/>
        <c:axId val="123647488"/>
        <c:axId val="123649024"/>
      </c:barChart>
      <c:lineChart>
        <c:grouping val="standard"/>
        <c:varyColors val="0"/>
        <c:ser>
          <c:idx val="1"/>
          <c:order val="1"/>
          <c:tx>
            <c:strRef>
              <c:f>'CLO demand'!$K$1</c:f>
              <c:strCache>
                <c:ptCount val="1"/>
                <c:pt idx="0">
                  <c:v>Count</c:v>
                </c:pt>
              </c:strCache>
            </c:strRef>
          </c:tx>
          <c:spPr>
            <a:ln w="38100">
              <a:solidFill>
                <a:srgbClr val="F5C914"/>
              </a:solidFill>
            </a:ln>
          </c:spPr>
          <c:marker>
            <c:symbol val="none"/>
          </c:marker>
          <c:cat>
            <c:strRef>
              <c:f>'CLO demand'!$I$4:$I$23</c:f>
              <c:strCache>
                <c:ptCount val="20"/>
                <c:pt idx="0">
                  <c:v>1Q21</c:v>
                </c:pt>
                <c:pt idx="1">
                  <c:v>2Q21</c:v>
                </c:pt>
                <c:pt idx="2">
                  <c:v>3Q21</c:v>
                </c:pt>
                <c:pt idx="3">
                  <c:v>4Q21</c:v>
                </c:pt>
                <c:pt idx="4">
                  <c:v>1Q22</c:v>
                </c:pt>
                <c:pt idx="5">
                  <c:v>2Q22</c:v>
                </c:pt>
                <c:pt idx="6">
                  <c:v>3Q22</c:v>
                </c:pt>
                <c:pt idx="7">
                  <c:v>4Q22</c:v>
                </c:pt>
                <c:pt idx="8">
                  <c:v>1Q23</c:v>
                </c:pt>
                <c:pt idx="9">
                  <c:v>2Q23</c:v>
                </c:pt>
                <c:pt idx="10">
                  <c:v>3Q23</c:v>
                </c:pt>
                <c:pt idx="11">
                  <c:v>4Q23</c:v>
                </c:pt>
                <c:pt idx="12">
                  <c:v>1Q24</c:v>
                </c:pt>
                <c:pt idx="13">
                  <c:v>2Q24</c:v>
                </c:pt>
                <c:pt idx="14">
                  <c:v>3Q24</c:v>
                </c:pt>
                <c:pt idx="15">
                  <c:v>4Q24</c:v>
                </c:pt>
                <c:pt idx="16">
                  <c:v>1Q25</c:v>
                </c:pt>
                <c:pt idx="17">
                  <c:v>2Q25</c:v>
                </c:pt>
                <c:pt idx="18">
                  <c:v>3Q25</c:v>
                </c:pt>
                <c:pt idx="19">
                  <c:v>Last 3 Months</c:v>
                </c:pt>
              </c:strCache>
            </c:strRef>
          </c:cat>
          <c:val>
            <c:numRef>
              <c:f>'CLO demand'!$K$4:$K$23</c:f>
              <c:numCache>
                <c:formatCode>General</c:formatCode>
                <c:ptCount val="20"/>
                <c:pt idx="0">
                  <c:v>9</c:v>
                </c:pt>
                <c:pt idx="1">
                  <c:v>7</c:v>
                </c:pt>
                <c:pt idx="2">
                  <c:v>9</c:v>
                </c:pt>
                <c:pt idx="3">
                  <c:v>17</c:v>
                </c:pt>
                <c:pt idx="4">
                  <c:v>5</c:v>
                </c:pt>
                <c:pt idx="5">
                  <c:v>7</c:v>
                </c:pt>
                <c:pt idx="6">
                  <c:v>8</c:v>
                </c:pt>
                <c:pt idx="7">
                  <c:v>6</c:v>
                </c:pt>
                <c:pt idx="8">
                  <c:v>13</c:v>
                </c:pt>
                <c:pt idx="9">
                  <c:v>12</c:v>
                </c:pt>
                <c:pt idx="10">
                  <c:v>13</c:v>
                </c:pt>
                <c:pt idx="11">
                  <c:v>20</c:v>
                </c:pt>
                <c:pt idx="12">
                  <c:v>20</c:v>
                </c:pt>
                <c:pt idx="13">
                  <c:v>19</c:v>
                </c:pt>
                <c:pt idx="14">
                  <c:v>16</c:v>
                </c:pt>
                <c:pt idx="15">
                  <c:v>21</c:v>
                </c:pt>
                <c:pt idx="16">
                  <c:v>20</c:v>
                </c:pt>
                <c:pt idx="17">
                  <c:v>14</c:v>
                </c:pt>
                <c:pt idx="18">
                  <c:v>24</c:v>
                </c:pt>
                <c:pt idx="19">
                  <c:v>18</c:v>
                </c:pt>
              </c:numCache>
            </c:numRef>
          </c:val>
          <c:smooth val="0"/>
          <c:extLst>
            <c:ext xmlns:c16="http://schemas.microsoft.com/office/drawing/2014/chart" uri="{C3380CC4-5D6E-409C-BE32-E72D297353CC}">
              <c16:uniqueId val="{00000001-92FE-4137-B818-A4C264F85A11}"/>
            </c:ext>
          </c:extLst>
        </c:ser>
        <c:dLbls>
          <c:showLegendKey val="0"/>
          <c:showVal val="0"/>
          <c:showCatName val="0"/>
          <c:showSerName val="0"/>
          <c:showPercent val="0"/>
          <c:showBubbleSize val="0"/>
        </c:dLbls>
        <c:marker val="1"/>
        <c:smooth val="0"/>
        <c:axId val="829219696"/>
        <c:axId val="829221992"/>
      </c:lineChart>
      <c:catAx>
        <c:axId val="123647488"/>
        <c:scaling>
          <c:orientation val="minMax"/>
        </c:scaling>
        <c:delete val="0"/>
        <c:axPos val="b"/>
        <c:numFmt formatCode="[$-409]mmm\ yyyy;@" sourceLinked="0"/>
        <c:majorTickMark val="none"/>
        <c:minorTickMark val="none"/>
        <c:tickLblPos val="nextTo"/>
        <c:spPr>
          <a:noFill/>
          <a:ln w="6350">
            <a:solidFill>
              <a:schemeClr val="tx1"/>
            </a:solidFill>
            <a:prstDash val="solid"/>
          </a:ln>
        </c:spPr>
        <c:txPr>
          <a:bodyPr rot="0" vert="horz"/>
          <a:lstStyle/>
          <a:p>
            <a:pPr rtl="1">
              <a:defRPr sz="1200" b="0" i="0" u="none" strike="noStrike" baseline="0">
                <a:solidFill>
                  <a:schemeClr val="tx1"/>
                </a:solidFill>
                <a:latin typeface="Arial Narrow"/>
                <a:ea typeface="Arial Narrow"/>
                <a:cs typeface="Arial Narrow"/>
              </a:defRPr>
            </a:pPr>
            <a:endParaRPr lang="en-US"/>
          </a:p>
        </c:txPr>
        <c:crossAx val="123649024"/>
        <c:crosses val="autoZero"/>
        <c:auto val="0"/>
        <c:lblAlgn val="ctr"/>
        <c:lblOffset val="0"/>
        <c:noMultiLvlLbl val="0"/>
      </c:catAx>
      <c:valAx>
        <c:axId val="123649024"/>
        <c:scaling>
          <c:orientation val="minMax"/>
          <c:max val="15"/>
        </c:scaling>
        <c:delete val="0"/>
        <c:axPos val="l"/>
        <c:numFmt formatCode="&quot;$&quot;0" sourceLinked="0"/>
        <c:majorTickMark val="out"/>
        <c:minorTickMark val="none"/>
        <c:tickLblPos val="low"/>
        <c:spPr>
          <a:noFill/>
          <a:ln w="3175">
            <a:noFill/>
            <a:prstDash val="solid"/>
          </a:ln>
        </c:spPr>
        <c:txPr>
          <a:bodyPr rot="0" vert="horz"/>
          <a:lstStyle/>
          <a:p>
            <a:pPr rtl="1">
              <a:defRPr sz="1200" b="0" i="0" u="none" strike="noStrike" baseline="0">
                <a:solidFill>
                  <a:schemeClr val="tx1"/>
                </a:solidFill>
                <a:latin typeface="Arial Narrow"/>
                <a:ea typeface="Arial Narrow"/>
                <a:cs typeface="Arial Narrow"/>
              </a:defRPr>
            </a:pPr>
            <a:endParaRPr lang="en-US"/>
          </a:p>
        </c:txPr>
        <c:crossAx val="123647488"/>
        <c:crosses val="autoZero"/>
        <c:crossBetween val="between"/>
        <c:majorUnit val="3"/>
      </c:valAx>
      <c:valAx>
        <c:axId val="829221992"/>
        <c:scaling>
          <c:orientation val="minMax"/>
          <c:max val="25"/>
          <c:min val="0"/>
        </c:scaling>
        <c:delete val="0"/>
        <c:axPos val="r"/>
        <c:numFmt formatCode="General" sourceLinked="1"/>
        <c:majorTickMark val="out"/>
        <c:minorTickMark val="none"/>
        <c:tickLblPos val="high"/>
        <c:spPr>
          <a:ln>
            <a:noFill/>
          </a:ln>
        </c:spPr>
        <c:txPr>
          <a:bodyPr/>
          <a:lstStyle/>
          <a:p>
            <a:pPr>
              <a:defRPr sz="1200" baseline="0">
                <a:solidFill>
                  <a:schemeClr val="tx1"/>
                </a:solidFill>
                <a:latin typeface="Arial Narrow"/>
                <a:ea typeface="Arial Narrow"/>
                <a:cs typeface="Arial Narrow"/>
              </a:defRPr>
            </a:pPr>
            <a:endParaRPr lang="en-US"/>
          </a:p>
        </c:txPr>
        <c:crossAx val="829219696"/>
        <c:crosses val="max"/>
        <c:crossBetween val="between"/>
        <c:majorUnit val="5"/>
      </c:valAx>
      <c:catAx>
        <c:axId val="829219696"/>
        <c:scaling>
          <c:orientation val="minMax"/>
        </c:scaling>
        <c:delete val="1"/>
        <c:axPos val="b"/>
        <c:numFmt formatCode="General" sourceLinked="1"/>
        <c:majorTickMark val="out"/>
        <c:minorTickMark val="none"/>
        <c:tickLblPos val="nextTo"/>
        <c:crossAx val="829221992"/>
        <c:crosses val="autoZero"/>
        <c:auto val="0"/>
        <c:lblAlgn val="ctr"/>
        <c:lblOffset val="100"/>
        <c:noMultiLvlLbl val="0"/>
      </c:catAx>
      <c:spPr>
        <a:solidFill>
          <a:srgbClr val="051C38"/>
        </a:solidFill>
        <a:ln w="25400">
          <a:noFill/>
        </a:ln>
      </c:spPr>
    </c:plotArea>
    <c:legend>
      <c:legendPos val="b"/>
      <c:overlay val="0"/>
      <c:txPr>
        <a:bodyPr/>
        <a:lstStyle/>
        <a:p>
          <a:pPr>
            <a:defRPr sz="1200" baseline="0">
              <a:solidFill>
                <a:schemeClr val="tx1"/>
              </a:solidFill>
              <a:latin typeface="Arial Narrow"/>
              <a:ea typeface="Arial Narrow"/>
              <a:cs typeface="Arial Narrow"/>
            </a:defRPr>
          </a:pPr>
          <a:endParaRPr lang="en-US"/>
        </a:p>
      </c:txPr>
    </c:legend>
    <c:plotVisOnly val="1"/>
    <c:dispBlanksAs val="gap"/>
    <c:showDLblsOverMax val="1"/>
  </c:chart>
  <c:spPr>
    <a:solidFill>
      <a:srgbClr val="051C38"/>
    </a:solidFill>
    <a:ln w="9525">
      <a:noFill/>
    </a:ln>
  </c:spPr>
  <c:txPr>
    <a:bodyPr/>
    <a:lstStyle/>
    <a:p>
      <a:pPr>
        <a:defRPr sz="2000" b="0" i="0" u="none" strike="noStrike" baseline="0">
          <a:solidFill>
            <a:srgbClr val="000000"/>
          </a:solidFill>
          <a:latin typeface="Arial Narrow"/>
          <a:ea typeface="Arial Narrow"/>
          <a:cs typeface="Arial Narrow"/>
        </a:defRPr>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511887712198212E-2"/>
          <c:y val="1.7547875959949458E-2"/>
          <c:w val="0.96723416555839581"/>
          <c:h val="0.81669145523476239"/>
        </c:manualLayout>
      </c:layout>
      <c:barChart>
        <c:barDir val="col"/>
        <c:grouping val="clustered"/>
        <c:varyColors val="0"/>
        <c:ser>
          <c:idx val="1"/>
          <c:order val="0"/>
          <c:tx>
            <c:strRef>
              <c:f>'Takeout Volumes'!$J$1</c:f>
              <c:strCache>
                <c:ptCount val="1"/>
                <c:pt idx="0">
                  <c:v>DL refinanced by BSL</c:v>
                </c:pt>
              </c:strCache>
            </c:strRef>
          </c:tx>
          <c:spPr>
            <a:solidFill>
              <a:srgbClr val="C3EDEB"/>
            </a:solidFill>
            <a:ln>
              <a:noFill/>
            </a:ln>
          </c:spPr>
          <c:invertIfNegative val="0"/>
          <c:cat>
            <c:strRef>
              <c:f>'Takeout Volumes'!$I$6:$I$17</c:f>
              <c:strCache>
                <c:ptCount val="12"/>
                <c:pt idx="0">
                  <c:v>1Q23</c:v>
                </c:pt>
                <c:pt idx="1">
                  <c:v>2Q23</c:v>
                </c:pt>
                <c:pt idx="2">
                  <c:v>3Q23</c:v>
                </c:pt>
                <c:pt idx="3">
                  <c:v>4Q23</c:v>
                </c:pt>
                <c:pt idx="4">
                  <c:v>1Q24</c:v>
                </c:pt>
                <c:pt idx="5">
                  <c:v>2Q24</c:v>
                </c:pt>
                <c:pt idx="6">
                  <c:v>3Q24</c:v>
                </c:pt>
                <c:pt idx="7">
                  <c:v>4Q24</c:v>
                </c:pt>
                <c:pt idx="8">
                  <c:v>1Q25</c:v>
                </c:pt>
                <c:pt idx="9">
                  <c:v>2Q25</c:v>
                </c:pt>
                <c:pt idx="10">
                  <c:v>3Q25</c:v>
                </c:pt>
                <c:pt idx="11">
                  <c:v>Last 3 Months</c:v>
                </c:pt>
              </c:strCache>
            </c:strRef>
          </c:cat>
          <c:val>
            <c:numRef>
              <c:f>'Takeout Volumes'!$J$6:$J$17</c:f>
              <c:numCache>
                <c:formatCode>#,##0.00</c:formatCode>
                <c:ptCount val="12"/>
                <c:pt idx="0">
                  <c:v>0.32500000000000001</c:v>
                </c:pt>
                <c:pt idx="1">
                  <c:v>0.38</c:v>
                </c:pt>
                <c:pt idx="2">
                  <c:v>0.85</c:v>
                </c:pt>
                <c:pt idx="3">
                  <c:v>0.4325</c:v>
                </c:pt>
                <c:pt idx="4">
                  <c:v>11.674547949999999</c:v>
                </c:pt>
                <c:pt idx="5">
                  <c:v>4.9580000000000002</c:v>
                </c:pt>
                <c:pt idx="6">
                  <c:v>5.2050000000000001</c:v>
                </c:pt>
                <c:pt idx="7">
                  <c:v>7.0190000000000001</c:v>
                </c:pt>
                <c:pt idx="8">
                  <c:v>8.8179999999999996</c:v>
                </c:pt>
                <c:pt idx="9">
                  <c:v>7.2925000000000004</c:v>
                </c:pt>
                <c:pt idx="10">
                  <c:v>10.1905</c:v>
                </c:pt>
                <c:pt idx="11">
                  <c:v>5.0913000000000004</c:v>
                </c:pt>
              </c:numCache>
            </c:numRef>
          </c:val>
          <c:extLst>
            <c:ext xmlns:c16="http://schemas.microsoft.com/office/drawing/2014/chart" uri="{C3380CC4-5D6E-409C-BE32-E72D297353CC}">
              <c16:uniqueId val="{00000000-8B66-4978-AF33-B554A9BC8A0E}"/>
            </c:ext>
          </c:extLst>
        </c:ser>
        <c:ser>
          <c:idx val="0"/>
          <c:order val="1"/>
          <c:tx>
            <c:strRef>
              <c:f>'Takeout Volumes'!$K$1</c:f>
              <c:strCache>
                <c:ptCount val="1"/>
                <c:pt idx="0">
                  <c:v>BSL refinanced by DL</c:v>
                </c:pt>
              </c:strCache>
            </c:strRef>
          </c:tx>
          <c:spPr>
            <a:solidFill>
              <a:srgbClr val="40C2C9"/>
            </a:solidFill>
          </c:spPr>
          <c:invertIfNegative val="0"/>
          <c:cat>
            <c:strRef>
              <c:f>'Takeout Volumes'!$I$6:$I$17</c:f>
              <c:strCache>
                <c:ptCount val="12"/>
                <c:pt idx="0">
                  <c:v>1Q23</c:v>
                </c:pt>
                <c:pt idx="1">
                  <c:v>2Q23</c:v>
                </c:pt>
                <c:pt idx="2">
                  <c:v>3Q23</c:v>
                </c:pt>
                <c:pt idx="3">
                  <c:v>4Q23</c:v>
                </c:pt>
                <c:pt idx="4">
                  <c:v>1Q24</c:v>
                </c:pt>
                <c:pt idx="5">
                  <c:v>2Q24</c:v>
                </c:pt>
                <c:pt idx="6">
                  <c:v>3Q24</c:v>
                </c:pt>
                <c:pt idx="7">
                  <c:v>4Q24</c:v>
                </c:pt>
                <c:pt idx="8">
                  <c:v>1Q25</c:v>
                </c:pt>
                <c:pt idx="9">
                  <c:v>2Q25</c:v>
                </c:pt>
                <c:pt idx="10">
                  <c:v>3Q25</c:v>
                </c:pt>
                <c:pt idx="11">
                  <c:v>Last 3 Months</c:v>
                </c:pt>
              </c:strCache>
            </c:strRef>
          </c:cat>
          <c:val>
            <c:numRef>
              <c:f>'Takeout Volumes'!$K$6:$K$17</c:f>
              <c:numCache>
                <c:formatCode>#,##0.00</c:formatCode>
                <c:ptCount val="12"/>
                <c:pt idx="0">
                  <c:v>0.95189999999999997</c:v>
                </c:pt>
                <c:pt idx="1">
                  <c:v>0.94499999999999995</c:v>
                </c:pt>
                <c:pt idx="2">
                  <c:v>8.49</c:v>
                </c:pt>
                <c:pt idx="3">
                  <c:v>11.97898898</c:v>
                </c:pt>
                <c:pt idx="4">
                  <c:v>3.9214615359999998</c:v>
                </c:pt>
                <c:pt idx="5">
                  <c:v>7.4362675810000001</c:v>
                </c:pt>
                <c:pt idx="6">
                  <c:v>9.2604404999999996</c:v>
                </c:pt>
                <c:pt idx="7">
                  <c:v>10.208326680000001</c:v>
                </c:pt>
                <c:pt idx="8">
                  <c:v>6.0360081459548978</c:v>
                </c:pt>
                <c:pt idx="9">
                  <c:v>6.7955717556999993</c:v>
                </c:pt>
                <c:pt idx="10">
                  <c:v>13.681846251740058</c:v>
                </c:pt>
                <c:pt idx="11">
                  <c:v>11.780914655186359</c:v>
                </c:pt>
              </c:numCache>
            </c:numRef>
          </c:val>
          <c:extLst>
            <c:ext xmlns:c16="http://schemas.microsoft.com/office/drawing/2014/chart" uri="{C3380CC4-5D6E-409C-BE32-E72D297353CC}">
              <c16:uniqueId val="{00000001-8B66-4978-AF33-B554A9BC8A0E}"/>
            </c:ext>
          </c:extLst>
        </c:ser>
        <c:dLbls>
          <c:showLegendKey val="0"/>
          <c:showVal val="0"/>
          <c:showCatName val="0"/>
          <c:showSerName val="0"/>
          <c:showPercent val="0"/>
          <c:showBubbleSize val="0"/>
        </c:dLbls>
        <c:gapWidth val="60"/>
        <c:axId val="371057024"/>
        <c:axId val="371058560"/>
      </c:barChart>
      <c:catAx>
        <c:axId val="371057024"/>
        <c:scaling>
          <c:orientation val="minMax"/>
        </c:scaling>
        <c:delete val="0"/>
        <c:axPos val="b"/>
        <c:numFmt formatCode="General" sourceLinked="1"/>
        <c:majorTickMark val="none"/>
        <c:minorTickMark val="none"/>
        <c:tickLblPos val="nextTo"/>
        <c:spPr>
          <a:ln>
            <a:solidFill>
              <a:schemeClr val="bg1">
                <a:lumMod val="75000"/>
              </a:schemeClr>
            </a:solidFill>
          </a:ln>
        </c:spPr>
        <c:txPr>
          <a:bodyPr/>
          <a:lstStyle/>
          <a:p>
            <a:pPr>
              <a:defRPr sz="1200" b="0" i="0" baseline="0">
                <a:solidFill>
                  <a:schemeClr val="tx1"/>
                </a:solidFill>
                <a:latin typeface="Arial Narrow" panose="020B0604020202020204" pitchFamily="34" charset="0"/>
                <a:cs typeface="Arial Narrow" panose="020B0604020202020204" pitchFamily="34" charset="0"/>
              </a:defRPr>
            </a:pPr>
            <a:endParaRPr lang="en-US"/>
          </a:p>
        </c:txPr>
        <c:crossAx val="371058560"/>
        <c:crosses val="autoZero"/>
        <c:auto val="0"/>
        <c:lblAlgn val="ctr"/>
        <c:lblOffset val="10"/>
        <c:noMultiLvlLbl val="1"/>
      </c:catAx>
      <c:valAx>
        <c:axId val="371058560"/>
        <c:scaling>
          <c:orientation val="minMax"/>
        </c:scaling>
        <c:delete val="0"/>
        <c:axPos val="l"/>
        <c:numFmt formatCode="&quot;$&quot;0" sourceLinked="0"/>
        <c:majorTickMark val="out"/>
        <c:minorTickMark val="none"/>
        <c:tickLblPos val="nextTo"/>
        <c:spPr>
          <a:noFill/>
          <a:ln>
            <a:noFill/>
          </a:ln>
        </c:spPr>
        <c:txPr>
          <a:bodyPr/>
          <a:lstStyle/>
          <a:p>
            <a:pPr>
              <a:defRPr sz="1200" b="0" i="0" baseline="0">
                <a:solidFill>
                  <a:schemeClr val="tx1"/>
                </a:solidFill>
                <a:latin typeface="Arial Narrow" panose="020B0604020202020204" pitchFamily="34" charset="0"/>
                <a:cs typeface="Arial Narrow" panose="020B0604020202020204" pitchFamily="34" charset="0"/>
              </a:defRPr>
            </a:pPr>
            <a:endParaRPr lang="en-US"/>
          </a:p>
        </c:txPr>
        <c:crossAx val="371057024"/>
        <c:crosses val="autoZero"/>
        <c:crossBetween val="between"/>
      </c:valAx>
      <c:spPr>
        <a:solidFill>
          <a:schemeClr val="bg1"/>
        </a:solidFill>
        <a:ln>
          <a:noFill/>
        </a:ln>
        <a:effectLst>
          <a:softEdge rad="31750"/>
        </a:effectLst>
      </c:spPr>
    </c:plotArea>
    <c:legend>
      <c:legendPos val="b"/>
      <c:overlay val="0"/>
      <c:txPr>
        <a:bodyPr/>
        <a:lstStyle/>
        <a:p>
          <a:pPr>
            <a:defRPr sz="1200" b="0" i="0" baseline="0">
              <a:solidFill>
                <a:schemeClr val="tx1"/>
              </a:solidFill>
              <a:latin typeface="Arial Narrow" panose="020B0604020202020204" pitchFamily="34" charset="0"/>
              <a:cs typeface="Arial Narrow" panose="020B0604020202020204" pitchFamily="34" charset="0"/>
            </a:defRPr>
          </a:pPr>
          <a:endParaRPr lang="en-US"/>
        </a:p>
      </c:txPr>
    </c:legend>
    <c:plotVisOnly val="1"/>
    <c:dispBlanksAs val="gap"/>
    <c:showDLblsOverMax val="0"/>
  </c:chart>
  <c:spPr>
    <a:solidFill>
      <a:schemeClr val="bg1"/>
    </a:solidFill>
    <a:ln>
      <a:noFill/>
    </a:ln>
  </c:spPr>
  <c:txPr>
    <a:bodyPr/>
    <a:lstStyle/>
    <a:p>
      <a:pPr>
        <a:defRPr>
          <a:solidFill>
            <a:srgbClr val="051C38"/>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641225244571701E-2"/>
          <c:y val="2.3275858733211325E-2"/>
          <c:w val="0.95488121868289189"/>
          <c:h val="0.80903256317863248"/>
        </c:manualLayout>
      </c:layout>
      <c:barChart>
        <c:barDir val="col"/>
        <c:grouping val="clustered"/>
        <c:varyColors val="0"/>
        <c:ser>
          <c:idx val="2"/>
          <c:order val="1"/>
          <c:tx>
            <c:strRef>
              <c:f>'PE Deal Count Q'!$L$1</c:f>
              <c:strCache>
                <c:ptCount val="1"/>
                <c:pt idx="0">
                  <c:v>Count</c:v>
                </c:pt>
              </c:strCache>
            </c:strRef>
          </c:tx>
          <c:spPr>
            <a:solidFill>
              <a:srgbClr val="40C2C9"/>
            </a:solidFill>
          </c:spPr>
          <c:invertIfNegative val="0"/>
          <c:cat>
            <c:strRef>
              <c:f>'PE Deal Count Q'!$I$2:$I$25</c:f>
              <c:strCache>
                <c:ptCount val="24"/>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pt idx="15">
                  <c:v>4Q23</c:v>
                </c:pt>
                <c:pt idx="16">
                  <c:v>1Q24</c:v>
                </c:pt>
                <c:pt idx="17">
                  <c:v>2Q24</c:v>
                </c:pt>
                <c:pt idx="18">
                  <c:v>3Q24</c:v>
                </c:pt>
                <c:pt idx="19">
                  <c:v>4Q24</c:v>
                </c:pt>
                <c:pt idx="20">
                  <c:v>1Q25</c:v>
                </c:pt>
                <c:pt idx="21">
                  <c:v>2Q25</c:v>
                </c:pt>
                <c:pt idx="22">
                  <c:v>3Q25</c:v>
                </c:pt>
                <c:pt idx="23">
                  <c:v>Last 3 Months</c:v>
                </c:pt>
              </c:strCache>
            </c:strRef>
          </c:cat>
          <c:val>
            <c:numRef>
              <c:f>'PE Deal Count Q'!$L$2:$L$25</c:f>
              <c:numCache>
                <c:formatCode>#,##0</c:formatCode>
                <c:ptCount val="24"/>
                <c:pt idx="0">
                  <c:v>89</c:v>
                </c:pt>
                <c:pt idx="1">
                  <c:v>35</c:v>
                </c:pt>
                <c:pt idx="2">
                  <c:v>46</c:v>
                </c:pt>
                <c:pt idx="3">
                  <c:v>71</c:v>
                </c:pt>
                <c:pt idx="4">
                  <c:v>76</c:v>
                </c:pt>
                <c:pt idx="5">
                  <c:v>94</c:v>
                </c:pt>
                <c:pt idx="6">
                  <c:v>109</c:v>
                </c:pt>
                <c:pt idx="7">
                  <c:v>148</c:v>
                </c:pt>
                <c:pt idx="8">
                  <c:v>119</c:v>
                </c:pt>
                <c:pt idx="9">
                  <c:v>103</c:v>
                </c:pt>
                <c:pt idx="10">
                  <c:v>103</c:v>
                </c:pt>
                <c:pt idx="11">
                  <c:v>73</c:v>
                </c:pt>
                <c:pt idx="12">
                  <c:v>99</c:v>
                </c:pt>
                <c:pt idx="13">
                  <c:v>82</c:v>
                </c:pt>
                <c:pt idx="14">
                  <c:v>102</c:v>
                </c:pt>
                <c:pt idx="15">
                  <c:v>138</c:v>
                </c:pt>
                <c:pt idx="16" formatCode="#,##0.00">
                  <c:v>165</c:v>
                </c:pt>
                <c:pt idx="17" formatCode="#,##0.00">
                  <c:v>182</c:v>
                </c:pt>
                <c:pt idx="18" formatCode="#,##0.00">
                  <c:v>149</c:v>
                </c:pt>
                <c:pt idx="19" formatCode="#,##0.00">
                  <c:v>170</c:v>
                </c:pt>
                <c:pt idx="20" formatCode="#,##0.00">
                  <c:v>143</c:v>
                </c:pt>
                <c:pt idx="21" formatCode="General">
                  <c:v>123</c:v>
                </c:pt>
                <c:pt idx="22" formatCode="General">
                  <c:v>125</c:v>
                </c:pt>
                <c:pt idx="23" formatCode="General">
                  <c:v>122</c:v>
                </c:pt>
              </c:numCache>
            </c:numRef>
          </c:val>
          <c:extLst>
            <c:ext xmlns:c16="http://schemas.microsoft.com/office/drawing/2014/chart" uri="{C3380CC4-5D6E-409C-BE32-E72D297353CC}">
              <c16:uniqueId val="{00000000-096A-4A5B-994B-0D070F958549}"/>
            </c:ext>
          </c:extLst>
        </c:ser>
        <c:dLbls>
          <c:showLegendKey val="0"/>
          <c:showVal val="0"/>
          <c:showCatName val="0"/>
          <c:showSerName val="0"/>
          <c:showPercent val="0"/>
          <c:showBubbleSize val="0"/>
        </c:dLbls>
        <c:gapWidth val="60"/>
        <c:axId val="123647488"/>
        <c:axId val="123649024"/>
        <c:extLst/>
      </c:barChart>
      <c:lineChart>
        <c:grouping val="standard"/>
        <c:varyColors val="0"/>
        <c:ser>
          <c:idx val="1"/>
          <c:order val="0"/>
          <c:tx>
            <c:strRef>
              <c:f>'PE Deal Count Q'!$K$1</c:f>
              <c:strCache>
                <c:ptCount val="1"/>
                <c:pt idx="0">
                  <c:v>Estimated volume</c:v>
                </c:pt>
              </c:strCache>
            </c:strRef>
          </c:tx>
          <c:spPr>
            <a:ln w="38100">
              <a:solidFill>
                <a:srgbClr val="F5C914"/>
              </a:solidFill>
            </a:ln>
          </c:spPr>
          <c:marker>
            <c:symbol val="none"/>
          </c:marker>
          <c:cat>
            <c:strRef>
              <c:f>'PE Deal Count Q'!$I$2:$I$25</c:f>
              <c:strCache>
                <c:ptCount val="24"/>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pt idx="15">
                  <c:v>4Q23</c:v>
                </c:pt>
                <c:pt idx="16">
                  <c:v>1Q24</c:v>
                </c:pt>
                <c:pt idx="17">
                  <c:v>2Q24</c:v>
                </c:pt>
                <c:pt idx="18">
                  <c:v>3Q24</c:v>
                </c:pt>
                <c:pt idx="19">
                  <c:v>4Q24</c:v>
                </c:pt>
                <c:pt idx="20">
                  <c:v>1Q25</c:v>
                </c:pt>
                <c:pt idx="21">
                  <c:v>2Q25</c:v>
                </c:pt>
                <c:pt idx="22">
                  <c:v>3Q25</c:v>
                </c:pt>
                <c:pt idx="23">
                  <c:v>Last 3 Months</c:v>
                </c:pt>
              </c:strCache>
            </c:strRef>
          </c:cat>
          <c:val>
            <c:numRef>
              <c:f>'PE Deal Count Q'!$K$2:$K$25</c:f>
              <c:numCache>
                <c:formatCode>#,##0.00</c:formatCode>
                <c:ptCount val="24"/>
                <c:pt idx="0">
                  <c:v>18.534047298000001</c:v>
                </c:pt>
                <c:pt idx="1">
                  <c:v>6.0830000000000002</c:v>
                </c:pt>
                <c:pt idx="2">
                  <c:v>9.5154639999999979</c:v>
                </c:pt>
                <c:pt idx="3">
                  <c:v>13.315179999999998</c:v>
                </c:pt>
                <c:pt idx="4">
                  <c:v>14.448587</c:v>
                </c:pt>
                <c:pt idx="5">
                  <c:v>20.163584</c:v>
                </c:pt>
                <c:pt idx="6">
                  <c:v>23.895164455999996</c:v>
                </c:pt>
                <c:pt idx="7">
                  <c:v>40.938232999999997</c:v>
                </c:pt>
                <c:pt idx="8">
                  <c:v>23.830584999999999</c:v>
                </c:pt>
                <c:pt idx="9">
                  <c:v>41.921750079999995</c:v>
                </c:pt>
                <c:pt idx="10">
                  <c:v>22.638790575000002</c:v>
                </c:pt>
                <c:pt idx="11">
                  <c:v>21.022724</c:v>
                </c:pt>
                <c:pt idx="12">
                  <c:v>19.766933999999999</c:v>
                </c:pt>
                <c:pt idx="13">
                  <c:v>20.433299999999999</c:v>
                </c:pt>
                <c:pt idx="14">
                  <c:v>39.215320578000004</c:v>
                </c:pt>
                <c:pt idx="15">
                  <c:v>41.382073999999996</c:v>
                </c:pt>
                <c:pt idx="16">
                  <c:v>44.280843251000007</c:v>
                </c:pt>
                <c:pt idx="17">
                  <c:v>60.766628000000004</c:v>
                </c:pt>
                <c:pt idx="18">
                  <c:v>53.037934539999995</c:v>
                </c:pt>
                <c:pt idx="19">
                  <c:v>50.262996051000002</c:v>
                </c:pt>
                <c:pt idx="20">
                  <c:v>40.803799957999999</c:v>
                </c:pt>
                <c:pt idx="21">
                  <c:v>45.965575175999994</c:v>
                </c:pt>
                <c:pt idx="22">
                  <c:v>44.813198</c:v>
                </c:pt>
                <c:pt idx="23">
                  <c:v>51.592700000000001</c:v>
                </c:pt>
              </c:numCache>
            </c:numRef>
          </c:val>
          <c:smooth val="0"/>
          <c:extLst>
            <c:ext xmlns:c16="http://schemas.microsoft.com/office/drawing/2014/chart" uri="{C3380CC4-5D6E-409C-BE32-E72D297353CC}">
              <c16:uniqueId val="{00000001-096A-4A5B-994B-0D070F958549}"/>
            </c:ext>
          </c:extLst>
        </c:ser>
        <c:dLbls>
          <c:showLegendKey val="0"/>
          <c:showVal val="0"/>
          <c:showCatName val="0"/>
          <c:showSerName val="0"/>
          <c:showPercent val="0"/>
          <c:showBubbleSize val="0"/>
        </c:dLbls>
        <c:marker val="1"/>
        <c:smooth val="0"/>
        <c:axId val="829219696"/>
        <c:axId val="829221992"/>
      </c:lineChart>
      <c:catAx>
        <c:axId val="123647488"/>
        <c:scaling>
          <c:orientation val="minMax"/>
        </c:scaling>
        <c:delete val="0"/>
        <c:axPos val="b"/>
        <c:numFmt formatCode="[$-409]mmm\ yyyy;@" sourceLinked="0"/>
        <c:majorTickMark val="none"/>
        <c:minorTickMark val="none"/>
        <c:tickLblPos val="nextTo"/>
        <c:spPr>
          <a:noFill/>
          <a:ln w="6350">
            <a:solidFill>
              <a:schemeClr val="tx1"/>
            </a:solidFill>
            <a:prstDash val="solid"/>
          </a:ln>
        </c:spPr>
        <c:txPr>
          <a:bodyPr rot="0" vert="horz"/>
          <a:lstStyle/>
          <a:p>
            <a:pPr rtl="1">
              <a:defRPr sz="1200" b="0" i="0" u="none" strike="noStrike" baseline="0">
                <a:solidFill>
                  <a:schemeClr val="tx1"/>
                </a:solidFill>
                <a:latin typeface="Arial Narrow"/>
                <a:ea typeface="Arial Narrow"/>
                <a:cs typeface="Arial Narrow"/>
              </a:defRPr>
            </a:pPr>
            <a:endParaRPr lang="en-US"/>
          </a:p>
        </c:txPr>
        <c:crossAx val="123649024"/>
        <c:crosses val="autoZero"/>
        <c:auto val="0"/>
        <c:lblAlgn val="ctr"/>
        <c:lblOffset val="0"/>
        <c:noMultiLvlLbl val="0"/>
      </c:catAx>
      <c:valAx>
        <c:axId val="123649024"/>
        <c:scaling>
          <c:orientation val="minMax"/>
          <c:max val="210"/>
        </c:scaling>
        <c:delete val="0"/>
        <c:axPos val="l"/>
        <c:numFmt formatCode="General" sourceLinked="0"/>
        <c:majorTickMark val="out"/>
        <c:minorTickMark val="none"/>
        <c:tickLblPos val="low"/>
        <c:spPr>
          <a:noFill/>
          <a:ln w="3175">
            <a:noFill/>
            <a:prstDash val="solid"/>
          </a:ln>
        </c:spPr>
        <c:txPr>
          <a:bodyPr rot="0" vert="horz"/>
          <a:lstStyle/>
          <a:p>
            <a:pPr rtl="1">
              <a:defRPr sz="1200" b="0" i="0" u="none" strike="noStrike" baseline="0">
                <a:solidFill>
                  <a:schemeClr val="tx1"/>
                </a:solidFill>
                <a:latin typeface="Arial Narrow"/>
                <a:ea typeface="Arial Narrow"/>
                <a:cs typeface="Arial Narrow"/>
              </a:defRPr>
            </a:pPr>
            <a:endParaRPr lang="en-US"/>
          </a:p>
        </c:txPr>
        <c:crossAx val="123647488"/>
        <c:crosses val="autoZero"/>
        <c:crossBetween val="between"/>
        <c:majorUnit val="30"/>
      </c:valAx>
      <c:valAx>
        <c:axId val="829221992"/>
        <c:scaling>
          <c:orientation val="minMax"/>
        </c:scaling>
        <c:delete val="0"/>
        <c:axPos val="r"/>
        <c:numFmt formatCode="&quot;$&quot;#,##0" sourceLinked="0"/>
        <c:majorTickMark val="out"/>
        <c:minorTickMark val="none"/>
        <c:tickLblPos val="high"/>
        <c:spPr>
          <a:ln>
            <a:noFill/>
          </a:ln>
        </c:spPr>
        <c:txPr>
          <a:bodyPr/>
          <a:lstStyle/>
          <a:p>
            <a:pPr>
              <a:defRPr sz="1200" baseline="0">
                <a:solidFill>
                  <a:schemeClr val="tx1"/>
                </a:solidFill>
                <a:latin typeface="Arial Narrow"/>
                <a:ea typeface="Arial Narrow"/>
                <a:cs typeface="Arial Narrow"/>
              </a:defRPr>
            </a:pPr>
            <a:endParaRPr lang="en-US"/>
          </a:p>
        </c:txPr>
        <c:crossAx val="829219696"/>
        <c:crosses val="max"/>
        <c:crossBetween val="between"/>
      </c:valAx>
      <c:catAx>
        <c:axId val="829219696"/>
        <c:scaling>
          <c:orientation val="minMax"/>
        </c:scaling>
        <c:delete val="1"/>
        <c:axPos val="b"/>
        <c:numFmt formatCode="General" sourceLinked="1"/>
        <c:majorTickMark val="out"/>
        <c:minorTickMark val="none"/>
        <c:tickLblPos val="nextTo"/>
        <c:crossAx val="829221992"/>
        <c:crosses val="autoZero"/>
        <c:auto val="0"/>
        <c:lblAlgn val="ctr"/>
        <c:lblOffset val="100"/>
        <c:noMultiLvlLbl val="0"/>
      </c:catAx>
      <c:spPr>
        <a:solidFill>
          <a:srgbClr val="051C38"/>
        </a:solidFill>
        <a:ln w="25400">
          <a:noFill/>
        </a:ln>
      </c:spPr>
    </c:plotArea>
    <c:legend>
      <c:legendPos val="b"/>
      <c:overlay val="0"/>
      <c:txPr>
        <a:bodyPr/>
        <a:lstStyle/>
        <a:p>
          <a:pPr>
            <a:defRPr sz="1200" baseline="0">
              <a:solidFill>
                <a:schemeClr val="tx1"/>
              </a:solidFill>
              <a:latin typeface="Arial Narrow"/>
              <a:ea typeface="Arial Narrow"/>
              <a:cs typeface="Arial Narrow"/>
            </a:defRPr>
          </a:pPr>
          <a:endParaRPr lang="en-US"/>
        </a:p>
      </c:txPr>
    </c:legend>
    <c:plotVisOnly val="1"/>
    <c:dispBlanksAs val="gap"/>
    <c:showDLblsOverMax val="1"/>
  </c:chart>
  <c:spPr>
    <a:solidFill>
      <a:srgbClr val="051C38"/>
    </a:solidFill>
    <a:ln w="9525">
      <a:noFill/>
    </a:ln>
  </c:spPr>
  <c:txPr>
    <a:bodyPr/>
    <a:lstStyle/>
    <a:p>
      <a:pPr>
        <a:defRPr sz="2000" b="0" i="0" u="none" strike="noStrike" baseline="0">
          <a:solidFill>
            <a:srgbClr val="000000"/>
          </a:solidFill>
          <a:latin typeface="Arial Narrow"/>
          <a:ea typeface="Arial Narrow"/>
          <a:cs typeface="Arial Narrow"/>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641225244571701E-2"/>
          <c:y val="2.3275858733211325E-2"/>
          <c:w val="0.95488121868289189"/>
          <c:h val="0.80903251676873711"/>
        </c:manualLayout>
      </c:layout>
      <c:barChart>
        <c:barDir val="col"/>
        <c:grouping val="clustered"/>
        <c:varyColors val="0"/>
        <c:ser>
          <c:idx val="2"/>
          <c:order val="1"/>
          <c:tx>
            <c:strRef>
              <c:f>'PE Deal Count Q'!$K$4</c:f>
              <c:strCache>
                <c:ptCount val="1"/>
                <c:pt idx="0">
                  <c:v>Count</c:v>
                </c:pt>
              </c:strCache>
            </c:strRef>
          </c:tx>
          <c:spPr>
            <a:solidFill>
              <a:srgbClr val="40C2C9"/>
            </a:solidFill>
          </c:spPr>
          <c:invertIfNegative val="0"/>
          <c:dPt>
            <c:idx val="5"/>
            <c:invertIfNegative val="0"/>
            <c:bubble3D val="0"/>
            <c:spPr>
              <a:solidFill>
                <a:srgbClr val="C3EDEB"/>
              </a:solidFill>
            </c:spPr>
            <c:extLst>
              <c:ext xmlns:c16="http://schemas.microsoft.com/office/drawing/2014/chart" uri="{C3380CC4-5D6E-409C-BE32-E72D297353CC}">
                <c16:uniqueId val="{00000000-C255-4274-B18B-BC47E7DD057B}"/>
              </c:ext>
            </c:extLst>
          </c:dPt>
          <c:dPt>
            <c:idx val="6"/>
            <c:invertIfNegative val="0"/>
            <c:bubble3D val="0"/>
            <c:spPr>
              <a:solidFill>
                <a:srgbClr val="C3EDEB"/>
              </a:solidFill>
            </c:spPr>
            <c:extLst>
              <c:ext xmlns:c16="http://schemas.microsoft.com/office/drawing/2014/chart" uri="{C3380CC4-5D6E-409C-BE32-E72D297353CC}">
                <c16:uniqueId val="{00000001-C255-4274-B18B-BC47E7DD057B}"/>
              </c:ext>
            </c:extLst>
          </c:dPt>
          <c:cat>
            <c:strRef>
              <c:f>'PE Deal Count Q'!$I$5:$I$11</c:f>
              <c:strCache>
                <c:ptCount val="7"/>
                <c:pt idx="0">
                  <c:v>2020</c:v>
                </c:pt>
                <c:pt idx="1">
                  <c:v>2021</c:v>
                </c:pt>
                <c:pt idx="2">
                  <c:v>2022</c:v>
                </c:pt>
                <c:pt idx="3">
                  <c:v>2023</c:v>
                </c:pt>
                <c:pt idx="4">
                  <c:v>2024</c:v>
                </c:pt>
                <c:pt idx="5">
                  <c:v>YTD 2024</c:v>
                </c:pt>
                <c:pt idx="6">
                  <c:v>YTD 2025</c:v>
                </c:pt>
              </c:strCache>
            </c:strRef>
          </c:cat>
          <c:val>
            <c:numRef>
              <c:f>'PE Deal Count Q'!$K$5:$K$11</c:f>
              <c:numCache>
                <c:formatCode>General</c:formatCode>
                <c:ptCount val="7"/>
                <c:pt idx="0">
                  <c:v>241</c:v>
                </c:pt>
                <c:pt idx="1">
                  <c:v>427</c:v>
                </c:pt>
                <c:pt idx="2">
                  <c:v>398</c:v>
                </c:pt>
                <c:pt idx="3">
                  <c:v>421</c:v>
                </c:pt>
                <c:pt idx="4">
                  <c:v>666</c:v>
                </c:pt>
                <c:pt idx="5">
                  <c:v>619</c:v>
                </c:pt>
                <c:pt idx="6">
                  <c:v>467</c:v>
                </c:pt>
              </c:numCache>
            </c:numRef>
          </c:val>
          <c:extLst>
            <c:ext xmlns:c16="http://schemas.microsoft.com/office/drawing/2014/chart" uri="{C3380CC4-5D6E-409C-BE32-E72D297353CC}">
              <c16:uniqueId val="{00000000-FD5D-491D-A20C-CF989F97A199}"/>
            </c:ext>
          </c:extLst>
        </c:ser>
        <c:dLbls>
          <c:showLegendKey val="0"/>
          <c:showVal val="0"/>
          <c:showCatName val="0"/>
          <c:showSerName val="0"/>
          <c:showPercent val="0"/>
          <c:showBubbleSize val="0"/>
        </c:dLbls>
        <c:gapWidth val="60"/>
        <c:axId val="123647488"/>
        <c:axId val="123649024"/>
        <c:extLst/>
      </c:barChart>
      <c:lineChart>
        <c:grouping val="standard"/>
        <c:varyColors val="0"/>
        <c:ser>
          <c:idx val="1"/>
          <c:order val="0"/>
          <c:tx>
            <c:strRef>
              <c:f>'PE Deal Count Q'!$J$4</c:f>
              <c:strCache>
                <c:ptCount val="1"/>
                <c:pt idx="0">
                  <c:v>Volume</c:v>
                </c:pt>
              </c:strCache>
            </c:strRef>
          </c:tx>
          <c:spPr>
            <a:ln w="38100">
              <a:noFill/>
            </a:ln>
          </c:spPr>
          <c:marker>
            <c:spPr>
              <a:solidFill>
                <a:srgbClr val="FAF56B"/>
              </a:solidFill>
            </c:spPr>
          </c:marker>
          <c:dPt>
            <c:idx val="0"/>
            <c:marker>
              <c:spPr>
                <a:solidFill>
                  <a:srgbClr val="F5C914"/>
                </a:solidFill>
              </c:spPr>
            </c:marker>
            <c:bubble3D val="0"/>
            <c:extLst>
              <c:ext xmlns:c16="http://schemas.microsoft.com/office/drawing/2014/chart" uri="{C3380CC4-5D6E-409C-BE32-E72D297353CC}">
                <c16:uniqueId val="{00000006-C255-4274-B18B-BC47E7DD057B}"/>
              </c:ext>
            </c:extLst>
          </c:dPt>
          <c:dPt>
            <c:idx val="1"/>
            <c:marker>
              <c:spPr>
                <a:solidFill>
                  <a:srgbClr val="F5C914"/>
                </a:solidFill>
              </c:spPr>
            </c:marker>
            <c:bubble3D val="0"/>
            <c:extLst>
              <c:ext xmlns:c16="http://schemas.microsoft.com/office/drawing/2014/chart" uri="{C3380CC4-5D6E-409C-BE32-E72D297353CC}">
                <c16:uniqueId val="{00000005-C255-4274-B18B-BC47E7DD057B}"/>
              </c:ext>
            </c:extLst>
          </c:dPt>
          <c:dPt>
            <c:idx val="2"/>
            <c:marker>
              <c:spPr>
                <a:solidFill>
                  <a:srgbClr val="F5C914"/>
                </a:solidFill>
              </c:spPr>
            </c:marker>
            <c:bubble3D val="0"/>
            <c:extLst>
              <c:ext xmlns:c16="http://schemas.microsoft.com/office/drawing/2014/chart" uri="{C3380CC4-5D6E-409C-BE32-E72D297353CC}">
                <c16:uniqueId val="{00000004-C255-4274-B18B-BC47E7DD057B}"/>
              </c:ext>
            </c:extLst>
          </c:dPt>
          <c:dPt>
            <c:idx val="3"/>
            <c:marker>
              <c:spPr>
                <a:solidFill>
                  <a:srgbClr val="F5C914"/>
                </a:solidFill>
              </c:spPr>
            </c:marker>
            <c:bubble3D val="0"/>
            <c:extLst>
              <c:ext xmlns:c16="http://schemas.microsoft.com/office/drawing/2014/chart" uri="{C3380CC4-5D6E-409C-BE32-E72D297353CC}">
                <c16:uniqueId val="{00000003-C255-4274-B18B-BC47E7DD057B}"/>
              </c:ext>
            </c:extLst>
          </c:dPt>
          <c:dPt>
            <c:idx val="4"/>
            <c:marker>
              <c:spPr>
                <a:solidFill>
                  <a:srgbClr val="F5C914"/>
                </a:solidFill>
              </c:spPr>
            </c:marker>
            <c:bubble3D val="0"/>
            <c:extLst>
              <c:ext xmlns:c16="http://schemas.microsoft.com/office/drawing/2014/chart" uri="{C3380CC4-5D6E-409C-BE32-E72D297353CC}">
                <c16:uniqueId val="{00000002-C255-4274-B18B-BC47E7DD057B}"/>
              </c:ext>
            </c:extLst>
          </c:dPt>
          <c:cat>
            <c:strRef>
              <c:f>'PE Deal Count Q'!$I$5:$I$11</c:f>
              <c:strCache>
                <c:ptCount val="7"/>
                <c:pt idx="0">
                  <c:v>2020</c:v>
                </c:pt>
                <c:pt idx="1">
                  <c:v>2021</c:v>
                </c:pt>
                <c:pt idx="2">
                  <c:v>2022</c:v>
                </c:pt>
                <c:pt idx="3">
                  <c:v>2023</c:v>
                </c:pt>
                <c:pt idx="4">
                  <c:v>2024</c:v>
                </c:pt>
                <c:pt idx="5">
                  <c:v>YTD 2024</c:v>
                </c:pt>
                <c:pt idx="6">
                  <c:v>YTD 2025</c:v>
                </c:pt>
              </c:strCache>
            </c:strRef>
          </c:cat>
          <c:val>
            <c:numRef>
              <c:f>'PE Deal Count Q'!$J$5:$J$11</c:f>
              <c:numCache>
                <c:formatCode>#,##0.00</c:formatCode>
                <c:ptCount val="7"/>
                <c:pt idx="0">
                  <c:v>47.447691297999995</c:v>
                </c:pt>
                <c:pt idx="1">
                  <c:v>99.44556845599999</c:v>
                </c:pt>
                <c:pt idx="2">
                  <c:v>109.41384965499999</c:v>
                </c:pt>
                <c:pt idx="3">
                  <c:v>120.797628578</c:v>
                </c:pt>
                <c:pt idx="4">
                  <c:v>208.34840184200004</c:v>
                </c:pt>
                <c:pt idx="5">
                  <c:v>191.10077084199997</c:v>
                </c:pt>
                <c:pt idx="6">
                  <c:v>162.29757313399998</c:v>
                </c:pt>
              </c:numCache>
            </c:numRef>
          </c:val>
          <c:smooth val="0"/>
          <c:extLst>
            <c:ext xmlns:c16="http://schemas.microsoft.com/office/drawing/2014/chart" uri="{C3380CC4-5D6E-409C-BE32-E72D297353CC}">
              <c16:uniqueId val="{00000001-FD5D-491D-A20C-CF989F97A199}"/>
            </c:ext>
          </c:extLst>
        </c:ser>
        <c:dLbls>
          <c:showLegendKey val="0"/>
          <c:showVal val="0"/>
          <c:showCatName val="0"/>
          <c:showSerName val="0"/>
          <c:showPercent val="0"/>
          <c:showBubbleSize val="0"/>
        </c:dLbls>
        <c:marker val="1"/>
        <c:smooth val="0"/>
        <c:axId val="829219696"/>
        <c:axId val="829221992"/>
      </c:lineChart>
      <c:catAx>
        <c:axId val="123647488"/>
        <c:scaling>
          <c:orientation val="minMax"/>
        </c:scaling>
        <c:delete val="0"/>
        <c:axPos val="b"/>
        <c:numFmt formatCode="[$-409]mmm\ yyyy;@" sourceLinked="0"/>
        <c:majorTickMark val="none"/>
        <c:minorTickMark val="none"/>
        <c:tickLblPos val="nextTo"/>
        <c:spPr>
          <a:noFill/>
          <a:ln w="6350">
            <a:solidFill>
              <a:schemeClr val="tx1"/>
            </a:solidFill>
            <a:prstDash val="solid"/>
          </a:ln>
        </c:spPr>
        <c:txPr>
          <a:bodyPr rot="0" vert="horz"/>
          <a:lstStyle/>
          <a:p>
            <a:pPr rtl="1">
              <a:defRPr sz="1200" b="0" i="0" u="none" strike="noStrike" baseline="0">
                <a:solidFill>
                  <a:schemeClr val="tx1"/>
                </a:solidFill>
                <a:latin typeface="Arial Narrow"/>
                <a:ea typeface="Arial Narrow"/>
                <a:cs typeface="Arial Narrow"/>
              </a:defRPr>
            </a:pPr>
            <a:endParaRPr lang="en-US"/>
          </a:p>
        </c:txPr>
        <c:crossAx val="123649024"/>
        <c:crosses val="autoZero"/>
        <c:auto val="0"/>
        <c:lblAlgn val="ctr"/>
        <c:lblOffset val="0"/>
        <c:noMultiLvlLbl val="0"/>
      </c:catAx>
      <c:valAx>
        <c:axId val="123649024"/>
        <c:scaling>
          <c:orientation val="minMax"/>
          <c:max val="700"/>
        </c:scaling>
        <c:delete val="0"/>
        <c:axPos val="l"/>
        <c:numFmt formatCode="#,##0" sourceLinked="0"/>
        <c:majorTickMark val="out"/>
        <c:minorTickMark val="none"/>
        <c:tickLblPos val="low"/>
        <c:spPr>
          <a:noFill/>
          <a:ln w="3175">
            <a:noFill/>
            <a:prstDash val="solid"/>
          </a:ln>
        </c:spPr>
        <c:txPr>
          <a:bodyPr rot="0" vert="horz"/>
          <a:lstStyle/>
          <a:p>
            <a:pPr rtl="1">
              <a:defRPr sz="1200" b="0" i="0" u="none" strike="noStrike" baseline="0">
                <a:solidFill>
                  <a:schemeClr val="tx1"/>
                </a:solidFill>
                <a:latin typeface="Arial Narrow"/>
                <a:ea typeface="Arial Narrow"/>
                <a:cs typeface="Arial Narrow"/>
              </a:defRPr>
            </a:pPr>
            <a:endParaRPr lang="en-US"/>
          </a:p>
        </c:txPr>
        <c:crossAx val="123647488"/>
        <c:crosses val="autoZero"/>
        <c:crossBetween val="between"/>
        <c:majorUnit val="100"/>
      </c:valAx>
      <c:valAx>
        <c:axId val="829221992"/>
        <c:scaling>
          <c:orientation val="minMax"/>
          <c:max val="210"/>
        </c:scaling>
        <c:delete val="0"/>
        <c:axPos val="r"/>
        <c:numFmt formatCode="&quot;$&quot;#,##0" sourceLinked="0"/>
        <c:majorTickMark val="out"/>
        <c:minorTickMark val="none"/>
        <c:tickLblPos val="high"/>
        <c:spPr>
          <a:ln>
            <a:noFill/>
          </a:ln>
        </c:spPr>
        <c:txPr>
          <a:bodyPr/>
          <a:lstStyle/>
          <a:p>
            <a:pPr>
              <a:defRPr sz="1200" baseline="0">
                <a:solidFill>
                  <a:schemeClr val="tx1"/>
                </a:solidFill>
                <a:latin typeface="Arial Narrow"/>
                <a:ea typeface="Arial Narrow"/>
                <a:cs typeface="Arial Narrow"/>
              </a:defRPr>
            </a:pPr>
            <a:endParaRPr lang="en-US"/>
          </a:p>
        </c:txPr>
        <c:crossAx val="829219696"/>
        <c:crosses val="max"/>
        <c:crossBetween val="between"/>
        <c:majorUnit val="30"/>
      </c:valAx>
      <c:catAx>
        <c:axId val="829219696"/>
        <c:scaling>
          <c:orientation val="minMax"/>
        </c:scaling>
        <c:delete val="1"/>
        <c:axPos val="b"/>
        <c:numFmt formatCode="General" sourceLinked="1"/>
        <c:majorTickMark val="out"/>
        <c:minorTickMark val="none"/>
        <c:tickLblPos val="nextTo"/>
        <c:crossAx val="829221992"/>
        <c:crosses val="autoZero"/>
        <c:auto val="0"/>
        <c:lblAlgn val="ctr"/>
        <c:lblOffset val="100"/>
        <c:noMultiLvlLbl val="0"/>
      </c:catAx>
      <c:spPr>
        <a:solidFill>
          <a:srgbClr val="051C38"/>
        </a:solidFill>
        <a:ln w="25400">
          <a:noFill/>
        </a:ln>
      </c:spPr>
    </c:plotArea>
    <c:legend>
      <c:legendPos val="b"/>
      <c:overlay val="0"/>
      <c:txPr>
        <a:bodyPr/>
        <a:lstStyle/>
        <a:p>
          <a:pPr>
            <a:defRPr sz="1200" baseline="0">
              <a:solidFill>
                <a:schemeClr val="tx1"/>
              </a:solidFill>
              <a:latin typeface="Arial Narrow"/>
              <a:ea typeface="Arial Narrow"/>
              <a:cs typeface="Arial Narrow"/>
            </a:defRPr>
          </a:pPr>
          <a:endParaRPr lang="en-US"/>
        </a:p>
      </c:txPr>
    </c:legend>
    <c:plotVisOnly val="1"/>
    <c:dispBlanksAs val="gap"/>
    <c:showDLblsOverMax val="1"/>
  </c:chart>
  <c:spPr>
    <a:solidFill>
      <a:srgbClr val="051C38"/>
    </a:solidFill>
    <a:ln w="9525">
      <a:noFill/>
    </a:ln>
  </c:spPr>
  <c:txPr>
    <a:bodyPr/>
    <a:lstStyle/>
    <a:p>
      <a:pPr>
        <a:defRPr sz="2000" b="0" i="0" u="none" strike="noStrike" baseline="0">
          <a:solidFill>
            <a:srgbClr val="000000"/>
          </a:solidFill>
          <a:latin typeface="Arial Narrow"/>
          <a:ea typeface="Arial Narrow"/>
          <a:cs typeface="Arial Narrow"/>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409831008702324E-2"/>
          <c:y val="1.7806697773889383E-2"/>
          <c:w val="0.97459016899129769"/>
          <c:h val="0.81654102264994655"/>
        </c:manualLayout>
      </c:layout>
      <c:barChart>
        <c:barDir val="col"/>
        <c:grouping val="stacked"/>
        <c:varyColors val="0"/>
        <c:ser>
          <c:idx val="1"/>
          <c:order val="0"/>
          <c:tx>
            <c:strRef>
              <c:f>'Count of PE-backed DL'!$J$1</c:f>
              <c:strCache>
                <c:ptCount val="1"/>
                <c:pt idx="0">
                  <c:v>LBO / M&amp;A</c:v>
                </c:pt>
              </c:strCache>
            </c:strRef>
          </c:tx>
          <c:spPr>
            <a:solidFill>
              <a:srgbClr val="40C2C9"/>
            </a:solidFill>
          </c:spPr>
          <c:invertIfNegative val="0"/>
          <c:cat>
            <c:strRef>
              <c:f>'Count of PE-backed DL'!$I$2:$I$25</c:f>
              <c:strCache>
                <c:ptCount val="24"/>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pt idx="15">
                  <c:v>4Q23</c:v>
                </c:pt>
                <c:pt idx="16">
                  <c:v>1Q24</c:v>
                </c:pt>
                <c:pt idx="17">
                  <c:v>2Q24</c:v>
                </c:pt>
                <c:pt idx="18">
                  <c:v>3Q24</c:v>
                </c:pt>
                <c:pt idx="19">
                  <c:v>4Q24</c:v>
                </c:pt>
                <c:pt idx="20">
                  <c:v>1Q25</c:v>
                </c:pt>
                <c:pt idx="21">
                  <c:v>2Q25</c:v>
                </c:pt>
                <c:pt idx="22">
                  <c:v>3Q25</c:v>
                </c:pt>
                <c:pt idx="23">
                  <c:v>Last 3 Months</c:v>
                </c:pt>
              </c:strCache>
            </c:strRef>
          </c:cat>
          <c:val>
            <c:numRef>
              <c:f>'Count of PE-backed DL'!$J$2:$J$25</c:f>
              <c:numCache>
                <c:formatCode>0</c:formatCode>
                <c:ptCount val="24"/>
                <c:pt idx="0">
                  <c:v>71</c:v>
                </c:pt>
                <c:pt idx="1">
                  <c:v>28</c:v>
                </c:pt>
                <c:pt idx="2">
                  <c:v>39</c:v>
                </c:pt>
                <c:pt idx="3">
                  <c:v>62</c:v>
                </c:pt>
                <c:pt idx="4">
                  <c:v>62</c:v>
                </c:pt>
                <c:pt idx="5">
                  <c:v>74</c:v>
                </c:pt>
                <c:pt idx="6">
                  <c:v>88</c:v>
                </c:pt>
                <c:pt idx="7">
                  <c:v>124</c:v>
                </c:pt>
                <c:pt idx="8">
                  <c:v>87</c:v>
                </c:pt>
                <c:pt idx="9">
                  <c:v>86</c:v>
                </c:pt>
                <c:pt idx="10">
                  <c:v>81</c:v>
                </c:pt>
                <c:pt idx="11">
                  <c:v>54</c:v>
                </c:pt>
                <c:pt idx="12" formatCode="General">
                  <c:v>84</c:v>
                </c:pt>
                <c:pt idx="13" formatCode="General">
                  <c:v>70</c:v>
                </c:pt>
                <c:pt idx="14" formatCode="General">
                  <c:v>76</c:v>
                </c:pt>
                <c:pt idx="15" formatCode="General">
                  <c:v>86</c:v>
                </c:pt>
                <c:pt idx="16" formatCode="General">
                  <c:v>114</c:v>
                </c:pt>
                <c:pt idx="17" formatCode="General">
                  <c:v>113</c:v>
                </c:pt>
                <c:pt idx="18" formatCode="General">
                  <c:v>100</c:v>
                </c:pt>
                <c:pt idx="19" formatCode="General">
                  <c:v>108</c:v>
                </c:pt>
                <c:pt idx="20" formatCode="General">
                  <c:v>95</c:v>
                </c:pt>
                <c:pt idx="21" formatCode="General">
                  <c:v>70</c:v>
                </c:pt>
                <c:pt idx="22" formatCode="General">
                  <c:v>83</c:v>
                </c:pt>
                <c:pt idx="23" formatCode="General">
                  <c:v>80</c:v>
                </c:pt>
              </c:numCache>
            </c:numRef>
          </c:val>
          <c:extLst>
            <c:ext xmlns:c16="http://schemas.microsoft.com/office/drawing/2014/chart" uri="{C3380CC4-5D6E-409C-BE32-E72D297353CC}">
              <c16:uniqueId val="{00000000-24D5-4B7D-90DB-EE4952AE4DA0}"/>
            </c:ext>
          </c:extLst>
        </c:ser>
        <c:ser>
          <c:idx val="0"/>
          <c:order val="1"/>
          <c:tx>
            <c:strRef>
              <c:f>'Count of PE-backed DL'!$K$1</c:f>
              <c:strCache>
                <c:ptCount val="1"/>
                <c:pt idx="0">
                  <c:v>Refinancing</c:v>
                </c:pt>
              </c:strCache>
            </c:strRef>
          </c:tx>
          <c:spPr>
            <a:solidFill>
              <a:srgbClr val="C3EDEB"/>
            </a:solidFill>
          </c:spPr>
          <c:invertIfNegative val="0"/>
          <c:cat>
            <c:strRef>
              <c:f>'Count of PE-backed DL'!$I$2:$I$25</c:f>
              <c:strCache>
                <c:ptCount val="24"/>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pt idx="15">
                  <c:v>4Q23</c:v>
                </c:pt>
                <c:pt idx="16">
                  <c:v>1Q24</c:v>
                </c:pt>
                <c:pt idx="17">
                  <c:v>2Q24</c:v>
                </c:pt>
                <c:pt idx="18">
                  <c:v>3Q24</c:v>
                </c:pt>
                <c:pt idx="19">
                  <c:v>4Q24</c:v>
                </c:pt>
                <c:pt idx="20">
                  <c:v>1Q25</c:v>
                </c:pt>
                <c:pt idx="21">
                  <c:v>2Q25</c:v>
                </c:pt>
                <c:pt idx="22">
                  <c:v>3Q25</c:v>
                </c:pt>
                <c:pt idx="23">
                  <c:v>Last 3 Months</c:v>
                </c:pt>
              </c:strCache>
            </c:strRef>
          </c:cat>
          <c:val>
            <c:numRef>
              <c:f>'Count of PE-backed DL'!$K$2:$K$25</c:f>
              <c:numCache>
                <c:formatCode>0</c:formatCode>
                <c:ptCount val="24"/>
                <c:pt idx="0">
                  <c:v>4</c:v>
                </c:pt>
                <c:pt idx="1">
                  <c:v>0</c:v>
                </c:pt>
                <c:pt idx="2">
                  <c:v>1</c:v>
                </c:pt>
                <c:pt idx="3">
                  <c:v>3</c:v>
                </c:pt>
                <c:pt idx="4">
                  <c:v>10</c:v>
                </c:pt>
                <c:pt idx="5">
                  <c:v>4</c:v>
                </c:pt>
                <c:pt idx="6">
                  <c:v>7</c:v>
                </c:pt>
                <c:pt idx="7">
                  <c:v>7</c:v>
                </c:pt>
                <c:pt idx="8">
                  <c:v>6</c:v>
                </c:pt>
                <c:pt idx="9">
                  <c:v>2</c:v>
                </c:pt>
                <c:pt idx="10">
                  <c:v>4</c:v>
                </c:pt>
                <c:pt idx="11">
                  <c:v>4</c:v>
                </c:pt>
                <c:pt idx="12" formatCode="General">
                  <c:v>2</c:v>
                </c:pt>
                <c:pt idx="13" formatCode="General">
                  <c:v>4</c:v>
                </c:pt>
                <c:pt idx="14" formatCode="General">
                  <c:v>14</c:v>
                </c:pt>
                <c:pt idx="15" formatCode="General">
                  <c:v>14</c:v>
                </c:pt>
                <c:pt idx="16" formatCode="General">
                  <c:v>17</c:v>
                </c:pt>
                <c:pt idx="17" formatCode="General">
                  <c:v>24</c:v>
                </c:pt>
                <c:pt idx="18" formatCode="General">
                  <c:v>23</c:v>
                </c:pt>
                <c:pt idx="19" formatCode="General">
                  <c:v>34</c:v>
                </c:pt>
                <c:pt idx="20" formatCode="General">
                  <c:v>18</c:v>
                </c:pt>
                <c:pt idx="21" formatCode="General">
                  <c:v>25</c:v>
                </c:pt>
                <c:pt idx="22" formatCode="General">
                  <c:v>15</c:v>
                </c:pt>
                <c:pt idx="23" formatCode="General">
                  <c:v>16</c:v>
                </c:pt>
              </c:numCache>
            </c:numRef>
          </c:val>
          <c:extLst>
            <c:ext xmlns:c16="http://schemas.microsoft.com/office/drawing/2014/chart" uri="{C3380CC4-5D6E-409C-BE32-E72D297353CC}">
              <c16:uniqueId val="{00000001-24D5-4B7D-90DB-EE4952AE4DA0}"/>
            </c:ext>
          </c:extLst>
        </c:ser>
        <c:ser>
          <c:idx val="2"/>
          <c:order val="2"/>
          <c:tx>
            <c:strRef>
              <c:f>'Count of PE-backed DL'!$L$1</c:f>
              <c:strCache>
                <c:ptCount val="1"/>
                <c:pt idx="0">
                  <c:v>Recapitalization</c:v>
                </c:pt>
              </c:strCache>
            </c:strRef>
          </c:tx>
          <c:spPr>
            <a:solidFill>
              <a:srgbClr val="F5C914"/>
            </a:solidFill>
          </c:spPr>
          <c:invertIfNegative val="0"/>
          <c:cat>
            <c:strRef>
              <c:f>'Count of PE-backed DL'!$I$2:$I$25</c:f>
              <c:strCache>
                <c:ptCount val="24"/>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pt idx="15">
                  <c:v>4Q23</c:v>
                </c:pt>
                <c:pt idx="16">
                  <c:v>1Q24</c:v>
                </c:pt>
                <c:pt idx="17">
                  <c:v>2Q24</c:v>
                </c:pt>
                <c:pt idx="18">
                  <c:v>3Q24</c:v>
                </c:pt>
                <c:pt idx="19">
                  <c:v>4Q24</c:v>
                </c:pt>
                <c:pt idx="20">
                  <c:v>1Q25</c:v>
                </c:pt>
                <c:pt idx="21">
                  <c:v>2Q25</c:v>
                </c:pt>
                <c:pt idx="22">
                  <c:v>3Q25</c:v>
                </c:pt>
                <c:pt idx="23">
                  <c:v>Last 3 Months</c:v>
                </c:pt>
              </c:strCache>
            </c:strRef>
          </c:cat>
          <c:val>
            <c:numRef>
              <c:f>'Count of PE-backed DL'!$L$2:$L$25</c:f>
              <c:numCache>
                <c:formatCode>0</c:formatCode>
                <c:ptCount val="24"/>
                <c:pt idx="0">
                  <c:v>8</c:v>
                </c:pt>
                <c:pt idx="1">
                  <c:v>2</c:v>
                </c:pt>
                <c:pt idx="2">
                  <c:v>4</c:v>
                </c:pt>
                <c:pt idx="3">
                  <c:v>3</c:v>
                </c:pt>
                <c:pt idx="4">
                  <c:v>1</c:v>
                </c:pt>
                <c:pt idx="5">
                  <c:v>10</c:v>
                </c:pt>
                <c:pt idx="6">
                  <c:v>9</c:v>
                </c:pt>
                <c:pt idx="7">
                  <c:v>12</c:v>
                </c:pt>
                <c:pt idx="8">
                  <c:v>12</c:v>
                </c:pt>
                <c:pt idx="9">
                  <c:v>6</c:v>
                </c:pt>
                <c:pt idx="10">
                  <c:v>8</c:v>
                </c:pt>
                <c:pt idx="11">
                  <c:v>8</c:v>
                </c:pt>
                <c:pt idx="12" formatCode="General">
                  <c:v>6</c:v>
                </c:pt>
                <c:pt idx="13" formatCode="General">
                  <c:v>3</c:v>
                </c:pt>
                <c:pt idx="14" formatCode="General">
                  <c:v>5</c:v>
                </c:pt>
                <c:pt idx="15" formatCode="General">
                  <c:v>15</c:v>
                </c:pt>
                <c:pt idx="16" formatCode="General">
                  <c:v>9</c:v>
                </c:pt>
                <c:pt idx="17" formatCode="General">
                  <c:v>15</c:v>
                </c:pt>
                <c:pt idx="18" formatCode="General">
                  <c:v>13</c:v>
                </c:pt>
                <c:pt idx="19" formatCode="General">
                  <c:v>17</c:v>
                </c:pt>
                <c:pt idx="20" formatCode="General">
                  <c:v>13</c:v>
                </c:pt>
                <c:pt idx="21" formatCode="General">
                  <c:v>13</c:v>
                </c:pt>
                <c:pt idx="22" formatCode="General">
                  <c:v>12</c:v>
                </c:pt>
                <c:pt idx="23" formatCode="General">
                  <c:v>14</c:v>
                </c:pt>
              </c:numCache>
            </c:numRef>
          </c:val>
          <c:extLst>
            <c:ext xmlns:c16="http://schemas.microsoft.com/office/drawing/2014/chart" uri="{C3380CC4-5D6E-409C-BE32-E72D297353CC}">
              <c16:uniqueId val="{00000002-24D5-4B7D-90DB-EE4952AE4DA0}"/>
            </c:ext>
          </c:extLst>
        </c:ser>
        <c:ser>
          <c:idx val="3"/>
          <c:order val="3"/>
          <c:tx>
            <c:strRef>
              <c:f>'Count of PE-backed DL'!$M$1</c:f>
              <c:strCache>
                <c:ptCount val="1"/>
                <c:pt idx="0">
                  <c:v>Other</c:v>
                </c:pt>
              </c:strCache>
            </c:strRef>
          </c:tx>
          <c:spPr>
            <a:solidFill>
              <a:srgbClr val="E88F36"/>
            </a:solidFill>
          </c:spPr>
          <c:invertIfNegative val="0"/>
          <c:cat>
            <c:strRef>
              <c:f>'Count of PE-backed DL'!$I$2:$I$25</c:f>
              <c:strCache>
                <c:ptCount val="24"/>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pt idx="15">
                  <c:v>4Q23</c:v>
                </c:pt>
                <c:pt idx="16">
                  <c:v>1Q24</c:v>
                </c:pt>
                <c:pt idx="17">
                  <c:v>2Q24</c:v>
                </c:pt>
                <c:pt idx="18">
                  <c:v>3Q24</c:v>
                </c:pt>
                <c:pt idx="19">
                  <c:v>4Q24</c:v>
                </c:pt>
                <c:pt idx="20">
                  <c:v>1Q25</c:v>
                </c:pt>
                <c:pt idx="21">
                  <c:v>2Q25</c:v>
                </c:pt>
                <c:pt idx="22">
                  <c:v>3Q25</c:v>
                </c:pt>
                <c:pt idx="23">
                  <c:v>Last 3 Months</c:v>
                </c:pt>
              </c:strCache>
            </c:strRef>
          </c:cat>
          <c:val>
            <c:numRef>
              <c:f>'Count of PE-backed DL'!$M$2:$M$25</c:f>
              <c:numCache>
                <c:formatCode>0</c:formatCode>
                <c:ptCount val="24"/>
                <c:pt idx="0">
                  <c:v>6</c:v>
                </c:pt>
                <c:pt idx="1">
                  <c:v>5</c:v>
                </c:pt>
                <c:pt idx="2">
                  <c:v>2</c:v>
                </c:pt>
                <c:pt idx="3">
                  <c:v>3</c:v>
                </c:pt>
                <c:pt idx="4">
                  <c:v>3</c:v>
                </c:pt>
                <c:pt idx="5">
                  <c:v>6</c:v>
                </c:pt>
                <c:pt idx="6">
                  <c:v>5</c:v>
                </c:pt>
                <c:pt idx="7">
                  <c:v>5</c:v>
                </c:pt>
                <c:pt idx="8">
                  <c:v>14</c:v>
                </c:pt>
                <c:pt idx="9">
                  <c:v>9</c:v>
                </c:pt>
                <c:pt idx="10">
                  <c:v>10</c:v>
                </c:pt>
                <c:pt idx="11">
                  <c:v>7</c:v>
                </c:pt>
                <c:pt idx="12" formatCode="General">
                  <c:v>7</c:v>
                </c:pt>
                <c:pt idx="13" formatCode="General">
                  <c:v>5</c:v>
                </c:pt>
                <c:pt idx="14" formatCode="General">
                  <c:v>7</c:v>
                </c:pt>
                <c:pt idx="15" formatCode="General">
                  <c:v>23</c:v>
                </c:pt>
                <c:pt idx="16" formatCode="General">
                  <c:v>25</c:v>
                </c:pt>
                <c:pt idx="17" formatCode="General">
                  <c:v>30</c:v>
                </c:pt>
                <c:pt idx="18" formatCode="General">
                  <c:v>13</c:v>
                </c:pt>
                <c:pt idx="19" formatCode="General">
                  <c:v>11</c:v>
                </c:pt>
                <c:pt idx="20" formatCode="General">
                  <c:v>17</c:v>
                </c:pt>
                <c:pt idx="21" formatCode="General">
                  <c:v>15</c:v>
                </c:pt>
                <c:pt idx="22" formatCode="General">
                  <c:v>15</c:v>
                </c:pt>
                <c:pt idx="23" formatCode="General">
                  <c:v>12</c:v>
                </c:pt>
              </c:numCache>
            </c:numRef>
          </c:val>
          <c:extLst>
            <c:ext xmlns:c16="http://schemas.microsoft.com/office/drawing/2014/chart" uri="{C3380CC4-5D6E-409C-BE32-E72D297353CC}">
              <c16:uniqueId val="{00000003-24D5-4B7D-90DB-EE4952AE4DA0}"/>
            </c:ext>
          </c:extLst>
        </c:ser>
        <c:dLbls>
          <c:showLegendKey val="0"/>
          <c:showVal val="0"/>
          <c:showCatName val="0"/>
          <c:showSerName val="0"/>
          <c:showPercent val="0"/>
          <c:showBubbleSize val="0"/>
        </c:dLbls>
        <c:gapWidth val="60"/>
        <c:overlap val="100"/>
        <c:axId val="124988032"/>
        <c:axId val="124993920"/>
      </c:barChart>
      <c:dateAx>
        <c:axId val="124988032"/>
        <c:scaling>
          <c:orientation val="minMax"/>
        </c:scaling>
        <c:delete val="0"/>
        <c:axPos val="b"/>
        <c:numFmt formatCode="mmm\ yyyy" sourceLinked="0"/>
        <c:majorTickMark val="none"/>
        <c:minorTickMark val="none"/>
        <c:tickLblPos val="low"/>
        <c:spPr>
          <a:noFill/>
          <a:ln w="6350">
            <a:solidFill>
              <a:srgbClr val="FFFFFF"/>
            </a:solidFill>
            <a:prstDash val="solid"/>
          </a:ln>
        </c:spPr>
        <c:txPr>
          <a:bodyPr rot="0" vert="horz"/>
          <a:lstStyle/>
          <a:p>
            <a:pPr>
              <a:defRPr sz="1200" b="0" i="0" u="none" strike="noStrike" baseline="0">
                <a:solidFill>
                  <a:srgbClr val="FFFFFF"/>
                </a:solidFill>
                <a:latin typeface="Arial Narrow"/>
                <a:ea typeface="Arial Narrow"/>
                <a:cs typeface="Arial Narrow"/>
              </a:defRPr>
            </a:pPr>
            <a:endParaRPr lang="en-US"/>
          </a:p>
        </c:txPr>
        <c:crossAx val="124993920"/>
        <c:crosses val="autoZero"/>
        <c:auto val="1"/>
        <c:lblOffset val="0"/>
        <c:baseTimeUnit val="months"/>
        <c:majorTimeUnit val="months"/>
        <c:minorTimeUnit val="months"/>
      </c:dateAx>
      <c:valAx>
        <c:axId val="124993920"/>
        <c:scaling>
          <c:orientation val="minMax"/>
          <c:max val="225"/>
        </c:scaling>
        <c:delete val="0"/>
        <c:axPos val="l"/>
        <c:numFmt formatCode="General" sourceLinked="0"/>
        <c:majorTickMark val="out"/>
        <c:minorTickMark val="none"/>
        <c:tickLblPos val="nextTo"/>
        <c:spPr>
          <a:ln w="3175">
            <a:noFill/>
            <a:prstDash val="solid"/>
          </a:ln>
        </c:spPr>
        <c:txPr>
          <a:bodyPr rot="0" vert="horz"/>
          <a:lstStyle/>
          <a:p>
            <a:pPr>
              <a:defRPr sz="1200" b="0" i="0" u="none" strike="noStrike" baseline="0">
                <a:solidFill>
                  <a:srgbClr val="FFFFFF"/>
                </a:solidFill>
                <a:latin typeface="Arial Narrow"/>
                <a:ea typeface="Arial Narrow"/>
                <a:cs typeface="Arial Narrow"/>
              </a:defRPr>
            </a:pPr>
            <a:endParaRPr lang="en-US"/>
          </a:p>
        </c:txPr>
        <c:crossAx val="124988032"/>
        <c:crosses val="autoZero"/>
        <c:crossBetween val="between"/>
        <c:majorUnit val="25"/>
      </c:valAx>
      <c:spPr>
        <a:solidFill>
          <a:srgbClr val="051C38"/>
        </a:solidFill>
        <a:ln w="25400">
          <a:noFill/>
        </a:ln>
      </c:spPr>
    </c:plotArea>
    <c:legend>
      <c:legendPos val="r"/>
      <c:layout>
        <c:manualLayout>
          <c:xMode val="edge"/>
          <c:yMode val="edge"/>
          <c:x val="0.10789551069149528"/>
          <c:y val="7.4547001069310753E-2"/>
          <c:w val="0.12389245064746056"/>
          <c:h val="0.25869252454554292"/>
        </c:manualLayout>
      </c:layout>
      <c:overlay val="0"/>
      <c:txPr>
        <a:bodyPr/>
        <a:lstStyle/>
        <a:p>
          <a:pPr>
            <a:defRPr sz="1200" baseline="0">
              <a:solidFill>
                <a:schemeClr val="tx1"/>
              </a:solidFill>
            </a:defRPr>
          </a:pPr>
          <a:endParaRPr lang="en-US"/>
        </a:p>
      </c:txPr>
    </c:legend>
    <c:plotVisOnly val="1"/>
    <c:dispBlanksAs val="gap"/>
    <c:showDLblsOverMax val="0"/>
  </c:chart>
  <c:spPr>
    <a:solidFill>
      <a:srgbClr val="051C38"/>
    </a:solidFill>
    <a:ln w="9525">
      <a:noFill/>
    </a:ln>
  </c:spPr>
  <c:txPr>
    <a:bodyPr/>
    <a:lstStyle/>
    <a:p>
      <a:pPr>
        <a:defRPr sz="2000" b="0" i="0" u="none" strike="noStrike" baseline="0">
          <a:solidFill>
            <a:srgbClr val="000000"/>
          </a:solidFill>
          <a:latin typeface="Arial Narrow"/>
          <a:ea typeface="Arial Narrow"/>
          <a:cs typeface="Arial Narrow"/>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641225244571701E-2"/>
          <c:y val="2.3275858733211325E-2"/>
          <c:w val="0.95488121868289189"/>
          <c:h val="0.81507155898174055"/>
        </c:manualLayout>
      </c:layout>
      <c:barChart>
        <c:barDir val="col"/>
        <c:grouping val="clustered"/>
        <c:varyColors val="0"/>
        <c:ser>
          <c:idx val="2"/>
          <c:order val="1"/>
          <c:tx>
            <c:strRef>
              <c:f>'LBO Quarterly Volume (2)'!$K$1</c:f>
              <c:strCache>
                <c:ptCount val="1"/>
                <c:pt idx="0">
                  <c:v>Count</c:v>
                </c:pt>
              </c:strCache>
            </c:strRef>
          </c:tx>
          <c:spPr>
            <a:solidFill>
              <a:srgbClr val="40C2C9"/>
            </a:solidFill>
          </c:spPr>
          <c:invertIfNegative val="0"/>
          <c:cat>
            <c:strRef>
              <c:f>'LBO Quarterly Volume (2)'!$I$2:$I$25</c:f>
              <c:strCache>
                <c:ptCount val="24"/>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pt idx="15">
                  <c:v>4Q23</c:v>
                </c:pt>
                <c:pt idx="16">
                  <c:v>1Q24</c:v>
                </c:pt>
                <c:pt idx="17">
                  <c:v>2Q24</c:v>
                </c:pt>
                <c:pt idx="18">
                  <c:v>3Q24</c:v>
                </c:pt>
                <c:pt idx="19">
                  <c:v>4Q24</c:v>
                </c:pt>
                <c:pt idx="20">
                  <c:v>1Q25</c:v>
                </c:pt>
                <c:pt idx="21">
                  <c:v>2Q25</c:v>
                </c:pt>
                <c:pt idx="22">
                  <c:v>3Q25</c:v>
                </c:pt>
                <c:pt idx="23">
                  <c:v>Last 3 Months</c:v>
                </c:pt>
              </c:strCache>
            </c:strRef>
          </c:cat>
          <c:val>
            <c:numRef>
              <c:f>'LBO Quarterly Volume (2)'!$K$2:$K$25</c:f>
              <c:numCache>
                <c:formatCode>#,##0</c:formatCode>
                <c:ptCount val="24"/>
                <c:pt idx="0">
                  <c:v>57</c:v>
                </c:pt>
                <c:pt idx="1">
                  <c:v>19</c:v>
                </c:pt>
                <c:pt idx="2">
                  <c:v>21</c:v>
                </c:pt>
                <c:pt idx="3">
                  <c:v>42</c:v>
                </c:pt>
                <c:pt idx="4">
                  <c:v>45</c:v>
                </c:pt>
                <c:pt idx="5">
                  <c:v>49</c:v>
                </c:pt>
                <c:pt idx="6">
                  <c:v>62</c:v>
                </c:pt>
                <c:pt idx="7">
                  <c:v>84</c:v>
                </c:pt>
                <c:pt idx="8">
                  <c:v>60</c:v>
                </c:pt>
                <c:pt idx="9">
                  <c:v>58</c:v>
                </c:pt>
                <c:pt idx="10">
                  <c:v>58</c:v>
                </c:pt>
                <c:pt idx="11">
                  <c:v>40</c:v>
                </c:pt>
                <c:pt idx="12">
                  <c:v>55</c:v>
                </c:pt>
                <c:pt idx="13">
                  <c:v>38</c:v>
                </c:pt>
                <c:pt idx="14">
                  <c:v>38</c:v>
                </c:pt>
                <c:pt idx="15">
                  <c:v>54</c:v>
                </c:pt>
                <c:pt idx="16" formatCode="#,##0.00">
                  <c:v>67</c:v>
                </c:pt>
                <c:pt idx="17" formatCode="#,##0.00">
                  <c:v>54</c:v>
                </c:pt>
                <c:pt idx="18" formatCode="#,##0.00">
                  <c:v>60</c:v>
                </c:pt>
                <c:pt idx="19" formatCode="#,##0.00">
                  <c:v>67</c:v>
                </c:pt>
                <c:pt idx="20" formatCode="#,##0.00">
                  <c:v>63</c:v>
                </c:pt>
                <c:pt idx="21" formatCode="General">
                  <c:v>50</c:v>
                </c:pt>
                <c:pt idx="22" formatCode="General">
                  <c:v>54</c:v>
                </c:pt>
                <c:pt idx="23" formatCode="General">
                  <c:v>49</c:v>
                </c:pt>
              </c:numCache>
            </c:numRef>
          </c:val>
          <c:extLst>
            <c:ext xmlns:c16="http://schemas.microsoft.com/office/drawing/2014/chart" uri="{C3380CC4-5D6E-409C-BE32-E72D297353CC}">
              <c16:uniqueId val="{00000000-E279-49B0-9D99-9EC69077349D}"/>
            </c:ext>
          </c:extLst>
        </c:ser>
        <c:dLbls>
          <c:showLegendKey val="0"/>
          <c:showVal val="0"/>
          <c:showCatName val="0"/>
          <c:showSerName val="0"/>
          <c:showPercent val="0"/>
          <c:showBubbleSize val="0"/>
        </c:dLbls>
        <c:gapWidth val="60"/>
        <c:axId val="123647488"/>
        <c:axId val="123649024"/>
        <c:extLst/>
      </c:barChart>
      <c:lineChart>
        <c:grouping val="standard"/>
        <c:varyColors val="0"/>
        <c:ser>
          <c:idx val="1"/>
          <c:order val="0"/>
          <c:tx>
            <c:strRef>
              <c:f>'LBO Quarterly Volume (2)'!$J$1</c:f>
              <c:strCache>
                <c:ptCount val="1"/>
                <c:pt idx="0">
                  <c:v>Volume</c:v>
                </c:pt>
              </c:strCache>
            </c:strRef>
          </c:tx>
          <c:spPr>
            <a:ln w="38100">
              <a:solidFill>
                <a:srgbClr val="F5C914"/>
              </a:solidFill>
            </a:ln>
          </c:spPr>
          <c:marker>
            <c:symbol val="none"/>
          </c:marker>
          <c:cat>
            <c:strRef>
              <c:f>'LBO Quarterly Volume (2)'!$I$2:$I$25</c:f>
              <c:strCache>
                <c:ptCount val="24"/>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pt idx="15">
                  <c:v>4Q23</c:v>
                </c:pt>
                <c:pt idx="16">
                  <c:v>1Q24</c:v>
                </c:pt>
                <c:pt idx="17">
                  <c:v>2Q24</c:v>
                </c:pt>
                <c:pt idx="18">
                  <c:v>3Q24</c:v>
                </c:pt>
                <c:pt idx="19">
                  <c:v>4Q24</c:v>
                </c:pt>
                <c:pt idx="20">
                  <c:v>1Q25</c:v>
                </c:pt>
                <c:pt idx="21">
                  <c:v>2Q25</c:v>
                </c:pt>
                <c:pt idx="22">
                  <c:v>3Q25</c:v>
                </c:pt>
                <c:pt idx="23">
                  <c:v>Last 3 Months</c:v>
                </c:pt>
              </c:strCache>
            </c:strRef>
          </c:cat>
          <c:val>
            <c:numRef>
              <c:f>'LBO Quarterly Volume (2)'!$J$2:$J$25</c:f>
              <c:numCache>
                <c:formatCode>#,##0.00</c:formatCode>
                <c:ptCount val="24"/>
                <c:pt idx="0">
                  <c:v>11.490252198</c:v>
                </c:pt>
                <c:pt idx="1">
                  <c:v>3.8895</c:v>
                </c:pt>
                <c:pt idx="2">
                  <c:v>4.2979389999999995</c:v>
                </c:pt>
                <c:pt idx="3">
                  <c:v>8.1606009999999998</c:v>
                </c:pt>
                <c:pt idx="4">
                  <c:v>10.215721</c:v>
                </c:pt>
                <c:pt idx="5">
                  <c:v>13.288046999999999</c:v>
                </c:pt>
                <c:pt idx="6">
                  <c:v>13.647260490000001</c:v>
                </c:pt>
                <c:pt idx="7">
                  <c:v>23.567353000000001</c:v>
                </c:pt>
                <c:pt idx="8">
                  <c:v>10.968985</c:v>
                </c:pt>
                <c:pt idx="9">
                  <c:v>29.311854079999996</c:v>
                </c:pt>
                <c:pt idx="10">
                  <c:v>15.325911574999997</c:v>
                </c:pt>
                <c:pt idx="11">
                  <c:v>15.126110000000001</c:v>
                </c:pt>
                <c:pt idx="12">
                  <c:v>11.601988</c:v>
                </c:pt>
                <c:pt idx="13">
                  <c:v>13.39</c:v>
                </c:pt>
                <c:pt idx="14">
                  <c:v>10.97463112</c:v>
                </c:pt>
                <c:pt idx="15">
                  <c:v>15.176483000000001</c:v>
                </c:pt>
                <c:pt idx="16">
                  <c:v>16.788736</c:v>
                </c:pt>
                <c:pt idx="17">
                  <c:v>18.977758999999999</c:v>
                </c:pt>
                <c:pt idx="18">
                  <c:v>17.02489954</c:v>
                </c:pt>
                <c:pt idx="19">
                  <c:v>20.30714</c:v>
                </c:pt>
                <c:pt idx="20">
                  <c:v>16.883980915000002</c:v>
                </c:pt>
                <c:pt idx="21">
                  <c:v>21.135550819999999</c:v>
                </c:pt>
                <c:pt idx="22">
                  <c:v>22.091059999999999</c:v>
                </c:pt>
                <c:pt idx="23">
                  <c:v>23.6768</c:v>
                </c:pt>
              </c:numCache>
            </c:numRef>
          </c:val>
          <c:smooth val="0"/>
          <c:extLst>
            <c:ext xmlns:c16="http://schemas.microsoft.com/office/drawing/2014/chart" uri="{C3380CC4-5D6E-409C-BE32-E72D297353CC}">
              <c16:uniqueId val="{00000001-E279-49B0-9D99-9EC69077349D}"/>
            </c:ext>
          </c:extLst>
        </c:ser>
        <c:dLbls>
          <c:showLegendKey val="0"/>
          <c:showVal val="0"/>
          <c:showCatName val="0"/>
          <c:showSerName val="0"/>
          <c:showPercent val="0"/>
          <c:showBubbleSize val="0"/>
        </c:dLbls>
        <c:marker val="1"/>
        <c:smooth val="0"/>
        <c:axId val="829219696"/>
        <c:axId val="829221992"/>
      </c:lineChart>
      <c:catAx>
        <c:axId val="123647488"/>
        <c:scaling>
          <c:orientation val="minMax"/>
        </c:scaling>
        <c:delete val="0"/>
        <c:axPos val="b"/>
        <c:numFmt formatCode="[$-409]mmm\ yyyy;@" sourceLinked="0"/>
        <c:majorTickMark val="none"/>
        <c:minorTickMark val="none"/>
        <c:tickLblPos val="nextTo"/>
        <c:spPr>
          <a:noFill/>
          <a:ln w="6350">
            <a:solidFill>
              <a:schemeClr val="tx1"/>
            </a:solidFill>
            <a:prstDash val="solid"/>
          </a:ln>
        </c:spPr>
        <c:txPr>
          <a:bodyPr rot="0" vert="horz"/>
          <a:lstStyle/>
          <a:p>
            <a:pPr rtl="1">
              <a:defRPr sz="1200" b="0" i="0" u="none" strike="noStrike" baseline="0">
                <a:solidFill>
                  <a:schemeClr val="tx1"/>
                </a:solidFill>
                <a:latin typeface="Arial Narrow"/>
                <a:ea typeface="Arial Narrow"/>
                <a:cs typeface="Arial Narrow"/>
              </a:defRPr>
            </a:pPr>
            <a:endParaRPr lang="en-US"/>
          </a:p>
        </c:txPr>
        <c:crossAx val="123649024"/>
        <c:crosses val="autoZero"/>
        <c:auto val="0"/>
        <c:lblAlgn val="ctr"/>
        <c:lblOffset val="0"/>
        <c:noMultiLvlLbl val="0"/>
      </c:catAx>
      <c:valAx>
        <c:axId val="123649024"/>
        <c:scaling>
          <c:orientation val="minMax"/>
          <c:max val="100"/>
        </c:scaling>
        <c:delete val="0"/>
        <c:axPos val="l"/>
        <c:numFmt formatCode="General" sourceLinked="0"/>
        <c:majorTickMark val="out"/>
        <c:minorTickMark val="none"/>
        <c:tickLblPos val="low"/>
        <c:spPr>
          <a:noFill/>
          <a:ln w="3175">
            <a:noFill/>
            <a:prstDash val="solid"/>
          </a:ln>
        </c:spPr>
        <c:txPr>
          <a:bodyPr rot="0" vert="horz"/>
          <a:lstStyle/>
          <a:p>
            <a:pPr rtl="1">
              <a:defRPr sz="1200" b="0" i="0" u="none" strike="noStrike" baseline="0">
                <a:solidFill>
                  <a:schemeClr val="tx1"/>
                </a:solidFill>
                <a:latin typeface="Arial Narrow"/>
                <a:ea typeface="Arial Narrow"/>
                <a:cs typeface="Arial Narrow"/>
              </a:defRPr>
            </a:pPr>
            <a:endParaRPr lang="en-US"/>
          </a:p>
        </c:txPr>
        <c:crossAx val="123647488"/>
        <c:crosses val="autoZero"/>
        <c:crossBetween val="between"/>
      </c:valAx>
      <c:valAx>
        <c:axId val="829221992"/>
        <c:scaling>
          <c:orientation val="minMax"/>
          <c:max val="30"/>
        </c:scaling>
        <c:delete val="0"/>
        <c:axPos val="r"/>
        <c:numFmt formatCode="&quot;$&quot;#,##0" sourceLinked="0"/>
        <c:majorTickMark val="out"/>
        <c:minorTickMark val="none"/>
        <c:tickLblPos val="high"/>
        <c:spPr>
          <a:ln>
            <a:noFill/>
          </a:ln>
        </c:spPr>
        <c:txPr>
          <a:bodyPr/>
          <a:lstStyle/>
          <a:p>
            <a:pPr>
              <a:defRPr sz="1200" baseline="0">
                <a:solidFill>
                  <a:schemeClr val="tx1"/>
                </a:solidFill>
                <a:latin typeface="Arial Narrow"/>
                <a:ea typeface="Arial Narrow"/>
                <a:cs typeface="Arial Narrow"/>
              </a:defRPr>
            </a:pPr>
            <a:endParaRPr lang="en-US"/>
          </a:p>
        </c:txPr>
        <c:crossAx val="829219696"/>
        <c:crosses val="max"/>
        <c:crossBetween val="between"/>
        <c:majorUnit val="3"/>
      </c:valAx>
      <c:catAx>
        <c:axId val="829219696"/>
        <c:scaling>
          <c:orientation val="minMax"/>
        </c:scaling>
        <c:delete val="1"/>
        <c:axPos val="b"/>
        <c:numFmt formatCode="General" sourceLinked="1"/>
        <c:majorTickMark val="out"/>
        <c:minorTickMark val="none"/>
        <c:tickLblPos val="nextTo"/>
        <c:crossAx val="829221992"/>
        <c:crosses val="autoZero"/>
        <c:auto val="0"/>
        <c:lblAlgn val="ctr"/>
        <c:lblOffset val="100"/>
        <c:noMultiLvlLbl val="0"/>
      </c:catAx>
      <c:spPr>
        <a:solidFill>
          <a:srgbClr val="051C38"/>
        </a:solidFill>
        <a:ln w="25400">
          <a:noFill/>
        </a:ln>
      </c:spPr>
    </c:plotArea>
    <c:legend>
      <c:legendPos val="b"/>
      <c:overlay val="0"/>
      <c:txPr>
        <a:bodyPr/>
        <a:lstStyle/>
        <a:p>
          <a:pPr>
            <a:defRPr sz="1200" baseline="0">
              <a:solidFill>
                <a:schemeClr val="tx1"/>
              </a:solidFill>
              <a:latin typeface="Arial Narrow"/>
              <a:ea typeface="Arial Narrow"/>
              <a:cs typeface="Arial Narrow"/>
            </a:defRPr>
          </a:pPr>
          <a:endParaRPr lang="en-US"/>
        </a:p>
      </c:txPr>
    </c:legend>
    <c:plotVisOnly val="1"/>
    <c:dispBlanksAs val="gap"/>
    <c:showDLblsOverMax val="1"/>
  </c:chart>
  <c:spPr>
    <a:solidFill>
      <a:srgbClr val="051C38"/>
    </a:solidFill>
    <a:ln w="9525">
      <a:noFill/>
    </a:ln>
  </c:spPr>
  <c:txPr>
    <a:bodyPr/>
    <a:lstStyle/>
    <a:p>
      <a:pPr>
        <a:defRPr sz="2000" b="0" i="0" u="none" strike="noStrike" baseline="0">
          <a:solidFill>
            <a:srgbClr val="000000"/>
          </a:solidFill>
          <a:latin typeface="Arial Narrow"/>
          <a:ea typeface="Arial Narrow"/>
          <a:cs typeface="Arial Narrow"/>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641225244571701E-2"/>
          <c:y val="2.3275858733211325E-2"/>
          <c:w val="0.95488121868289189"/>
          <c:h val="0.80903251676873711"/>
        </c:manualLayout>
      </c:layout>
      <c:barChart>
        <c:barDir val="col"/>
        <c:grouping val="clustered"/>
        <c:varyColors val="0"/>
        <c:ser>
          <c:idx val="2"/>
          <c:order val="1"/>
          <c:tx>
            <c:strRef>
              <c:f>'LBO Quarterly Volume'!$L$1</c:f>
              <c:strCache>
                <c:ptCount val="1"/>
                <c:pt idx="0">
                  <c:v>Count</c:v>
                </c:pt>
              </c:strCache>
            </c:strRef>
          </c:tx>
          <c:spPr>
            <a:solidFill>
              <a:srgbClr val="40C2C9"/>
            </a:solidFill>
          </c:spPr>
          <c:invertIfNegative val="0"/>
          <c:dPt>
            <c:idx val="5"/>
            <c:invertIfNegative val="0"/>
            <c:bubble3D val="0"/>
            <c:spPr>
              <a:solidFill>
                <a:srgbClr val="C3EDEB"/>
              </a:solidFill>
            </c:spPr>
            <c:extLst>
              <c:ext xmlns:c16="http://schemas.microsoft.com/office/drawing/2014/chart" uri="{C3380CC4-5D6E-409C-BE32-E72D297353CC}">
                <c16:uniqueId val="{00000000-8C20-4708-B106-83BB9158C270}"/>
              </c:ext>
            </c:extLst>
          </c:dPt>
          <c:dPt>
            <c:idx val="6"/>
            <c:invertIfNegative val="0"/>
            <c:bubble3D val="0"/>
            <c:spPr>
              <a:solidFill>
                <a:srgbClr val="C3EDEB"/>
              </a:solidFill>
            </c:spPr>
            <c:extLst>
              <c:ext xmlns:c16="http://schemas.microsoft.com/office/drawing/2014/chart" uri="{C3380CC4-5D6E-409C-BE32-E72D297353CC}">
                <c16:uniqueId val="{00000001-8C20-4708-B106-83BB9158C270}"/>
              </c:ext>
            </c:extLst>
          </c:dPt>
          <c:cat>
            <c:strRef>
              <c:f>'LBO Quarterly Volume'!$I$26:$I$32</c:f>
              <c:strCache>
                <c:ptCount val="7"/>
                <c:pt idx="0">
                  <c:v>2020</c:v>
                </c:pt>
                <c:pt idx="1">
                  <c:v>2021</c:v>
                </c:pt>
                <c:pt idx="2">
                  <c:v>2022</c:v>
                </c:pt>
                <c:pt idx="3">
                  <c:v>2023</c:v>
                </c:pt>
                <c:pt idx="4">
                  <c:v>2024</c:v>
                </c:pt>
                <c:pt idx="5">
                  <c:v>YTD 2024</c:v>
                </c:pt>
                <c:pt idx="6">
                  <c:v>YTD 2025</c:v>
                </c:pt>
              </c:strCache>
            </c:strRef>
          </c:cat>
          <c:val>
            <c:numRef>
              <c:f>'LBO Quarterly Volume'!$L$26:$L$32</c:f>
              <c:numCache>
                <c:formatCode>General</c:formatCode>
                <c:ptCount val="7"/>
                <c:pt idx="0">
                  <c:v>139</c:v>
                </c:pt>
                <c:pt idx="1">
                  <c:v>240</c:v>
                </c:pt>
                <c:pt idx="2">
                  <c:v>216</c:v>
                </c:pt>
                <c:pt idx="3">
                  <c:v>185</c:v>
                </c:pt>
                <c:pt idx="4">
                  <c:v>248</c:v>
                </c:pt>
                <c:pt idx="5">
                  <c:v>226</c:v>
                </c:pt>
                <c:pt idx="6">
                  <c:v>198</c:v>
                </c:pt>
              </c:numCache>
            </c:numRef>
          </c:val>
          <c:extLst>
            <c:ext xmlns:c16="http://schemas.microsoft.com/office/drawing/2014/chart" uri="{C3380CC4-5D6E-409C-BE32-E72D297353CC}">
              <c16:uniqueId val="{00000000-B0D9-4376-8E6C-1DCD0AE49DEB}"/>
            </c:ext>
          </c:extLst>
        </c:ser>
        <c:dLbls>
          <c:showLegendKey val="0"/>
          <c:showVal val="0"/>
          <c:showCatName val="0"/>
          <c:showSerName val="0"/>
          <c:showPercent val="0"/>
          <c:showBubbleSize val="0"/>
        </c:dLbls>
        <c:gapWidth val="60"/>
        <c:axId val="123647488"/>
        <c:axId val="123649024"/>
        <c:extLst/>
      </c:barChart>
      <c:lineChart>
        <c:grouping val="standard"/>
        <c:varyColors val="0"/>
        <c:ser>
          <c:idx val="1"/>
          <c:order val="0"/>
          <c:tx>
            <c:strRef>
              <c:f>'LBO Quarterly Volume'!$K$1</c:f>
              <c:strCache>
                <c:ptCount val="1"/>
                <c:pt idx="0">
                  <c:v>Volume</c:v>
                </c:pt>
              </c:strCache>
            </c:strRef>
          </c:tx>
          <c:spPr>
            <a:ln w="38100">
              <a:noFill/>
            </a:ln>
          </c:spPr>
          <c:marker>
            <c:spPr>
              <a:solidFill>
                <a:srgbClr val="F5C914"/>
              </a:solidFill>
            </c:spPr>
          </c:marker>
          <c:dPt>
            <c:idx val="5"/>
            <c:marker>
              <c:spPr>
                <a:solidFill>
                  <a:srgbClr val="FAF56B"/>
                </a:solidFill>
              </c:spPr>
            </c:marker>
            <c:bubble3D val="0"/>
            <c:extLst>
              <c:ext xmlns:c16="http://schemas.microsoft.com/office/drawing/2014/chart" uri="{C3380CC4-5D6E-409C-BE32-E72D297353CC}">
                <c16:uniqueId val="{00000002-8C20-4708-B106-83BB9158C270}"/>
              </c:ext>
            </c:extLst>
          </c:dPt>
          <c:dPt>
            <c:idx val="6"/>
            <c:marker>
              <c:spPr>
                <a:solidFill>
                  <a:srgbClr val="FAF56B"/>
                </a:solidFill>
              </c:spPr>
            </c:marker>
            <c:bubble3D val="0"/>
            <c:extLst>
              <c:ext xmlns:c16="http://schemas.microsoft.com/office/drawing/2014/chart" uri="{C3380CC4-5D6E-409C-BE32-E72D297353CC}">
                <c16:uniqueId val="{00000003-8C20-4708-B106-83BB9158C270}"/>
              </c:ext>
            </c:extLst>
          </c:dPt>
          <c:cat>
            <c:strRef>
              <c:f>'LBO Quarterly Volume'!$I$26:$I$32</c:f>
              <c:strCache>
                <c:ptCount val="7"/>
                <c:pt idx="0">
                  <c:v>2020</c:v>
                </c:pt>
                <c:pt idx="1">
                  <c:v>2021</c:v>
                </c:pt>
                <c:pt idx="2">
                  <c:v>2022</c:v>
                </c:pt>
                <c:pt idx="3">
                  <c:v>2023</c:v>
                </c:pt>
                <c:pt idx="4">
                  <c:v>2024</c:v>
                </c:pt>
                <c:pt idx="5">
                  <c:v>YTD 2024</c:v>
                </c:pt>
                <c:pt idx="6">
                  <c:v>YTD 2025</c:v>
                </c:pt>
              </c:strCache>
            </c:strRef>
          </c:cat>
          <c:val>
            <c:numRef>
              <c:f>'LBO Quarterly Volume'!$K$26:$K$32</c:f>
              <c:numCache>
                <c:formatCode>#,##0.00</c:formatCode>
                <c:ptCount val="7"/>
                <c:pt idx="0">
                  <c:v>27.838292198000001</c:v>
                </c:pt>
                <c:pt idx="1">
                  <c:v>60.718381489999999</c:v>
                </c:pt>
                <c:pt idx="2">
                  <c:v>70.732860654999996</c:v>
                </c:pt>
                <c:pt idx="3">
                  <c:v>51.143102119999995</c:v>
                </c:pt>
                <c:pt idx="4">
                  <c:v>73.098534540000003</c:v>
                </c:pt>
                <c:pt idx="5">
                  <c:v>63.850675539999997</c:v>
                </c:pt>
                <c:pt idx="6">
                  <c:v>74.632391734999999</c:v>
                </c:pt>
              </c:numCache>
            </c:numRef>
          </c:val>
          <c:smooth val="0"/>
          <c:extLst>
            <c:ext xmlns:c16="http://schemas.microsoft.com/office/drawing/2014/chart" uri="{C3380CC4-5D6E-409C-BE32-E72D297353CC}">
              <c16:uniqueId val="{00000001-B0D9-4376-8E6C-1DCD0AE49DEB}"/>
            </c:ext>
          </c:extLst>
        </c:ser>
        <c:dLbls>
          <c:showLegendKey val="0"/>
          <c:showVal val="0"/>
          <c:showCatName val="0"/>
          <c:showSerName val="0"/>
          <c:showPercent val="0"/>
          <c:showBubbleSize val="0"/>
        </c:dLbls>
        <c:marker val="1"/>
        <c:smooth val="0"/>
        <c:axId val="829219696"/>
        <c:axId val="829221992"/>
      </c:lineChart>
      <c:catAx>
        <c:axId val="123647488"/>
        <c:scaling>
          <c:orientation val="minMax"/>
        </c:scaling>
        <c:delete val="0"/>
        <c:axPos val="b"/>
        <c:numFmt formatCode="[$-409]mmm\ yyyy;@" sourceLinked="0"/>
        <c:majorTickMark val="none"/>
        <c:minorTickMark val="none"/>
        <c:tickLblPos val="nextTo"/>
        <c:spPr>
          <a:noFill/>
          <a:ln w="6350">
            <a:solidFill>
              <a:schemeClr val="tx1"/>
            </a:solidFill>
            <a:prstDash val="solid"/>
          </a:ln>
        </c:spPr>
        <c:txPr>
          <a:bodyPr rot="0" vert="horz"/>
          <a:lstStyle/>
          <a:p>
            <a:pPr rtl="1">
              <a:defRPr sz="1200" b="0" i="0" u="none" strike="noStrike" baseline="0">
                <a:solidFill>
                  <a:schemeClr val="tx1"/>
                </a:solidFill>
                <a:latin typeface="Arial Narrow"/>
                <a:ea typeface="Arial Narrow"/>
                <a:cs typeface="Arial Narrow"/>
              </a:defRPr>
            </a:pPr>
            <a:endParaRPr lang="en-US"/>
          </a:p>
        </c:txPr>
        <c:crossAx val="123649024"/>
        <c:crosses val="autoZero"/>
        <c:auto val="0"/>
        <c:lblAlgn val="ctr"/>
        <c:lblOffset val="0"/>
        <c:noMultiLvlLbl val="0"/>
      </c:catAx>
      <c:valAx>
        <c:axId val="123649024"/>
        <c:scaling>
          <c:orientation val="minMax"/>
        </c:scaling>
        <c:delete val="0"/>
        <c:axPos val="l"/>
        <c:numFmt formatCode="General" sourceLinked="0"/>
        <c:majorTickMark val="out"/>
        <c:minorTickMark val="none"/>
        <c:tickLblPos val="low"/>
        <c:spPr>
          <a:noFill/>
          <a:ln w="3175">
            <a:noFill/>
            <a:prstDash val="solid"/>
          </a:ln>
        </c:spPr>
        <c:txPr>
          <a:bodyPr rot="0" vert="horz"/>
          <a:lstStyle/>
          <a:p>
            <a:pPr rtl="1">
              <a:defRPr sz="1200" b="0" i="0" u="none" strike="noStrike" baseline="0">
                <a:solidFill>
                  <a:schemeClr val="tx1"/>
                </a:solidFill>
                <a:latin typeface="Arial Narrow"/>
                <a:ea typeface="Arial Narrow"/>
                <a:cs typeface="Arial Narrow"/>
              </a:defRPr>
            </a:pPr>
            <a:endParaRPr lang="en-US"/>
          </a:p>
        </c:txPr>
        <c:crossAx val="123647488"/>
        <c:crosses val="autoZero"/>
        <c:crossBetween val="between"/>
      </c:valAx>
      <c:valAx>
        <c:axId val="829221992"/>
        <c:scaling>
          <c:orientation val="minMax"/>
          <c:max val="78"/>
        </c:scaling>
        <c:delete val="0"/>
        <c:axPos val="r"/>
        <c:numFmt formatCode="&quot;$&quot;#,##0" sourceLinked="0"/>
        <c:majorTickMark val="out"/>
        <c:minorTickMark val="none"/>
        <c:tickLblPos val="high"/>
        <c:spPr>
          <a:ln>
            <a:noFill/>
          </a:ln>
        </c:spPr>
        <c:txPr>
          <a:bodyPr/>
          <a:lstStyle/>
          <a:p>
            <a:pPr>
              <a:defRPr sz="1200" baseline="0">
                <a:solidFill>
                  <a:schemeClr val="tx1"/>
                </a:solidFill>
                <a:latin typeface="Arial Narrow"/>
                <a:ea typeface="Arial Narrow"/>
                <a:cs typeface="Arial Narrow"/>
              </a:defRPr>
            </a:pPr>
            <a:endParaRPr lang="en-US"/>
          </a:p>
        </c:txPr>
        <c:crossAx val="829219696"/>
        <c:crosses val="max"/>
        <c:crossBetween val="between"/>
        <c:majorUnit val="13"/>
      </c:valAx>
      <c:catAx>
        <c:axId val="829219696"/>
        <c:scaling>
          <c:orientation val="minMax"/>
        </c:scaling>
        <c:delete val="1"/>
        <c:axPos val="b"/>
        <c:numFmt formatCode="General" sourceLinked="1"/>
        <c:majorTickMark val="out"/>
        <c:minorTickMark val="none"/>
        <c:tickLblPos val="nextTo"/>
        <c:crossAx val="829221992"/>
        <c:crosses val="autoZero"/>
        <c:auto val="0"/>
        <c:lblAlgn val="ctr"/>
        <c:lblOffset val="100"/>
        <c:noMultiLvlLbl val="0"/>
      </c:catAx>
      <c:spPr>
        <a:solidFill>
          <a:srgbClr val="051C38"/>
        </a:solidFill>
        <a:ln w="25400">
          <a:noFill/>
        </a:ln>
      </c:spPr>
    </c:plotArea>
    <c:legend>
      <c:legendPos val="b"/>
      <c:layout>
        <c:manualLayout>
          <c:xMode val="edge"/>
          <c:yMode val="edge"/>
          <c:x val="0.35163139763779527"/>
          <c:y val="0.92143797997472543"/>
          <c:w val="0.28442652409926034"/>
          <c:h val="6.0043501506756101E-2"/>
        </c:manualLayout>
      </c:layout>
      <c:overlay val="0"/>
      <c:txPr>
        <a:bodyPr/>
        <a:lstStyle/>
        <a:p>
          <a:pPr>
            <a:defRPr sz="1200" baseline="0">
              <a:solidFill>
                <a:schemeClr val="tx1"/>
              </a:solidFill>
              <a:latin typeface="Arial Narrow"/>
              <a:ea typeface="Arial Narrow"/>
              <a:cs typeface="Arial Narrow"/>
            </a:defRPr>
          </a:pPr>
          <a:endParaRPr lang="en-US"/>
        </a:p>
      </c:txPr>
    </c:legend>
    <c:plotVisOnly val="1"/>
    <c:dispBlanksAs val="gap"/>
    <c:showDLblsOverMax val="1"/>
  </c:chart>
  <c:spPr>
    <a:solidFill>
      <a:srgbClr val="051C38"/>
    </a:solidFill>
    <a:ln w="9525">
      <a:noFill/>
    </a:ln>
  </c:spPr>
  <c:txPr>
    <a:bodyPr/>
    <a:lstStyle/>
    <a:p>
      <a:pPr>
        <a:defRPr sz="2000" b="0" i="0" u="none" strike="noStrike" baseline="0">
          <a:solidFill>
            <a:srgbClr val="000000"/>
          </a:solidFill>
          <a:latin typeface="Arial Narrow"/>
          <a:ea typeface="Arial Narrow"/>
          <a:cs typeface="Arial Narrow"/>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490351348126937E-2"/>
          <c:y val="3.9892096821230683E-2"/>
          <c:w val="0.95009298198520642"/>
          <c:h val="0.72027777777777779"/>
        </c:manualLayout>
      </c:layout>
      <c:barChart>
        <c:barDir val="col"/>
        <c:grouping val="clustered"/>
        <c:varyColors val="0"/>
        <c:ser>
          <c:idx val="0"/>
          <c:order val="0"/>
          <c:tx>
            <c:strRef>
              <c:f>Sheet1!$B$1</c:f>
              <c:strCache>
                <c:ptCount val="1"/>
                <c:pt idx="0">
                  <c:v>2024</c:v>
                </c:pt>
              </c:strCache>
            </c:strRef>
          </c:tx>
          <c:spPr>
            <a:solidFill>
              <a:srgbClr val="C3EDEB"/>
            </a:solidFill>
            <a:ln>
              <a:noFill/>
            </a:ln>
            <a:effectLst/>
          </c:spPr>
          <c:invertIfNegative val="0"/>
          <c:cat>
            <c:strRef>
              <c:f>Sheet1!$A$2:$A$11</c:f>
              <c:strCache>
                <c:ptCount val="10"/>
                <c:pt idx="0">
                  <c:v>Healthcare</c:v>
                </c:pt>
                <c:pt idx="1">
                  <c:v>Computers &amp; Electronics</c:v>
                </c:pt>
                <c:pt idx="2">
                  <c:v>Services &amp; Leasing</c:v>
                </c:pt>
                <c:pt idx="3">
                  <c:v>Manufacturing &amp; Machinery</c:v>
                </c:pt>
                <c:pt idx="4">
                  <c:v>Building Materials</c:v>
                </c:pt>
                <c:pt idx="5">
                  <c:v>Food &amp; Beverage</c:v>
                </c:pt>
                <c:pt idx="6">
                  <c:v>Retail</c:v>
                </c:pt>
                <c:pt idx="7">
                  <c:v>Transportation</c:v>
                </c:pt>
                <c:pt idx="8">
                  <c:v>Chemicals</c:v>
                </c:pt>
                <c:pt idx="9">
                  <c:v>Oil &amp; Gas</c:v>
                </c:pt>
              </c:strCache>
            </c:strRef>
          </c:cat>
          <c:val>
            <c:numRef>
              <c:f>Sheet1!$B$2:$B$11</c:f>
              <c:numCache>
                <c:formatCode>0%</c:formatCode>
                <c:ptCount val="10"/>
                <c:pt idx="0">
                  <c:v>0.15169660678642716</c:v>
                </c:pt>
                <c:pt idx="1">
                  <c:v>0.15968063872255489</c:v>
                </c:pt>
                <c:pt idx="2">
                  <c:v>0.20758483033932135</c:v>
                </c:pt>
                <c:pt idx="3">
                  <c:v>8.5828343313373259E-2</c:v>
                </c:pt>
                <c:pt idx="4">
                  <c:v>6.5868263473053898E-2</c:v>
                </c:pt>
                <c:pt idx="5">
                  <c:v>3.3932135728542916E-2</c:v>
                </c:pt>
                <c:pt idx="6">
                  <c:v>3.0938123752495009E-2</c:v>
                </c:pt>
                <c:pt idx="7">
                  <c:v>1.4970059880239521E-2</c:v>
                </c:pt>
                <c:pt idx="8">
                  <c:v>1.7964071856287425E-2</c:v>
                </c:pt>
                <c:pt idx="9">
                  <c:v>1.1976047904191617E-2</c:v>
                </c:pt>
              </c:numCache>
            </c:numRef>
          </c:val>
          <c:extLst>
            <c:ext xmlns:c16="http://schemas.microsoft.com/office/drawing/2014/chart" uri="{C3380CC4-5D6E-409C-BE32-E72D297353CC}">
              <c16:uniqueId val="{00000000-B65B-4A65-B042-AFFB92698C98}"/>
            </c:ext>
          </c:extLst>
        </c:ser>
        <c:ser>
          <c:idx val="1"/>
          <c:order val="1"/>
          <c:tx>
            <c:strRef>
              <c:f>Sheet1!$C$1</c:f>
              <c:strCache>
                <c:ptCount val="1"/>
                <c:pt idx="0">
                  <c:v>YTD 2025</c:v>
                </c:pt>
              </c:strCache>
            </c:strRef>
          </c:tx>
          <c:spPr>
            <a:solidFill>
              <a:srgbClr val="40C2C9"/>
            </a:solidFill>
            <a:ln>
              <a:noFill/>
            </a:ln>
            <a:effectLst/>
          </c:spPr>
          <c:invertIfNegative val="0"/>
          <c:cat>
            <c:strRef>
              <c:f>Sheet1!$A$2:$A$11</c:f>
              <c:strCache>
                <c:ptCount val="10"/>
                <c:pt idx="0">
                  <c:v>Healthcare</c:v>
                </c:pt>
                <c:pt idx="1">
                  <c:v>Computers &amp; Electronics</c:v>
                </c:pt>
                <c:pt idx="2">
                  <c:v>Services &amp; Leasing</c:v>
                </c:pt>
                <c:pt idx="3">
                  <c:v>Manufacturing &amp; Machinery</c:v>
                </c:pt>
                <c:pt idx="4">
                  <c:v>Building Materials</c:v>
                </c:pt>
                <c:pt idx="5">
                  <c:v>Food &amp; Beverage</c:v>
                </c:pt>
                <c:pt idx="6">
                  <c:v>Retail</c:v>
                </c:pt>
                <c:pt idx="7">
                  <c:v>Transportation</c:v>
                </c:pt>
                <c:pt idx="8">
                  <c:v>Chemicals</c:v>
                </c:pt>
                <c:pt idx="9">
                  <c:v>Oil &amp; Gas</c:v>
                </c:pt>
              </c:strCache>
            </c:strRef>
          </c:cat>
          <c:val>
            <c:numRef>
              <c:f>Sheet1!$C$2:$C$11</c:f>
              <c:numCache>
                <c:formatCode>0%</c:formatCode>
                <c:ptCount val="10"/>
                <c:pt idx="0">
                  <c:v>0.18485237483953787</c:v>
                </c:pt>
                <c:pt idx="1">
                  <c:v>0.18100128369704749</c:v>
                </c:pt>
                <c:pt idx="2">
                  <c:v>0.16559691912708602</c:v>
                </c:pt>
                <c:pt idx="3">
                  <c:v>7.702182284980745E-2</c:v>
                </c:pt>
                <c:pt idx="4">
                  <c:v>6.5468549422336333E-2</c:v>
                </c:pt>
                <c:pt idx="5">
                  <c:v>3.7227214377406934E-2</c:v>
                </c:pt>
                <c:pt idx="6">
                  <c:v>3.4659820282413351E-2</c:v>
                </c:pt>
                <c:pt idx="7">
                  <c:v>2.4390243902439025E-2</c:v>
                </c:pt>
                <c:pt idx="8">
                  <c:v>2.0539152759948651E-2</c:v>
                </c:pt>
                <c:pt idx="9">
                  <c:v>1.7971758664955071E-2</c:v>
                </c:pt>
              </c:numCache>
            </c:numRef>
          </c:val>
          <c:extLst>
            <c:ext xmlns:c16="http://schemas.microsoft.com/office/drawing/2014/chart" uri="{C3380CC4-5D6E-409C-BE32-E72D297353CC}">
              <c16:uniqueId val="{00000001-B65B-4A65-B042-AFFB92698C98}"/>
            </c:ext>
          </c:extLst>
        </c:ser>
        <c:dLbls>
          <c:showLegendKey val="0"/>
          <c:showVal val="0"/>
          <c:showCatName val="0"/>
          <c:showSerName val="0"/>
          <c:showPercent val="0"/>
          <c:showBubbleSize val="0"/>
        </c:dLbls>
        <c:gapWidth val="60"/>
        <c:axId val="1457387280"/>
        <c:axId val="1457396880"/>
      </c:barChart>
      <c:catAx>
        <c:axId val="1457387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457396880"/>
        <c:crosses val="autoZero"/>
        <c:auto val="1"/>
        <c:lblAlgn val="ctr"/>
        <c:lblOffset val="100"/>
        <c:noMultiLvlLbl val="0"/>
      </c:catAx>
      <c:valAx>
        <c:axId val="145739688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457387280"/>
        <c:crosses val="autoZero"/>
        <c:crossBetween val="between"/>
      </c:valAx>
      <c:spPr>
        <a:noFill/>
        <a:ln>
          <a:noFill/>
        </a:ln>
        <a:effectLst/>
      </c:spPr>
    </c:plotArea>
    <c:legend>
      <c:legendPos val="b"/>
      <c:layout>
        <c:manualLayout>
          <c:xMode val="edge"/>
          <c:yMode val="edge"/>
          <c:x val="0.42570523144834166"/>
          <c:y val="0.91832118207446289"/>
          <c:w val="0.12481716774039607"/>
          <c:h val="6.004350150675610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125387735623957E-2"/>
          <c:y val="0.11462424496871527"/>
          <c:w val="0.91422877893104271"/>
          <c:h val="0.72348660000851273"/>
        </c:manualLayout>
      </c:layout>
      <c:scatterChart>
        <c:scatterStyle val="lineMarker"/>
        <c:varyColors val="0"/>
        <c:ser>
          <c:idx val="0"/>
          <c:order val="0"/>
          <c:tx>
            <c:strRef>
              <c:f>'New Issue Spreads'!$K$1</c:f>
              <c:strCache>
                <c:ptCount val="1"/>
                <c:pt idx="0">
                  <c:v>BSL B-minus rated</c:v>
                </c:pt>
              </c:strCache>
            </c:strRef>
          </c:tx>
          <c:spPr>
            <a:ln w="25400">
              <a:noFill/>
            </a:ln>
          </c:spPr>
          <c:marker>
            <c:symbol val="circle"/>
            <c:size val="5"/>
            <c:spPr>
              <a:solidFill>
                <a:srgbClr val="F5C914"/>
              </a:solidFill>
              <a:ln w="25400">
                <a:solidFill>
                  <a:srgbClr val="F5C914"/>
                </a:solidFill>
              </a:ln>
            </c:spPr>
          </c:marker>
          <c:dLbls>
            <c:delete val="1"/>
          </c:dLbls>
          <c:xVal>
            <c:numRef>
              <c:f>'New Issue Spreads'!$J$2:$J$569</c:f>
              <c:numCache>
                <c:formatCode>m/d/yyyy</c:formatCode>
                <c:ptCount val="568"/>
                <c:pt idx="0">
                  <c:v>45566</c:v>
                </c:pt>
                <c:pt idx="1">
                  <c:v>45566</c:v>
                </c:pt>
                <c:pt idx="2">
                  <c:v>45566</c:v>
                </c:pt>
                <c:pt idx="3">
                  <c:v>45566</c:v>
                </c:pt>
                <c:pt idx="4">
                  <c:v>45566</c:v>
                </c:pt>
                <c:pt idx="5">
                  <c:v>45566</c:v>
                </c:pt>
                <c:pt idx="6">
                  <c:v>45567</c:v>
                </c:pt>
                <c:pt idx="7">
                  <c:v>45572</c:v>
                </c:pt>
                <c:pt idx="8">
                  <c:v>45573</c:v>
                </c:pt>
                <c:pt idx="9">
                  <c:v>45573</c:v>
                </c:pt>
                <c:pt idx="10">
                  <c:v>45573</c:v>
                </c:pt>
                <c:pt idx="11">
                  <c:v>45576</c:v>
                </c:pt>
                <c:pt idx="12">
                  <c:v>45576</c:v>
                </c:pt>
                <c:pt idx="13">
                  <c:v>45579</c:v>
                </c:pt>
                <c:pt idx="14">
                  <c:v>45579</c:v>
                </c:pt>
                <c:pt idx="15">
                  <c:v>45580</c:v>
                </c:pt>
                <c:pt idx="16">
                  <c:v>45580</c:v>
                </c:pt>
                <c:pt idx="17">
                  <c:v>45580</c:v>
                </c:pt>
                <c:pt idx="18">
                  <c:v>45580</c:v>
                </c:pt>
                <c:pt idx="19">
                  <c:v>45580</c:v>
                </c:pt>
                <c:pt idx="20">
                  <c:v>45580</c:v>
                </c:pt>
                <c:pt idx="21">
                  <c:v>45581</c:v>
                </c:pt>
                <c:pt idx="22">
                  <c:v>45582</c:v>
                </c:pt>
                <c:pt idx="23">
                  <c:v>45582</c:v>
                </c:pt>
                <c:pt idx="24">
                  <c:v>45582</c:v>
                </c:pt>
                <c:pt idx="25">
                  <c:v>45583</c:v>
                </c:pt>
                <c:pt idx="26">
                  <c:v>45586</c:v>
                </c:pt>
                <c:pt idx="27">
                  <c:v>45587</c:v>
                </c:pt>
                <c:pt idx="28">
                  <c:v>45588</c:v>
                </c:pt>
                <c:pt idx="29">
                  <c:v>45589</c:v>
                </c:pt>
                <c:pt idx="30">
                  <c:v>45590</c:v>
                </c:pt>
                <c:pt idx="31">
                  <c:v>45590</c:v>
                </c:pt>
                <c:pt idx="32">
                  <c:v>45590</c:v>
                </c:pt>
                <c:pt idx="33">
                  <c:v>45593</c:v>
                </c:pt>
                <c:pt idx="34">
                  <c:v>45594</c:v>
                </c:pt>
                <c:pt idx="35">
                  <c:v>45595</c:v>
                </c:pt>
                <c:pt idx="36">
                  <c:v>45596</c:v>
                </c:pt>
                <c:pt idx="37">
                  <c:v>45596</c:v>
                </c:pt>
                <c:pt idx="38">
                  <c:v>45596</c:v>
                </c:pt>
                <c:pt idx="39">
                  <c:v>45596</c:v>
                </c:pt>
                <c:pt idx="40">
                  <c:v>45596</c:v>
                </c:pt>
                <c:pt idx="41">
                  <c:v>45596</c:v>
                </c:pt>
                <c:pt idx="42">
                  <c:v>45596</c:v>
                </c:pt>
                <c:pt idx="43">
                  <c:v>45596</c:v>
                </c:pt>
                <c:pt idx="44">
                  <c:v>45596</c:v>
                </c:pt>
                <c:pt idx="45">
                  <c:v>45596</c:v>
                </c:pt>
                <c:pt idx="46">
                  <c:v>45597</c:v>
                </c:pt>
                <c:pt idx="47">
                  <c:v>45597</c:v>
                </c:pt>
                <c:pt idx="48">
                  <c:v>45597</c:v>
                </c:pt>
                <c:pt idx="49">
                  <c:v>45597</c:v>
                </c:pt>
                <c:pt idx="50">
                  <c:v>45597</c:v>
                </c:pt>
                <c:pt idx="51">
                  <c:v>45601</c:v>
                </c:pt>
                <c:pt idx="52">
                  <c:v>45601</c:v>
                </c:pt>
                <c:pt idx="53">
                  <c:v>45601</c:v>
                </c:pt>
                <c:pt idx="54">
                  <c:v>45601</c:v>
                </c:pt>
                <c:pt idx="55">
                  <c:v>45602</c:v>
                </c:pt>
                <c:pt idx="56">
                  <c:v>45604</c:v>
                </c:pt>
                <c:pt idx="57">
                  <c:v>45604</c:v>
                </c:pt>
                <c:pt idx="58">
                  <c:v>45608</c:v>
                </c:pt>
                <c:pt idx="59">
                  <c:v>45609</c:v>
                </c:pt>
                <c:pt idx="60">
                  <c:v>45609</c:v>
                </c:pt>
                <c:pt idx="61">
                  <c:v>45610</c:v>
                </c:pt>
                <c:pt idx="62">
                  <c:v>45611</c:v>
                </c:pt>
                <c:pt idx="63">
                  <c:v>45611</c:v>
                </c:pt>
                <c:pt idx="64">
                  <c:v>45611</c:v>
                </c:pt>
                <c:pt idx="65">
                  <c:v>45611</c:v>
                </c:pt>
                <c:pt idx="66">
                  <c:v>45611</c:v>
                </c:pt>
                <c:pt idx="67">
                  <c:v>45611</c:v>
                </c:pt>
                <c:pt idx="68">
                  <c:v>45611</c:v>
                </c:pt>
                <c:pt idx="69">
                  <c:v>45611</c:v>
                </c:pt>
                <c:pt idx="70">
                  <c:v>45614</c:v>
                </c:pt>
                <c:pt idx="71">
                  <c:v>45615</c:v>
                </c:pt>
                <c:pt idx="72">
                  <c:v>45616</c:v>
                </c:pt>
                <c:pt idx="73">
                  <c:v>45616</c:v>
                </c:pt>
                <c:pt idx="74">
                  <c:v>45617</c:v>
                </c:pt>
                <c:pt idx="75">
                  <c:v>45617</c:v>
                </c:pt>
                <c:pt idx="76">
                  <c:v>45618</c:v>
                </c:pt>
                <c:pt idx="77">
                  <c:v>45618</c:v>
                </c:pt>
                <c:pt idx="78">
                  <c:v>45618</c:v>
                </c:pt>
                <c:pt idx="79">
                  <c:v>45622</c:v>
                </c:pt>
                <c:pt idx="80">
                  <c:v>45622</c:v>
                </c:pt>
                <c:pt idx="81">
                  <c:v>45622</c:v>
                </c:pt>
                <c:pt idx="82">
                  <c:v>45623</c:v>
                </c:pt>
                <c:pt idx="83">
                  <c:v>45623</c:v>
                </c:pt>
                <c:pt idx="84">
                  <c:v>45623</c:v>
                </c:pt>
                <c:pt idx="85">
                  <c:v>45623</c:v>
                </c:pt>
                <c:pt idx="86">
                  <c:v>45625</c:v>
                </c:pt>
                <c:pt idx="87">
                  <c:v>45627</c:v>
                </c:pt>
                <c:pt idx="88">
                  <c:v>45627</c:v>
                </c:pt>
                <c:pt idx="89">
                  <c:v>45627</c:v>
                </c:pt>
                <c:pt idx="90">
                  <c:v>45628</c:v>
                </c:pt>
                <c:pt idx="91">
                  <c:v>45628</c:v>
                </c:pt>
                <c:pt idx="92">
                  <c:v>45628</c:v>
                </c:pt>
                <c:pt idx="93">
                  <c:v>45628</c:v>
                </c:pt>
                <c:pt idx="94">
                  <c:v>45628</c:v>
                </c:pt>
                <c:pt idx="95">
                  <c:v>45628</c:v>
                </c:pt>
                <c:pt idx="96">
                  <c:v>45629</c:v>
                </c:pt>
                <c:pt idx="97">
                  <c:v>45629</c:v>
                </c:pt>
                <c:pt idx="98">
                  <c:v>45629</c:v>
                </c:pt>
                <c:pt idx="99">
                  <c:v>45629</c:v>
                </c:pt>
                <c:pt idx="100">
                  <c:v>45629</c:v>
                </c:pt>
                <c:pt idx="101">
                  <c:v>45629</c:v>
                </c:pt>
                <c:pt idx="102">
                  <c:v>45629</c:v>
                </c:pt>
                <c:pt idx="103">
                  <c:v>45630</c:v>
                </c:pt>
                <c:pt idx="104">
                  <c:v>45630</c:v>
                </c:pt>
                <c:pt idx="105">
                  <c:v>45631</c:v>
                </c:pt>
                <c:pt idx="106">
                  <c:v>45632</c:v>
                </c:pt>
                <c:pt idx="107">
                  <c:v>45632</c:v>
                </c:pt>
                <c:pt idx="108">
                  <c:v>45632</c:v>
                </c:pt>
                <c:pt idx="109">
                  <c:v>45635</c:v>
                </c:pt>
                <c:pt idx="110">
                  <c:v>45635</c:v>
                </c:pt>
                <c:pt idx="111">
                  <c:v>45635</c:v>
                </c:pt>
                <c:pt idx="112">
                  <c:v>45636</c:v>
                </c:pt>
                <c:pt idx="113">
                  <c:v>45637</c:v>
                </c:pt>
                <c:pt idx="114">
                  <c:v>45638</c:v>
                </c:pt>
                <c:pt idx="115">
                  <c:v>45638</c:v>
                </c:pt>
                <c:pt idx="116">
                  <c:v>45639</c:v>
                </c:pt>
                <c:pt idx="117">
                  <c:v>45639</c:v>
                </c:pt>
                <c:pt idx="118">
                  <c:v>45642</c:v>
                </c:pt>
                <c:pt idx="119">
                  <c:v>45642</c:v>
                </c:pt>
                <c:pt idx="120">
                  <c:v>45642</c:v>
                </c:pt>
                <c:pt idx="121">
                  <c:v>45642</c:v>
                </c:pt>
                <c:pt idx="122">
                  <c:v>45643</c:v>
                </c:pt>
                <c:pt idx="123">
                  <c:v>45643</c:v>
                </c:pt>
                <c:pt idx="124">
                  <c:v>45643</c:v>
                </c:pt>
                <c:pt idx="125">
                  <c:v>45644</c:v>
                </c:pt>
                <c:pt idx="126">
                  <c:v>45644</c:v>
                </c:pt>
                <c:pt idx="127">
                  <c:v>45645</c:v>
                </c:pt>
                <c:pt idx="128">
                  <c:v>45645</c:v>
                </c:pt>
                <c:pt idx="129">
                  <c:v>45645</c:v>
                </c:pt>
                <c:pt idx="130">
                  <c:v>45645</c:v>
                </c:pt>
                <c:pt idx="131">
                  <c:v>45645</c:v>
                </c:pt>
                <c:pt idx="132">
                  <c:v>45646</c:v>
                </c:pt>
                <c:pt idx="133">
                  <c:v>45646</c:v>
                </c:pt>
                <c:pt idx="134">
                  <c:v>45646</c:v>
                </c:pt>
                <c:pt idx="135">
                  <c:v>45646</c:v>
                </c:pt>
                <c:pt idx="136">
                  <c:v>45649</c:v>
                </c:pt>
                <c:pt idx="137">
                  <c:v>45649</c:v>
                </c:pt>
                <c:pt idx="138">
                  <c:v>45653</c:v>
                </c:pt>
                <c:pt idx="139">
                  <c:v>45653</c:v>
                </c:pt>
                <c:pt idx="140">
                  <c:v>45656</c:v>
                </c:pt>
                <c:pt idx="141">
                  <c:v>45656</c:v>
                </c:pt>
                <c:pt idx="142">
                  <c:v>45656</c:v>
                </c:pt>
                <c:pt idx="143">
                  <c:v>45656</c:v>
                </c:pt>
                <c:pt idx="144">
                  <c:v>45656</c:v>
                </c:pt>
                <c:pt idx="145">
                  <c:v>45657</c:v>
                </c:pt>
                <c:pt idx="146">
                  <c:v>45657</c:v>
                </c:pt>
                <c:pt idx="147">
                  <c:v>45657</c:v>
                </c:pt>
                <c:pt idx="148">
                  <c:v>45657</c:v>
                </c:pt>
                <c:pt idx="149">
                  <c:v>45657</c:v>
                </c:pt>
                <c:pt idx="150">
                  <c:v>45657</c:v>
                </c:pt>
                <c:pt idx="151">
                  <c:v>45657</c:v>
                </c:pt>
                <c:pt idx="152">
                  <c:v>45657</c:v>
                </c:pt>
                <c:pt idx="153">
                  <c:v>45658</c:v>
                </c:pt>
                <c:pt idx="154">
                  <c:v>45658</c:v>
                </c:pt>
                <c:pt idx="155">
                  <c:v>45658</c:v>
                </c:pt>
                <c:pt idx="156">
                  <c:v>45659</c:v>
                </c:pt>
                <c:pt idx="157">
                  <c:v>45659</c:v>
                </c:pt>
                <c:pt idx="158">
                  <c:v>45660</c:v>
                </c:pt>
                <c:pt idx="159">
                  <c:v>45660</c:v>
                </c:pt>
                <c:pt idx="160">
                  <c:v>45660</c:v>
                </c:pt>
                <c:pt idx="161">
                  <c:v>45661</c:v>
                </c:pt>
                <c:pt idx="162">
                  <c:v>45662</c:v>
                </c:pt>
                <c:pt idx="163">
                  <c:v>45663</c:v>
                </c:pt>
                <c:pt idx="164">
                  <c:v>45663</c:v>
                </c:pt>
                <c:pt idx="165">
                  <c:v>45664</c:v>
                </c:pt>
                <c:pt idx="166">
                  <c:v>45665</c:v>
                </c:pt>
                <c:pt idx="167">
                  <c:v>45666</c:v>
                </c:pt>
                <c:pt idx="168">
                  <c:v>45667</c:v>
                </c:pt>
                <c:pt idx="169">
                  <c:v>45667</c:v>
                </c:pt>
                <c:pt idx="170">
                  <c:v>45667</c:v>
                </c:pt>
                <c:pt idx="171">
                  <c:v>45667</c:v>
                </c:pt>
                <c:pt idx="172">
                  <c:v>45670</c:v>
                </c:pt>
                <c:pt idx="173">
                  <c:v>45670</c:v>
                </c:pt>
                <c:pt idx="174">
                  <c:v>45670</c:v>
                </c:pt>
                <c:pt idx="175">
                  <c:v>45670</c:v>
                </c:pt>
                <c:pt idx="176">
                  <c:v>45671</c:v>
                </c:pt>
                <c:pt idx="177">
                  <c:v>45671</c:v>
                </c:pt>
                <c:pt idx="178">
                  <c:v>45673</c:v>
                </c:pt>
                <c:pt idx="179">
                  <c:v>45673</c:v>
                </c:pt>
                <c:pt idx="180">
                  <c:v>45674</c:v>
                </c:pt>
                <c:pt idx="181">
                  <c:v>45674</c:v>
                </c:pt>
                <c:pt idx="182">
                  <c:v>45678</c:v>
                </c:pt>
                <c:pt idx="183">
                  <c:v>45678</c:v>
                </c:pt>
                <c:pt idx="184">
                  <c:v>45679</c:v>
                </c:pt>
                <c:pt idx="185">
                  <c:v>45679</c:v>
                </c:pt>
                <c:pt idx="186">
                  <c:v>45680</c:v>
                </c:pt>
                <c:pt idx="187">
                  <c:v>45680</c:v>
                </c:pt>
                <c:pt idx="188">
                  <c:v>45680</c:v>
                </c:pt>
                <c:pt idx="189">
                  <c:v>45680</c:v>
                </c:pt>
                <c:pt idx="190">
                  <c:v>45681</c:v>
                </c:pt>
                <c:pt idx="191">
                  <c:v>45684</c:v>
                </c:pt>
                <c:pt idx="192">
                  <c:v>45684</c:v>
                </c:pt>
                <c:pt idx="193">
                  <c:v>45684</c:v>
                </c:pt>
                <c:pt idx="194">
                  <c:v>45685</c:v>
                </c:pt>
                <c:pt idx="195">
                  <c:v>45687</c:v>
                </c:pt>
                <c:pt idx="196">
                  <c:v>45688</c:v>
                </c:pt>
                <c:pt idx="197">
                  <c:v>45688</c:v>
                </c:pt>
                <c:pt idx="198">
                  <c:v>45688</c:v>
                </c:pt>
                <c:pt idx="199">
                  <c:v>45688</c:v>
                </c:pt>
                <c:pt idx="200">
                  <c:v>45688</c:v>
                </c:pt>
                <c:pt idx="201">
                  <c:v>45689</c:v>
                </c:pt>
                <c:pt idx="202">
                  <c:v>45689</c:v>
                </c:pt>
                <c:pt idx="203">
                  <c:v>45691</c:v>
                </c:pt>
                <c:pt idx="204">
                  <c:v>45691</c:v>
                </c:pt>
                <c:pt idx="205">
                  <c:v>45691</c:v>
                </c:pt>
                <c:pt idx="206">
                  <c:v>45691</c:v>
                </c:pt>
                <c:pt idx="207">
                  <c:v>45691</c:v>
                </c:pt>
                <c:pt idx="208">
                  <c:v>45691</c:v>
                </c:pt>
                <c:pt idx="209">
                  <c:v>45692</c:v>
                </c:pt>
                <c:pt idx="210">
                  <c:v>45693</c:v>
                </c:pt>
                <c:pt idx="211">
                  <c:v>45694</c:v>
                </c:pt>
                <c:pt idx="212">
                  <c:v>45695</c:v>
                </c:pt>
                <c:pt idx="213">
                  <c:v>45698</c:v>
                </c:pt>
                <c:pt idx="214">
                  <c:v>45698</c:v>
                </c:pt>
                <c:pt idx="215">
                  <c:v>45701</c:v>
                </c:pt>
                <c:pt idx="216">
                  <c:v>45701</c:v>
                </c:pt>
                <c:pt idx="217">
                  <c:v>45702</c:v>
                </c:pt>
                <c:pt idx="218">
                  <c:v>45706</c:v>
                </c:pt>
                <c:pt idx="219">
                  <c:v>45707</c:v>
                </c:pt>
                <c:pt idx="220">
                  <c:v>45708</c:v>
                </c:pt>
                <c:pt idx="221">
                  <c:v>45709</c:v>
                </c:pt>
                <c:pt idx="222">
                  <c:v>45712</c:v>
                </c:pt>
                <c:pt idx="223">
                  <c:v>45713</c:v>
                </c:pt>
                <c:pt idx="224">
                  <c:v>45713</c:v>
                </c:pt>
                <c:pt idx="225">
                  <c:v>45713</c:v>
                </c:pt>
                <c:pt idx="226">
                  <c:v>45714</c:v>
                </c:pt>
                <c:pt idx="227">
                  <c:v>45716</c:v>
                </c:pt>
                <c:pt idx="228">
                  <c:v>45716</c:v>
                </c:pt>
                <c:pt idx="229">
                  <c:v>45716</c:v>
                </c:pt>
                <c:pt idx="230">
                  <c:v>45716</c:v>
                </c:pt>
                <c:pt idx="231">
                  <c:v>45716</c:v>
                </c:pt>
                <c:pt idx="232">
                  <c:v>45716</c:v>
                </c:pt>
                <c:pt idx="233">
                  <c:v>45719</c:v>
                </c:pt>
                <c:pt idx="234">
                  <c:v>45720</c:v>
                </c:pt>
                <c:pt idx="235">
                  <c:v>45720</c:v>
                </c:pt>
                <c:pt idx="236">
                  <c:v>45721</c:v>
                </c:pt>
                <c:pt idx="237">
                  <c:v>45722</c:v>
                </c:pt>
                <c:pt idx="238">
                  <c:v>45723</c:v>
                </c:pt>
                <c:pt idx="239">
                  <c:v>45723</c:v>
                </c:pt>
                <c:pt idx="240">
                  <c:v>45723</c:v>
                </c:pt>
                <c:pt idx="241">
                  <c:v>45723</c:v>
                </c:pt>
                <c:pt idx="242">
                  <c:v>45723</c:v>
                </c:pt>
                <c:pt idx="243">
                  <c:v>45725</c:v>
                </c:pt>
                <c:pt idx="244">
                  <c:v>45727</c:v>
                </c:pt>
                <c:pt idx="245">
                  <c:v>45728</c:v>
                </c:pt>
                <c:pt idx="246">
                  <c:v>45728</c:v>
                </c:pt>
                <c:pt idx="247">
                  <c:v>45728</c:v>
                </c:pt>
                <c:pt idx="248">
                  <c:v>45729</c:v>
                </c:pt>
                <c:pt idx="249">
                  <c:v>45730</c:v>
                </c:pt>
                <c:pt idx="250">
                  <c:v>45733</c:v>
                </c:pt>
                <c:pt idx="251">
                  <c:v>45733</c:v>
                </c:pt>
                <c:pt idx="252">
                  <c:v>45733</c:v>
                </c:pt>
                <c:pt idx="253">
                  <c:v>45734</c:v>
                </c:pt>
                <c:pt idx="254">
                  <c:v>45734</c:v>
                </c:pt>
                <c:pt idx="255">
                  <c:v>45735</c:v>
                </c:pt>
                <c:pt idx="256">
                  <c:v>45737</c:v>
                </c:pt>
                <c:pt idx="257">
                  <c:v>45737</c:v>
                </c:pt>
                <c:pt idx="258">
                  <c:v>45737</c:v>
                </c:pt>
                <c:pt idx="259">
                  <c:v>45737</c:v>
                </c:pt>
                <c:pt idx="260">
                  <c:v>45740</c:v>
                </c:pt>
                <c:pt idx="261">
                  <c:v>45740</c:v>
                </c:pt>
                <c:pt idx="262">
                  <c:v>45740</c:v>
                </c:pt>
                <c:pt idx="263">
                  <c:v>45741</c:v>
                </c:pt>
                <c:pt idx="264">
                  <c:v>45742</c:v>
                </c:pt>
                <c:pt idx="265">
                  <c:v>45744</c:v>
                </c:pt>
                <c:pt idx="266">
                  <c:v>45747</c:v>
                </c:pt>
                <c:pt idx="267">
                  <c:v>45747</c:v>
                </c:pt>
                <c:pt idx="268">
                  <c:v>45747</c:v>
                </c:pt>
                <c:pt idx="269">
                  <c:v>45747</c:v>
                </c:pt>
                <c:pt idx="270">
                  <c:v>45747</c:v>
                </c:pt>
                <c:pt idx="271">
                  <c:v>45747</c:v>
                </c:pt>
                <c:pt idx="272">
                  <c:v>45748</c:v>
                </c:pt>
                <c:pt idx="273">
                  <c:v>45748</c:v>
                </c:pt>
                <c:pt idx="274">
                  <c:v>45748</c:v>
                </c:pt>
                <c:pt idx="275">
                  <c:v>45748</c:v>
                </c:pt>
                <c:pt idx="276">
                  <c:v>45748</c:v>
                </c:pt>
                <c:pt idx="277">
                  <c:v>45750</c:v>
                </c:pt>
                <c:pt idx="278">
                  <c:v>45750</c:v>
                </c:pt>
                <c:pt idx="279">
                  <c:v>45751</c:v>
                </c:pt>
                <c:pt idx="280">
                  <c:v>45751</c:v>
                </c:pt>
                <c:pt idx="281">
                  <c:v>45754</c:v>
                </c:pt>
                <c:pt idx="282">
                  <c:v>45754</c:v>
                </c:pt>
                <c:pt idx="283">
                  <c:v>45754</c:v>
                </c:pt>
                <c:pt idx="284">
                  <c:v>45754</c:v>
                </c:pt>
                <c:pt idx="285">
                  <c:v>45754</c:v>
                </c:pt>
                <c:pt idx="286">
                  <c:v>45755</c:v>
                </c:pt>
                <c:pt idx="287">
                  <c:v>45756</c:v>
                </c:pt>
                <c:pt idx="288">
                  <c:v>45757</c:v>
                </c:pt>
                <c:pt idx="289">
                  <c:v>45757</c:v>
                </c:pt>
                <c:pt idx="290">
                  <c:v>45757</c:v>
                </c:pt>
                <c:pt idx="291">
                  <c:v>45758</c:v>
                </c:pt>
                <c:pt idx="292">
                  <c:v>45762</c:v>
                </c:pt>
                <c:pt idx="293">
                  <c:v>45762</c:v>
                </c:pt>
                <c:pt idx="294">
                  <c:v>45764</c:v>
                </c:pt>
                <c:pt idx="295">
                  <c:v>45765</c:v>
                </c:pt>
                <c:pt idx="296">
                  <c:v>45768</c:v>
                </c:pt>
                <c:pt idx="297">
                  <c:v>45769</c:v>
                </c:pt>
                <c:pt idx="298">
                  <c:v>45770</c:v>
                </c:pt>
                <c:pt idx="299">
                  <c:v>45770</c:v>
                </c:pt>
                <c:pt idx="300">
                  <c:v>45771</c:v>
                </c:pt>
                <c:pt idx="301">
                  <c:v>45771</c:v>
                </c:pt>
                <c:pt idx="302">
                  <c:v>45772</c:v>
                </c:pt>
                <c:pt idx="303">
                  <c:v>45775</c:v>
                </c:pt>
                <c:pt idx="304">
                  <c:v>45776</c:v>
                </c:pt>
                <c:pt idx="305">
                  <c:v>45776</c:v>
                </c:pt>
                <c:pt idx="306">
                  <c:v>45777</c:v>
                </c:pt>
                <c:pt idx="307">
                  <c:v>45777</c:v>
                </c:pt>
                <c:pt idx="308">
                  <c:v>45778</c:v>
                </c:pt>
                <c:pt idx="309">
                  <c:v>45778</c:v>
                </c:pt>
                <c:pt idx="310">
                  <c:v>45778</c:v>
                </c:pt>
                <c:pt idx="311">
                  <c:v>45778</c:v>
                </c:pt>
                <c:pt idx="312">
                  <c:v>45778</c:v>
                </c:pt>
                <c:pt idx="313">
                  <c:v>45778</c:v>
                </c:pt>
                <c:pt idx="314">
                  <c:v>45778</c:v>
                </c:pt>
                <c:pt idx="315">
                  <c:v>45778</c:v>
                </c:pt>
                <c:pt idx="316">
                  <c:v>45779</c:v>
                </c:pt>
                <c:pt idx="317">
                  <c:v>45779</c:v>
                </c:pt>
                <c:pt idx="318">
                  <c:v>45779</c:v>
                </c:pt>
                <c:pt idx="319">
                  <c:v>45782</c:v>
                </c:pt>
                <c:pt idx="320">
                  <c:v>45783</c:v>
                </c:pt>
                <c:pt idx="321">
                  <c:v>45783</c:v>
                </c:pt>
                <c:pt idx="322">
                  <c:v>45783</c:v>
                </c:pt>
                <c:pt idx="323">
                  <c:v>45784</c:v>
                </c:pt>
                <c:pt idx="324">
                  <c:v>45785</c:v>
                </c:pt>
                <c:pt idx="325">
                  <c:v>45785</c:v>
                </c:pt>
                <c:pt idx="326">
                  <c:v>45785</c:v>
                </c:pt>
                <c:pt idx="327">
                  <c:v>45786</c:v>
                </c:pt>
                <c:pt idx="328">
                  <c:v>45786</c:v>
                </c:pt>
                <c:pt idx="329">
                  <c:v>45789</c:v>
                </c:pt>
                <c:pt idx="330">
                  <c:v>45789</c:v>
                </c:pt>
                <c:pt idx="331">
                  <c:v>45790</c:v>
                </c:pt>
                <c:pt idx="332">
                  <c:v>45790</c:v>
                </c:pt>
                <c:pt idx="333">
                  <c:v>45793</c:v>
                </c:pt>
                <c:pt idx="334">
                  <c:v>45793</c:v>
                </c:pt>
                <c:pt idx="335">
                  <c:v>45793</c:v>
                </c:pt>
                <c:pt idx="336">
                  <c:v>45793</c:v>
                </c:pt>
                <c:pt idx="337">
                  <c:v>45796</c:v>
                </c:pt>
                <c:pt idx="338">
                  <c:v>45796</c:v>
                </c:pt>
                <c:pt idx="339">
                  <c:v>45797</c:v>
                </c:pt>
                <c:pt idx="340">
                  <c:v>45797</c:v>
                </c:pt>
                <c:pt idx="341">
                  <c:v>45799</c:v>
                </c:pt>
                <c:pt idx="342">
                  <c:v>45800</c:v>
                </c:pt>
                <c:pt idx="343">
                  <c:v>45800</c:v>
                </c:pt>
                <c:pt idx="344">
                  <c:v>45802</c:v>
                </c:pt>
                <c:pt idx="345">
                  <c:v>45804</c:v>
                </c:pt>
                <c:pt idx="346">
                  <c:v>45805</c:v>
                </c:pt>
                <c:pt idx="347">
                  <c:v>45806</c:v>
                </c:pt>
                <c:pt idx="348">
                  <c:v>45806</c:v>
                </c:pt>
                <c:pt idx="349">
                  <c:v>45807</c:v>
                </c:pt>
                <c:pt idx="350">
                  <c:v>45807</c:v>
                </c:pt>
                <c:pt idx="351">
                  <c:v>45809</c:v>
                </c:pt>
                <c:pt idx="352">
                  <c:v>45809</c:v>
                </c:pt>
                <c:pt idx="353">
                  <c:v>45809</c:v>
                </c:pt>
                <c:pt idx="354">
                  <c:v>45809</c:v>
                </c:pt>
                <c:pt idx="355">
                  <c:v>45810</c:v>
                </c:pt>
                <c:pt idx="356">
                  <c:v>45810</c:v>
                </c:pt>
                <c:pt idx="357">
                  <c:v>45810</c:v>
                </c:pt>
                <c:pt idx="358">
                  <c:v>45810</c:v>
                </c:pt>
                <c:pt idx="359">
                  <c:v>45811</c:v>
                </c:pt>
                <c:pt idx="360">
                  <c:v>45811</c:v>
                </c:pt>
                <c:pt idx="361">
                  <c:v>45812</c:v>
                </c:pt>
                <c:pt idx="362">
                  <c:v>45812</c:v>
                </c:pt>
                <c:pt idx="363">
                  <c:v>45812</c:v>
                </c:pt>
                <c:pt idx="364">
                  <c:v>45813</c:v>
                </c:pt>
                <c:pt idx="365">
                  <c:v>45813</c:v>
                </c:pt>
                <c:pt idx="366">
                  <c:v>45813</c:v>
                </c:pt>
                <c:pt idx="367">
                  <c:v>45814</c:v>
                </c:pt>
                <c:pt idx="368">
                  <c:v>45817</c:v>
                </c:pt>
                <c:pt idx="369">
                  <c:v>45817</c:v>
                </c:pt>
                <c:pt idx="370">
                  <c:v>45818</c:v>
                </c:pt>
                <c:pt idx="371">
                  <c:v>45819</c:v>
                </c:pt>
                <c:pt idx="372">
                  <c:v>45820</c:v>
                </c:pt>
                <c:pt idx="373">
                  <c:v>45821</c:v>
                </c:pt>
                <c:pt idx="374">
                  <c:v>45821</c:v>
                </c:pt>
                <c:pt idx="375">
                  <c:v>45821</c:v>
                </c:pt>
                <c:pt idx="376">
                  <c:v>45824</c:v>
                </c:pt>
                <c:pt idx="377">
                  <c:v>45825</c:v>
                </c:pt>
                <c:pt idx="378">
                  <c:v>45825</c:v>
                </c:pt>
                <c:pt idx="379">
                  <c:v>45827</c:v>
                </c:pt>
                <c:pt idx="380">
                  <c:v>45828</c:v>
                </c:pt>
                <c:pt idx="381">
                  <c:v>45831</c:v>
                </c:pt>
                <c:pt idx="382">
                  <c:v>45832</c:v>
                </c:pt>
                <c:pt idx="383">
                  <c:v>45832</c:v>
                </c:pt>
                <c:pt idx="384">
                  <c:v>45832</c:v>
                </c:pt>
                <c:pt idx="385">
                  <c:v>45833</c:v>
                </c:pt>
                <c:pt idx="386">
                  <c:v>45833</c:v>
                </c:pt>
                <c:pt idx="387">
                  <c:v>45833</c:v>
                </c:pt>
                <c:pt idx="388">
                  <c:v>45835</c:v>
                </c:pt>
                <c:pt idx="389">
                  <c:v>45835</c:v>
                </c:pt>
                <c:pt idx="390">
                  <c:v>45838</c:v>
                </c:pt>
                <c:pt idx="391">
                  <c:v>45838</c:v>
                </c:pt>
                <c:pt idx="392">
                  <c:v>45838</c:v>
                </c:pt>
                <c:pt idx="393">
                  <c:v>45839</c:v>
                </c:pt>
                <c:pt idx="394">
                  <c:v>45839</c:v>
                </c:pt>
                <c:pt idx="395">
                  <c:v>45839</c:v>
                </c:pt>
                <c:pt idx="396">
                  <c:v>45839</c:v>
                </c:pt>
                <c:pt idx="397">
                  <c:v>45839</c:v>
                </c:pt>
                <c:pt idx="398">
                  <c:v>45839</c:v>
                </c:pt>
                <c:pt idx="399">
                  <c:v>45839</c:v>
                </c:pt>
                <c:pt idx="400">
                  <c:v>45839</c:v>
                </c:pt>
                <c:pt idx="401">
                  <c:v>45839</c:v>
                </c:pt>
                <c:pt idx="402">
                  <c:v>45839</c:v>
                </c:pt>
                <c:pt idx="403">
                  <c:v>45839</c:v>
                </c:pt>
                <c:pt idx="404">
                  <c:v>45839</c:v>
                </c:pt>
                <c:pt idx="405">
                  <c:v>45839</c:v>
                </c:pt>
                <c:pt idx="406">
                  <c:v>45840</c:v>
                </c:pt>
                <c:pt idx="407">
                  <c:v>45840</c:v>
                </c:pt>
                <c:pt idx="408">
                  <c:v>45841</c:v>
                </c:pt>
                <c:pt idx="409">
                  <c:v>45841</c:v>
                </c:pt>
                <c:pt idx="410">
                  <c:v>45845</c:v>
                </c:pt>
                <c:pt idx="411">
                  <c:v>45845</c:v>
                </c:pt>
                <c:pt idx="412">
                  <c:v>45846</c:v>
                </c:pt>
                <c:pt idx="413">
                  <c:v>45846</c:v>
                </c:pt>
                <c:pt idx="414">
                  <c:v>45846</c:v>
                </c:pt>
                <c:pt idx="415">
                  <c:v>45847</c:v>
                </c:pt>
                <c:pt idx="416">
                  <c:v>45853</c:v>
                </c:pt>
                <c:pt idx="417">
                  <c:v>45853</c:v>
                </c:pt>
                <c:pt idx="418">
                  <c:v>45854</c:v>
                </c:pt>
                <c:pt idx="419">
                  <c:v>45854</c:v>
                </c:pt>
                <c:pt idx="420">
                  <c:v>45854</c:v>
                </c:pt>
                <c:pt idx="421">
                  <c:v>45855</c:v>
                </c:pt>
                <c:pt idx="422">
                  <c:v>45856</c:v>
                </c:pt>
                <c:pt idx="423">
                  <c:v>45856</c:v>
                </c:pt>
                <c:pt idx="424">
                  <c:v>45859</c:v>
                </c:pt>
                <c:pt idx="425">
                  <c:v>45860</c:v>
                </c:pt>
                <c:pt idx="426">
                  <c:v>45861</c:v>
                </c:pt>
                <c:pt idx="427">
                  <c:v>45862</c:v>
                </c:pt>
                <c:pt idx="428">
                  <c:v>45862</c:v>
                </c:pt>
                <c:pt idx="429">
                  <c:v>45862</c:v>
                </c:pt>
                <c:pt idx="430">
                  <c:v>45863</c:v>
                </c:pt>
                <c:pt idx="431">
                  <c:v>45863</c:v>
                </c:pt>
                <c:pt idx="432">
                  <c:v>45863</c:v>
                </c:pt>
                <c:pt idx="433">
                  <c:v>45866</c:v>
                </c:pt>
                <c:pt idx="434">
                  <c:v>45867</c:v>
                </c:pt>
                <c:pt idx="435">
                  <c:v>45867</c:v>
                </c:pt>
                <c:pt idx="436">
                  <c:v>45868</c:v>
                </c:pt>
                <c:pt idx="437">
                  <c:v>45869</c:v>
                </c:pt>
                <c:pt idx="438">
                  <c:v>45869</c:v>
                </c:pt>
                <c:pt idx="439">
                  <c:v>45869</c:v>
                </c:pt>
                <c:pt idx="440">
                  <c:v>45869</c:v>
                </c:pt>
                <c:pt idx="441">
                  <c:v>45869</c:v>
                </c:pt>
                <c:pt idx="442">
                  <c:v>45869</c:v>
                </c:pt>
                <c:pt idx="443">
                  <c:v>45869</c:v>
                </c:pt>
                <c:pt idx="444">
                  <c:v>45869</c:v>
                </c:pt>
                <c:pt idx="445">
                  <c:v>45869</c:v>
                </c:pt>
                <c:pt idx="446">
                  <c:v>45869</c:v>
                </c:pt>
                <c:pt idx="447">
                  <c:v>45869</c:v>
                </c:pt>
                <c:pt idx="448">
                  <c:v>45869</c:v>
                </c:pt>
                <c:pt idx="449">
                  <c:v>45870</c:v>
                </c:pt>
                <c:pt idx="450">
                  <c:v>45870</c:v>
                </c:pt>
                <c:pt idx="451">
                  <c:v>45870</c:v>
                </c:pt>
                <c:pt idx="452">
                  <c:v>45873</c:v>
                </c:pt>
                <c:pt idx="453">
                  <c:v>45873</c:v>
                </c:pt>
                <c:pt idx="454">
                  <c:v>45874</c:v>
                </c:pt>
                <c:pt idx="455">
                  <c:v>45874</c:v>
                </c:pt>
                <c:pt idx="456">
                  <c:v>45875</c:v>
                </c:pt>
                <c:pt idx="457">
                  <c:v>45875</c:v>
                </c:pt>
                <c:pt idx="458">
                  <c:v>45875</c:v>
                </c:pt>
                <c:pt idx="459">
                  <c:v>45875</c:v>
                </c:pt>
                <c:pt idx="460">
                  <c:v>45875</c:v>
                </c:pt>
                <c:pt idx="461">
                  <c:v>45877</c:v>
                </c:pt>
                <c:pt idx="462">
                  <c:v>45877</c:v>
                </c:pt>
                <c:pt idx="463">
                  <c:v>45877</c:v>
                </c:pt>
                <c:pt idx="464">
                  <c:v>45877</c:v>
                </c:pt>
                <c:pt idx="465">
                  <c:v>45881</c:v>
                </c:pt>
                <c:pt idx="466">
                  <c:v>45881</c:v>
                </c:pt>
                <c:pt idx="467">
                  <c:v>45881</c:v>
                </c:pt>
                <c:pt idx="468">
                  <c:v>45881</c:v>
                </c:pt>
                <c:pt idx="469">
                  <c:v>45882</c:v>
                </c:pt>
                <c:pt idx="470">
                  <c:v>45882</c:v>
                </c:pt>
                <c:pt idx="471">
                  <c:v>45882</c:v>
                </c:pt>
                <c:pt idx="472">
                  <c:v>45883</c:v>
                </c:pt>
                <c:pt idx="473">
                  <c:v>45884</c:v>
                </c:pt>
                <c:pt idx="474">
                  <c:v>45884</c:v>
                </c:pt>
                <c:pt idx="475">
                  <c:v>45887</c:v>
                </c:pt>
                <c:pt idx="476">
                  <c:v>45887</c:v>
                </c:pt>
                <c:pt idx="477">
                  <c:v>45888</c:v>
                </c:pt>
                <c:pt idx="478">
                  <c:v>45889</c:v>
                </c:pt>
                <c:pt idx="479">
                  <c:v>45889</c:v>
                </c:pt>
                <c:pt idx="480">
                  <c:v>45889</c:v>
                </c:pt>
                <c:pt idx="481">
                  <c:v>45894</c:v>
                </c:pt>
                <c:pt idx="482">
                  <c:v>45895</c:v>
                </c:pt>
                <c:pt idx="483">
                  <c:v>45895</c:v>
                </c:pt>
                <c:pt idx="484">
                  <c:v>45895</c:v>
                </c:pt>
                <c:pt idx="485">
                  <c:v>45895</c:v>
                </c:pt>
                <c:pt idx="486">
                  <c:v>45896</c:v>
                </c:pt>
                <c:pt idx="487">
                  <c:v>45896</c:v>
                </c:pt>
                <c:pt idx="488">
                  <c:v>45897</c:v>
                </c:pt>
                <c:pt idx="489">
                  <c:v>45897</c:v>
                </c:pt>
                <c:pt idx="490">
                  <c:v>45897</c:v>
                </c:pt>
                <c:pt idx="491">
                  <c:v>45898</c:v>
                </c:pt>
                <c:pt idx="492">
                  <c:v>45898</c:v>
                </c:pt>
                <c:pt idx="493">
                  <c:v>45898</c:v>
                </c:pt>
                <c:pt idx="494">
                  <c:v>45898</c:v>
                </c:pt>
                <c:pt idx="495">
                  <c:v>45898</c:v>
                </c:pt>
                <c:pt idx="496">
                  <c:v>45898</c:v>
                </c:pt>
                <c:pt idx="497">
                  <c:v>45898</c:v>
                </c:pt>
                <c:pt idx="498">
                  <c:v>45898</c:v>
                </c:pt>
                <c:pt idx="499">
                  <c:v>45900</c:v>
                </c:pt>
                <c:pt idx="500">
                  <c:v>45901</c:v>
                </c:pt>
                <c:pt idx="501">
                  <c:v>45901</c:v>
                </c:pt>
                <c:pt idx="502">
                  <c:v>45902</c:v>
                </c:pt>
                <c:pt idx="503">
                  <c:v>45902</c:v>
                </c:pt>
                <c:pt idx="504">
                  <c:v>45902</c:v>
                </c:pt>
                <c:pt idx="505">
                  <c:v>45902</c:v>
                </c:pt>
                <c:pt idx="506">
                  <c:v>45902</c:v>
                </c:pt>
                <c:pt idx="507">
                  <c:v>45903</c:v>
                </c:pt>
                <c:pt idx="508">
                  <c:v>45904</c:v>
                </c:pt>
                <c:pt idx="509">
                  <c:v>45905</c:v>
                </c:pt>
                <c:pt idx="510">
                  <c:v>45909</c:v>
                </c:pt>
                <c:pt idx="511">
                  <c:v>45909</c:v>
                </c:pt>
                <c:pt idx="512">
                  <c:v>45910</c:v>
                </c:pt>
                <c:pt idx="513">
                  <c:v>45911</c:v>
                </c:pt>
                <c:pt idx="514">
                  <c:v>45912</c:v>
                </c:pt>
                <c:pt idx="515">
                  <c:v>45912</c:v>
                </c:pt>
                <c:pt idx="516">
                  <c:v>45912</c:v>
                </c:pt>
                <c:pt idx="517">
                  <c:v>45915</c:v>
                </c:pt>
                <c:pt idx="518">
                  <c:v>45916</c:v>
                </c:pt>
                <c:pt idx="519">
                  <c:v>45916</c:v>
                </c:pt>
                <c:pt idx="520">
                  <c:v>45916</c:v>
                </c:pt>
                <c:pt idx="521">
                  <c:v>45917</c:v>
                </c:pt>
                <c:pt idx="522">
                  <c:v>45917</c:v>
                </c:pt>
                <c:pt idx="523">
                  <c:v>45918</c:v>
                </c:pt>
                <c:pt idx="524">
                  <c:v>45919</c:v>
                </c:pt>
                <c:pt idx="525">
                  <c:v>45919</c:v>
                </c:pt>
                <c:pt idx="526">
                  <c:v>45919</c:v>
                </c:pt>
                <c:pt idx="527">
                  <c:v>45919</c:v>
                </c:pt>
                <c:pt idx="528">
                  <c:v>45919</c:v>
                </c:pt>
                <c:pt idx="529">
                  <c:v>45922</c:v>
                </c:pt>
                <c:pt idx="530">
                  <c:v>45922</c:v>
                </c:pt>
                <c:pt idx="531">
                  <c:v>45924</c:v>
                </c:pt>
                <c:pt idx="532">
                  <c:v>45924</c:v>
                </c:pt>
                <c:pt idx="533">
                  <c:v>45925</c:v>
                </c:pt>
                <c:pt idx="534">
                  <c:v>45926</c:v>
                </c:pt>
                <c:pt idx="535">
                  <c:v>45929</c:v>
                </c:pt>
                <c:pt idx="536">
                  <c:v>45929</c:v>
                </c:pt>
                <c:pt idx="537">
                  <c:v>45929</c:v>
                </c:pt>
                <c:pt idx="538">
                  <c:v>45929</c:v>
                </c:pt>
                <c:pt idx="539">
                  <c:v>45930</c:v>
                </c:pt>
                <c:pt idx="540">
                  <c:v>45930</c:v>
                </c:pt>
                <c:pt idx="541">
                  <c:v>45930</c:v>
                </c:pt>
                <c:pt idx="542">
                  <c:v>45930</c:v>
                </c:pt>
                <c:pt idx="543">
                  <c:v>45930</c:v>
                </c:pt>
                <c:pt idx="544">
                  <c:v>45931</c:v>
                </c:pt>
                <c:pt idx="545">
                  <c:v>45931</c:v>
                </c:pt>
                <c:pt idx="546">
                  <c:v>45936</c:v>
                </c:pt>
                <c:pt idx="547">
                  <c:v>45937</c:v>
                </c:pt>
                <c:pt idx="548">
                  <c:v>45938</c:v>
                </c:pt>
                <c:pt idx="549">
                  <c:v>45938</c:v>
                </c:pt>
                <c:pt idx="550">
                  <c:v>45945</c:v>
                </c:pt>
                <c:pt idx="551">
                  <c:v>45946</c:v>
                </c:pt>
                <c:pt idx="552">
                  <c:v>45947</c:v>
                </c:pt>
                <c:pt idx="553">
                  <c:v>45950</c:v>
                </c:pt>
                <c:pt idx="554">
                  <c:v>45951</c:v>
                </c:pt>
                <c:pt idx="555">
                  <c:v>45953</c:v>
                </c:pt>
                <c:pt idx="556">
                  <c:v>45957</c:v>
                </c:pt>
                <c:pt idx="557">
                  <c:v>45961</c:v>
                </c:pt>
                <c:pt idx="558">
                  <c:v>45961</c:v>
                </c:pt>
                <c:pt idx="559">
                  <c:v>45964</c:v>
                </c:pt>
                <c:pt idx="560">
                  <c:v>45964</c:v>
                </c:pt>
                <c:pt idx="561">
                  <c:v>45964</c:v>
                </c:pt>
                <c:pt idx="562">
                  <c:v>45965</c:v>
                </c:pt>
                <c:pt idx="563">
                  <c:v>45967</c:v>
                </c:pt>
                <c:pt idx="564">
                  <c:v>45971</c:v>
                </c:pt>
                <c:pt idx="565">
                  <c:v>45973</c:v>
                </c:pt>
                <c:pt idx="566">
                  <c:v>45973</c:v>
                </c:pt>
                <c:pt idx="567">
                  <c:v>45978</c:v>
                </c:pt>
              </c:numCache>
            </c:numRef>
          </c:xVal>
          <c:yVal>
            <c:numRef>
              <c:f>'New Issue Spreads'!$K$2:$K$569</c:f>
              <c:numCache>
                <c:formatCode>General</c:formatCode>
                <c:ptCount val="568"/>
                <c:pt idx="8">
                  <c:v>350</c:v>
                </c:pt>
                <c:pt idx="15">
                  <c:v>325</c:v>
                </c:pt>
                <c:pt idx="21">
                  <c:v>500</c:v>
                </c:pt>
                <c:pt idx="26">
                  <c:v>325</c:v>
                </c:pt>
                <c:pt idx="33">
                  <c:v>375</c:v>
                </c:pt>
                <c:pt idx="34">
                  <c:v>300</c:v>
                </c:pt>
                <c:pt idx="58">
                  <c:v>375</c:v>
                </c:pt>
                <c:pt idx="59">
                  <c:v>350</c:v>
                </c:pt>
                <c:pt idx="70">
                  <c:v>425</c:v>
                </c:pt>
                <c:pt idx="72">
                  <c:v>450</c:v>
                </c:pt>
                <c:pt idx="90">
                  <c:v>450</c:v>
                </c:pt>
                <c:pt idx="96">
                  <c:v>375</c:v>
                </c:pt>
                <c:pt idx="103">
                  <c:v>425</c:v>
                </c:pt>
                <c:pt idx="104">
                  <c:v>425</c:v>
                </c:pt>
                <c:pt idx="105">
                  <c:v>350</c:v>
                </c:pt>
                <c:pt idx="109">
                  <c:v>400</c:v>
                </c:pt>
                <c:pt idx="110">
                  <c:v>425</c:v>
                </c:pt>
                <c:pt idx="111">
                  <c:v>350</c:v>
                </c:pt>
                <c:pt idx="113">
                  <c:v>325</c:v>
                </c:pt>
                <c:pt idx="165">
                  <c:v>400</c:v>
                </c:pt>
                <c:pt idx="182">
                  <c:v>500</c:v>
                </c:pt>
                <c:pt idx="191">
                  <c:v>375</c:v>
                </c:pt>
                <c:pt idx="194">
                  <c:v>300</c:v>
                </c:pt>
                <c:pt idx="203">
                  <c:v>350</c:v>
                </c:pt>
                <c:pt idx="213">
                  <c:v>425</c:v>
                </c:pt>
                <c:pt idx="218">
                  <c:v>300</c:v>
                </c:pt>
                <c:pt idx="222">
                  <c:v>300</c:v>
                </c:pt>
                <c:pt idx="233">
                  <c:v>400</c:v>
                </c:pt>
                <c:pt idx="236">
                  <c:v>475</c:v>
                </c:pt>
                <c:pt idx="264">
                  <c:v>325</c:v>
                </c:pt>
                <c:pt idx="278">
                  <c:v>400</c:v>
                </c:pt>
                <c:pt idx="303">
                  <c:v>525</c:v>
                </c:pt>
                <c:pt idx="319">
                  <c:v>400</c:v>
                </c:pt>
                <c:pt idx="329">
                  <c:v>300</c:v>
                </c:pt>
                <c:pt idx="330">
                  <c:v>350</c:v>
                </c:pt>
                <c:pt idx="331">
                  <c:v>475</c:v>
                </c:pt>
                <c:pt idx="337">
                  <c:v>425</c:v>
                </c:pt>
                <c:pt idx="338">
                  <c:v>250</c:v>
                </c:pt>
                <c:pt idx="359">
                  <c:v>375</c:v>
                </c:pt>
                <c:pt idx="360">
                  <c:v>300</c:v>
                </c:pt>
                <c:pt idx="361">
                  <c:v>300</c:v>
                </c:pt>
                <c:pt idx="368">
                  <c:v>375</c:v>
                </c:pt>
                <c:pt idx="370">
                  <c:v>500</c:v>
                </c:pt>
                <c:pt idx="376">
                  <c:v>300</c:v>
                </c:pt>
                <c:pt idx="381">
                  <c:v>325</c:v>
                </c:pt>
                <c:pt idx="382">
                  <c:v>350</c:v>
                </c:pt>
                <c:pt idx="412">
                  <c:v>475</c:v>
                </c:pt>
                <c:pt idx="422">
                  <c:v>400</c:v>
                </c:pt>
                <c:pt idx="424">
                  <c:v>325</c:v>
                </c:pt>
                <c:pt idx="425">
                  <c:v>325</c:v>
                </c:pt>
                <c:pt idx="433">
                  <c:v>300</c:v>
                </c:pt>
                <c:pt idx="436">
                  <c:v>275</c:v>
                </c:pt>
                <c:pt idx="454">
                  <c:v>400</c:v>
                </c:pt>
                <c:pt idx="502">
                  <c:v>225</c:v>
                </c:pt>
                <c:pt idx="511">
                  <c:v>350</c:v>
                </c:pt>
                <c:pt idx="517">
                  <c:v>400</c:v>
                </c:pt>
                <c:pt idx="529">
                  <c:v>450</c:v>
                </c:pt>
                <c:pt idx="533">
                  <c:v>300</c:v>
                </c:pt>
                <c:pt idx="535">
                  <c:v>400</c:v>
                </c:pt>
                <c:pt idx="539">
                  <c:v>400</c:v>
                </c:pt>
                <c:pt idx="544">
                  <c:v>375</c:v>
                </c:pt>
                <c:pt idx="551">
                  <c:v>325</c:v>
                </c:pt>
                <c:pt idx="553">
                  <c:v>350</c:v>
                </c:pt>
                <c:pt idx="554">
                  <c:v>275</c:v>
                </c:pt>
                <c:pt idx="556">
                  <c:v>350</c:v>
                </c:pt>
                <c:pt idx="565">
                  <c:v>325</c:v>
                </c:pt>
                <c:pt idx="566">
                  <c:v>325</c:v>
                </c:pt>
                <c:pt idx="567">
                  <c:v>375</c:v>
                </c:pt>
              </c:numCache>
            </c:numRef>
          </c:yVal>
          <c:smooth val="0"/>
          <c:extLst>
            <c:ext xmlns:c16="http://schemas.microsoft.com/office/drawing/2014/chart" uri="{C3380CC4-5D6E-409C-BE32-E72D297353CC}">
              <c16:uniqueId val="{00000000-BBCD-41A0-A143-A4FCCC853175}"/>
            </c:ext>
          </c:extLst>
        </c:ser>
        <c:ser>
          <c:idx val="1"/>
          <c:order val="1"/>
          <c:tx>
            <c:strRef>
              <c:f>'New Issue Spreads'!$L$1</c:f>
              <c:strCache>
                <c:ptCount val="1"/>
                <c:pt idx="0">
                  <c:v>Direct lending</c:v>
                </c:pt>
              </c:strCache>
            </c:strRef>
          </c:tx>
          <c:spPr>
            <a:ln w="25400">
              <a:noFill/>
            </a:ln>
          </c:spPr>
          <c:marker>
            <c:symbol val="diamond"/>
            <c:size val="5"/>
            <c:spPr>
              <a:solidFill>
                <a:srgbClr val="40C2C9">
                  <a:alpha val="98824"/>
                </a:srgbClr>
              </a:solidFill>
              <a:ln w="25400">
                <a:solidFill>
                  <a:srgbClr val="40C2C9"/>
                </a:solidFill>
              </a:ln>
            </c:spPr>
          </c:marker>
          <c:dLbls>
            <c:delete val="1"/>
          </c:dLbls>
          <c:xVal>
            <c:numRef>
              <c:f>'New Issue Spreads'!$J$2:$J$569</c:f>
              <c:numCache>
                <c:formatCode>m/d/yyyy</c:formatCode>
                <c:ptCount val="568"/>
                <c:pt idx="0">
                  <c:v>45566</c:v>
                </c:pt>
                <c:pt idx="1">
                  <c:v>45566</c:v>
                </c:pt>
                <c:pt idx="2">
                  <c:v>45566</c:v>
                </c:pt>
                <c:pt idx="3">
                  <c:v>45566</c:v>
                </c:pt>
                <c:pt idx="4">
                  <c:v>45566</c:v>
                </c:pt>
                <c:pt idx="5">
                  <c:v>45566</c:v>
                </c:pt>
                <c:pt idx="6">
                  <c:v>45567</c:v>
                </c:pt>
                <c:pt idx="7">
                  <c:v>45572</c:v>
                </c:pt>
                <c:pt idx="8">
                  <c:v>45573</c:v>
                </c:pt>
                <c:pt idx="9">
                  <c:v>45573</c:v>
                </c:pt>
                <c:pt idx="10">
                  <c:v>45573</c:v>
                </c:pt>
                <c:pt idx="11">
                  <c:v>45576</c:v>
                </c:pt>
                <c:pt idx="12">
                  <c:v>45576</c:v>
                </c:pt>
                <c:pt idx="13">
                  <c:v>45579</c:v>
                </c:pt>
                <c:pt idx="14">
                  <c:v>45579</c:v>
                </c:pt>
                <c:pt idx="15">
                  <c:v>45580</c:v>
                </c:pt>
                <c:pt idx="16">
                  <c:v>45580</c:v>
                </c:pt>
                <c:pt idx="17">
                  <c:v>45580</c:v>
                </c:pt>
                <c:pt idx="18">
                  <c:v>45580</c:v>
                </c:pt>
                <c:pt idx="19">
                  <c:v>45580</c:v>
                </c:pt>
                <c:pt idx="20">
                  <c:v>45580</c:v>
                </c:pt>
                <c:pt idx="21">
                  <c:v>45581</c:v>
                </c:pt>
                <c:pt idx="22">
                  <c:v>45582</c:v>
                </c:pt>
                <c:pt idx="23">
                  <c:v>45582</c:v>
                </c:pt>
                <c:pt idx="24">
                  <c:v>45582</c:v>
                </c:pt>
                <c:pt idx="25">
                  <c:v>45583</c:v>
                </c:pt>
                <c:pt idx="26">
                  <c:v>45586</c:v>
                </c:pt>
                <c:pt idx="27">
                  <c:v>45587</c:v>
                </c:pt>
                <c:pt idx="28">
                  <c:v>45588</c:v>
                </c:pt>
                <c:pt idx="29">
                  <c:v>45589</c:v>
                </c:pt>
                <c:pt idx="30">
                  <c:v>45590</c:v>
                </c:pt>
                <c:pt idx="31">
                  <c:v>45590</c:v>
                </c:pt>
                <c:pt idx="32">
                  <c:v>45590</c:v>
                </c:pt>
                <c:pt idx="33">
                  <c:v>45593</c:v>
                </c:pt>
                <c:pt idx="34">
                  <c:v>45594</c:v>
                </c:pt>
                <c:pt idx="35">
                  <c:v>45595</c:v>
                </c:pt>
                <c:pt idx="36">
                  <c:v>45596</c:v>
                </c:pt>
                <c:pt idx="37">
                  <c:v>45596</c:v>
                </c:pt>
                <c:pt idx="38">
                  <c:v>45596</c:v>
                </c:pt>
                <c:pt idx="39">
                  <c:v>45596</c:v>
                </c:pt>
                <c:pt idx="40">
                  <c:v>45596</c:v>
                </c:pt>
                <c:pt idx="41">
                  <c:v>45596</c:v>
                </c:pt>
                <c:pt idx="42">
                  <c:v>45596</c:v>
                </c:pt>
                <c:pt idx="43">
                  <c:v>45596</c:v>
                </c:pt>
                <c:pt idx="44">
                  <c:v>45596</c:v>
                </c:pt>
                <c:pt idx="45">
                  <c:v>45596</c:v>
                </c:pt>
                <c:pt idx="46">
                  <c:v>45597</c:v>
                </c:pt>
                <c:pt idx="47">
                  <c:v>45597</c:v>
                </c:pt>
                <c:pt idx="48">
                  <c:v>45597</c:v>
                </c:pt>
                <c:pt idx="49">
                  <c:v>45597</c:v>
                </c:pt>
                <c:pt idx="50">
                  <c:v>45597</c:v>
                </c:pt>
                <c:pt idx="51">
                  <c:v>45601</c:v>
                </c:pt>
                <c:pt idx="52">
                  <c:v>45601</c:v>
                </c:pt>
                <c:pt idx="53">
                  <c:v>45601</c:v>
                </c:pt>
                <c:pt idx="54">
                  <c:v>45601</c:v>
                </c:pt>
                <c:pt idx="55">
                  <c:v>45602</c:v>
                </c:pt>
                <c:pt idx="56">
                  <c:v>45604</c:v>
                </c:pt>
                <c:pt idx="57">
                  <c:v>45604</c:v>
                </c:pt>
                <c:pt idx="58">
                  <c:v>45608</c:v>
                </c:pt>
                <c:pt idx="59">
                  <c:v>45609</c:v>
                </c:pt>
                <c:pt idx="60">
                  <c:v>45609</c:v>
                </c:pt>
                <c:pt idx="61">
                  <c:v>45610</c:v>
                </c:pt>
                <c:pt idx="62">
                  <c:v>45611</c:v>
                </c:pt>
                <c:pt idx="63">
                  <c:v>45611</c:v>
                </c:pt>
                <c:pt idx="64">
                  <c:v>45611</c:v>
                </c:pt>
                <c:pt idx="65">
                  <c:v>45611</c:v>
                </c:pt>
                <c:pt idx="66">
                  <c:v>45611</c:v>
                </c:pt>
                <c:pt idx="67">
                  <c:v>45611</c:v>
                </c:pt>
                <c:pt idx="68">
                  <c:v>45611</c:v>
                </c:pt>
                <c:pt idx="69">
                  <c:v>45611</c:v>
                </c:pt>
                <c:pt idx="70">
                  <c:v>45614</c:v>
                </c:pt>
                <c:pt idx="71">
                  <c:v>45615</c:v>
                </c:pt>
                <c:pt idx="72">
                  <c:v>45616</c:v>
                </c:pt>
                <c:pt idx="73">
                  <c:v>45616</c:v>
                </c:pt>
                <c:pt idx="74">
                  <c:v>45617</c:v>
                </c:pt>
                <c:pt idx="75">
                  <c:v>45617</c:v>
                </c:pt>
                <c:pt idx="76">
                  <c:v>45618</c:v>
                </c:pt>
                <c:pt idx="77">
                  <c:v>45618</c:v>
                </c:pt>
                <c:pt idx="78">
                  <c:v>45618</c:v>
                </c:pt>
                <c:pt idx="79">
                  <c:v>45622</c:v>
                </c:pt>
                <c:pt idx="80">
                  <c:v>45622</c:v>
                </c:pt>
                <c:pt idx="81">
                  <c:v>45622</c:v>
                </c:pt>
                <c:pt idx="82">
                  <c:v>45623</c:v>
                </c:pt>
                <c:pt idx="83">
                  <c:v>45623</c:v>
                </c:pt>
                <c:pt idx="84">
                  <c:v>45623</c:v>
                </c:pt>
                <c:pt idx="85">
                  <c:v>45623</c:v>
                </c:pt>
                <c:pt idx="86">
                  <c:v>45625</c:v>
                </c:pt>
                <c:pt idx="87">
                  <c:v>45627</c:v>
                </c:pt>
                <c:pt idx="88">
                  <c:v>45627</c:v>
                </c:pt>
                <c:pt idx="89">
                  <c:v>45627</c:v>
                </c:pt>
                <c:pt idx="90">
                  <c:v>45628</c:v>
                </c:pt>
                <c:pt idx="91">
                  <c:v>45628</c:v>
                </c:pt>
                <c:pt idx="92">
                  <c:v>45628</c:v>
                </c:pt>
                <c:pt idx="93">
                  <c:v>45628</c:v>
                </c:pt>
                <c:pt idx="94">
                  <c:v>45628</c:v>
                </c:pt>
                <c:pt idx="95">
                  <c:v>45628</c:v>
                </c:pt>
                <c:pt idx="96">
                  <c:v>45629</c:v>
                </c:pt>
                <c:pt idx="97">
                  <c:v>45629</c:v>
                </c:pt>
                <c:pt idx="98">
                  <c:v>45629</c:v>
                </c:pt>
                <c:pt idx="99">
                  <c:v>45629</c:v>
                </c:pt>
                <c:pt idx="100">
                  <c:v>45629</c:v>
                </c:pt>
                <c:pt idx="101">
                  <c:v>45629</c:v>
                </c:pt>
                <c:pt idx="102">
                  <c:v>45629</c:v>
                </c:pt>
                <c:pt idx="103">
                  <c:v>45630</c:v>
                </c:pt>
                <c:pt idx="104">
                  <c:v>45630</c:v>
                </c:pt>
                <c:pt idx="105">
                  <c:v>45631</c:v>
                </c:pt>
                <c:pt idx="106">
                  <c:v>45632</c:v>
                </c:pt>
                <c:pt idx="107">
                  <c:v>45632</c:v>
                </c:pt>
                <c:pt idx="108">
                  <c:v>45632</c:v>
                </c:pt>
                <c:pt idx="109">
                  <c:v>45635</c:v>
                </c:pt>
                <c:pt idx="110">
                  <c:v>45635</c:v>
                </c:pt>
                <c:pt idx="111">
                  <c:v>45635</c:v>
                </c:pt>
                <c:pt idx="112">
                  <c:v>45636</c:v>
                </c:pt>
                <c:pt idx="113">
                  <c:v>45637</c:v>
                </c:pt>
                <c:pt idx="114">
                  <c:v>45638</c:v>
                </c:pt>
                <c:pt idx="115">
                  <c:v>45638</c:v>
                </c:pt>
                <c:pt idx="116">
                  <c:v>45639</c:v>
                </c:pt>
                <c:pt idx="117">
                  <c:v>45639</c:v>
                </c:pt>
                <c:pt idx="118">
                  <c:v>45642</c:v>
                </c:pt>
                <c:pt idx="119">
                  <c:v>45642</c:v>
                </c:pt>
                <c:pt idx="120">
                  <c:v>45642</c:v>
                </c:pt>
                <c:pt idx="121">
                  <c:v>45642</c:v>
                </c:pt>
                <c:pt idx="122">
                  <c:v>45643</c:v>
                </c:pt>
                <c:pt idx="123">
                  <c:v>45643</c:v>
                </c:pt>
                <c:pt idx="124">
                  <c:v>45643</c:v>
                </c:pt>
                <c:pt idx="125">
                  <c:v>45644</c:v>
                </c:pt>
                <c:pt idx="126">
                  <c:v>45644</c:v>
                </c:pt>
                <c:pt idx="127">
                  <c:v>45645</c:v>
                </c:pt>
                <c:pt idx="128">
                  <c:v>45645</c:v>
                </c:pt>
                <c:pt idx="129">
                  <c:v>45645</c:v>
                </c:pt>
                <c:pt idx="130">
                  <c:v>45645</c:v>
                </c:pt>
                <c:pt idx="131">
                  <c:v>45645</c:v>
                </c:pt>
                <c:pt idx="132">
                  <c:v>45646</c:v>
                </c:pt>
                <c:pt idx="133">
                  <c:v>45646</c:v>
                </c:pt>
                <c:pt idx="134">
                  <c:v>45646</c:v>
                </c:pt>
                <c:pt idx="135">
                  <c:v>45646</c:v>
                </c:pt>
                <c:pt idx="136">
                  <c:v>45649</c:v>
                </c:pt>
                <c:pt idx="137">
                  <c:v>45649</c:v>
                </c:pt>
                <c:pt idx="138">
                  <c:v>45653</c:v>
                </c:pt>
                <c:pt idx="139">
                  <c:v>45653</c:v>
                </c:pt>
                <c:pt idx="140">
                  <c:v>45656</c:v>
                </c:pt>
                <c:pt idx="141">
                  <c:v>45656</c:v>
                </c:pt>
                <c:pt idx="142">
                  <c:v>45656</c:v>
                </c:pt>
                <c:pt idx="143">
                  <c:v>45656</c:v>
                </c:pt>
                <c:pt idx="144">
                  <c:v>45656</c:v>
                </c:pt>
                <c:pt idx="145">
                  <c:v>45657</c:v>
                </c:pt>
                <c:pt idx="146">
                  <c:v>45657</c:v>
                </c:pt>
                <c:pt idx="147">
                  <c:v>45657</c:v>
                </c:pt>
                <c:pt idx="148">
                  <c:v>45657</c:v>
                </c:pt>
                <c:pt idx="149">
                  <c:v>45657</c:v>
                </c:pt>
                <c:pt idx="150">
                  <c:v>45657</c:v>
                </c:pt>
                <c:pt idx="151">
                  <c:v>45657</c:v>
                </c:pt>
                <c:pt idx="152">
                  <c:v>45657</c:v>
                </c:pt>
                <c:pt idx="153">
                  <c:v>45658</c:v>
                </c:pt>
                <c:pt idx="154">
                  <c:v>45658</c:v>
                </c:pt>
                <c:pt idx="155">
                  <c:v>45658</c:v>
                </c:pt>
                <c:pt idx="156">
                  <c:v>45659</c:v>
                </c:pt>
                <c:pt idx="157">
                  <c:v>45659</c:v>
                </c:pt>
                <c:pt idx="158">
                  <c:v>45660</c:v>
                </c:pt>
                <c:pt idx="159">
                  <c:v>45660</c:v>
                </c:pt>
                <c:pt idx="160">
                  <c:v>45660</c:v>
                </c:pt>
                <c:pt idx="161">
                  <c:v>45661</c:v>
                </c:pt>
                <c:pt idx="162">
                  <c:v>45662</c:v>
                </c:pt>
                <c:pt idx="163">
                  <c:v>45663</c:v>
                </c:pt>
                <c:pt idx="164">
                  <c:v>45663</c:v>
                </c:pt>
                <c:pt idx="165">
                  <c:v>45664</c:v>
                </c:pt>
                <c:pt idx="166">
                  <c:v>45665</c:v>
                </c:pt>
                <c:pt idx="167">
                  <c:v>45666</c:v>
                </c:pt>
                <c:pt idx="168">
                  <c:v>45667</c:v>
                </c:pt>
                <c:pt idx="169">
                  <c:v>45667</c:v>
                </c:pt>
                <c:pt idx="170">
                  <c:v>45667</c:v>
                </c:pt>
                <c:pt idx="171">
                  <c:v>45667</c:v>
                </c:pt>
                <c:pt idx="172">
                  <c:v>45670</c:v>
                </c:pt>
                <c:pt idx="173">
                  <c:v>45670</c:v>
                </c:pt>
                <c:pt idx="174">
                  <c:v>45670</c:v>
                </c:pt>
                <c:pt idx="175">
                  <c:v>45670</c:v>
                </c:pt>
                <c:pt idx="176">
                  <c:v>45671</c:v>
                </c:pt>
                <c:pt idx="177">
                  <c:v>45671</c:v>
                </c:pt>
                <c:pt idx="178">
                  <c:v>45673</c:v>
                </c:pt>
                <c:pt idx="179">
                  <c:v>45673</c:v>
                </c:pt>
                <c:pt idx="180">
                  <c:v>45674</c:v>
                </c:pt>
                <c:pt idx="181">
                  <c:v>45674</c:v>
                </c:pt>
                <c:pt idx="182">
                  <c:v>45678</c:v>
                </c:pt>
                <c:pt idx="183">
                  <c:v>45678</c:v>
                </c:pt>
                <c:pt idx="184">
                  <c:v>45679</c:v>
                </c:pt>
                <c:pt idx="185">
                  <c:v>45679</c:v>
                </c:pt>
                <c:pt idx="186">
                  <c:v>45680</c:v>
                </c:pt>
                <c:pt idx="187">
                  <c:v>45680</c:v>
                </c:pt>
                <c:pt idx="188">
                  <c:v>45680</c:v>
                </c:pt>
                <c:pt idx="189">
                  <c:v>45680</c:v>
                </c:pt>
                <c:pt idx="190">
                  <c:v>45681</c:v>
                </c:pt>
                <c:pt idx="191">
                  <c:v>45684</c:v>
                </c:pt>
                <c:pt idx="192">
                  <c:v>45684</c:v>
                </c:pt>
                <c:pt idx="193">
                  <c:v>45684</c:v>
                </c:pt>
                <c:pt idx="194">
                  <c:v>45685</c:v>
                </c:pt>
                <c:pt idx="195">
                  <c:v>45687</c:v>
                </c:pt>
                <c:pt idx="196">
                  <c:v>45688</c:v>
                </c:pt>
                <c:pt idx="197">
                  <c:v>45688</c:v>
                </c:pt>
                <c:pt idx="198">
                  <c:v>45688</c:v>
                </c:pt>
                <c:pt idx="199">
                  <c:v>45688</c:v>
                </c:pt>
                <c:pt idx="200">
                  <c:v>45688</c:v>
                </c:pt>
                <c:pt idx="201">
                  <c:v>45689</c:v>
                </c:pt>
                <c:pt idx="202">
                  <c:v>45689</c:v>
                </c:pt>
                <c:pt idx="203">
                  <c:v>45691</c:v>
                </c:pt>
                <c:pt idx="204">
                  <c:v>45691</c:v>
                </c:pt>
                <c:pt idx="205">
                  <c:v>45691</c:v>
                </c:pt>
                <c:pt idx="206">
                  <c:v>45691</c:v>
                </c:pt>
                <c:pt idx="207">
                  <c:v>45691</c:v>
                </c:pt>
                <c:pt idx="208">
                  <c:v>45691</c:v>
                </c:pt>
                <c:pt idx="209">
                  <c:v>45692</c:v>
                </c:pt>
                <c:pt idx="210">
                  <c:v>45693</c:v>
                </c:pt>
                <c:pt idx="211">
                  <c:v>45694</c:v>
                </c:pt>
                <c:pt idx="212">
                  <c:v>45695</c:v>
                </c:pt>
                <c:pt idx="213">
                  <c:v>45698</c:v>
                </c:pt>
                <c:pt idx="214">
                  <c:v>45698</c:v>
                </c:pt>
                <c:pt idx="215">
                  <c:v>45701</c:v>
                </c:pt>
                <c:pt idx="216">
                  <c:v>45701</c:v>
                </c:pt>
                <c:pt idx="217">
                  <c:v>45702</c:v>
                </c:pt>
                <c:pt idx="218">
                  <c:v>45706</c:v>
                </c:pt>
                <c:pt idx="219">
                  <c:v>45707</c:v>
                </c:pt>
                <c:pt idx="220">
                  <c:v>45708</c:v>
                </c:pt>
                <c:pt idx="221">
                  <c:v>45709</c:v>
                </c:pt>
                <c:pt idx="222">
                  <c:v>45712</c:v>
                </c:pt>
                <c:pt idx="223">
                  <c:v>45713</c:v>
                </c:pt>
                <c:pt idx="224">
                  <c:v>45713</c:v>
                </c:pt>
                <c:pt idx="225">
                  <c:v>45713</c:v>
                </c:pt>
                <c:pt idx="226">
                  <c:v>45714</c:v>
                </c:pt>
                <c:pt idx="227">
                  <c:v>45716</c:v>
                </c:pt>
                <c:pt idx="228">
                  <c:v>45716</c:v>
                </c:pt>
                <c:pt idx="229">
                  <c:v>45716</c:v>
                </c:pt>
                <c:pt idx="230">
                  <c:v>45716</c:v>
                </c:pt>
                <c:pt idx="231">
                  <c:v>45716</c:v>
                </c:pt>
                <c:pt idx="232">
                  <c:v>45716</c:v>
                </c:pt>
                <c:pt idx="233">
                  <c:v>45719</c:v>
                </c:pt>
                <c:pt idx="234">
                  <c:v>45720</c:v>
                </c:pt>
                <c:pt idx="235">
                  <c:v>45720</c:v>
                </c:pt>
                <c:pt idx="236">
                  <c:v>45721</c:v>
                </c:pt>
                <c:pt idx="237">
                  <c:v>45722</c:v>
                </c:pt>
                <c:pt idx="238">
                  <c:v>45723</c:v>
                </c:pt>
                <c:pt idx="239">
                  <c:v>45723</c:v>
                </c:pt>
                <c:pt idx="240">
                  <c:v>45723</c:v>
                </c:pt>
                <c:pt idx="241">
                  <c:v>45723</c:v>
                </c:pt>
                <c:pt idx="242">
                  <c:v>45723</c:v>
                </c:pt>
                <c:pt idx="243">
                  <c:v>45725</c:v>
                </c:pt>
                <c:pt idx="244">
                  <c:v>45727</c:v>
                </c:pt>
                <c:pt idx="245">
                  <c:v>45728</c:v>
                </c:pt>
                <c:pt idx="246">
                  <c:v>45728</c:v>
                </c:pt>
                <c:pt idx="247">
                  <c:v>45728</c:v>
                </c:pt>
                <c:pt idx="248">
                  <c:v>45729</c:v>
                </c:pt>
                <c:pt idx="249">
                  <c:v>45730</c:v>
                </c:pt>
                <c:pt idx="250">
                  <c:v>45733</c:v>
                </c:pt>
                <c:pt idx="251">
                  <c:v>45733</c:v>
                </c:pt>
                <c:pt idx="252">
                  <c:v>45733</c:v>
                </c:pt>
                <c:pt idx="253">
                  <c:v>45734</c:v>
                </c:pt>
                <c:pt idx="254">
                  <c:v>45734</c:v>
                </c:pt>
                <c:pt idx="255">
                  <c:v>45735</c:v>
                </c:pt>
                <c:pt idx="256">
                  <c:v>45737</c:v>
                </c:pt>
                <c:pt idx="257">
                  <c:v>45737</c:v>
                </c:pt>
                <c:pt idx="258">
                  <c:v>45737</c:v>
                </c:pt>
                <c:pt idx="259">
                  <c:v>45737</c:v>
                </c:pt>
                <c:pt idx="260">
                  <c:v>45740</c:v>
                </c:pt>
                <c:pt idx="261">
                  <c:v>45740</c:v>
                </c:pt>
                <c:pt idx="262">
                  <c:v>45740</c:v>
                </c:pt>
                <c:pt idx="263">
                  <c:v>45741</c:v>
                </c:pt>
                <c:pt idx="264">
                  <c:v>45742</c:v>
                </c:pt>
                <c:pt idx="265">
                  <c:v>45744</c:v>
                </c:pt>
                <c:pt idx="266">
                  <c:v>45747</c:v>
                </c:pt>
                <c:pt idx="267">
                  <c:v>45747</c:v>
                </c:pt>
                <c:pt idx="268">
                  <c:v>45747</c:v>
                </c:pt>
                <c:pt idx="269">
                  <c:v>45747</c:v>
                </c:pt>
                <c:pt idx="270">
                  <c:v>45747</c:v>
                </c:pt>
                <c:pt idx="271">
                  <c:v>45747</c:v>
                </c:pt>
                <c:pt idx="272">
                  <c:v>45748</c:v>
                </c:pt>
                <c:pt idx="273">
                  <c:v>45748</c:v>
                </c:pt>
                <c:pt idx="274">
                  <c:v>45748</c:v>
                </c:pt>
                <c:pt idx="275">
                  <c:v>45748</c:v>
                </c:pt>
                <c:pt idx="276">
                  <c:v>45748</c:v>
                </c:pt>
                <c:pt idx="277">
                  <c:v>45750</c:v>
                </c:pt>
                <c:pt idx="278">
                  <c:v>45750</c:v>
                </c:pt>
                <c:pt idx="279">
                  <c:v>45751</c:v>
                </c:pt>
                <c:pt idx="280">
                  <c:v>45751</c:v>
                </c:pt>
                <c:pt idx="281">
                  <c:v>45754</c:v>
                </c:pt>
                <c:pt idx="282">
                  <c:v>45754</c:v>
                </c:pt>
                <c:pt idx="283">
                  <c:v>45754</c:v>
                </c:pt>
                <c:pt idx="284">
                  <c:v>45754</c:v>
                </c:pt>
                <c:pt idx="285">
                  <c:v>45754</c:v>
                </c:pt>
                <c:pt idx="286">
                  <c:v>45755</c:v>
                </c:pt>
                <c:pt idx="287">
                  <c:v>45756</c:v>
                </c:pt>
                <c:pt idx="288">
                  <c:v>45757</c:v>
                </c:pt>
                <c:pt idx="289">
                  <c:v>45757</c:v>
                </c:pt>
                <c:pt idx="290">
                  <c:v>45757</c:v>
                </c:pt>
                <c:pt idx="291">
                  <c:v>45758</c:v>
                </c:pt>
                <c:pt idx="292">
                  <c:v>45762</c:v>
                </c:pt>
                <c:pt idx="293">
                  <c:v>45762</c:v>
                </c:pt>
                <c:pt idx="294">
                  <c:v>45764</c:v>
                </c:pt>
                <c:pt idx="295">
                  <c:v>45765</c:v>
                </c:pt>
                <c:pt idx="296">
                  <c:v>45768</c:v>
                </c:pt>
                <c:pt idx="297">
                  <c:v>45769</c:v>
                </c:pt>
                <c:pt idx="298">
                  <c:v>45770</c:v>
                </c:pt>
                <c:pt idx="299">
                  <c:v>45770</c:v>
                </c:pt>
                <c:pt idx="300">
                  <c:v>45771</c:v>
                </c:pt>
                <c:pt idx="301">
                  <c:v>45771</c:v>
                </c:pt>
                <c:pt idx="302">
                  <c:v>45772</c:v>
                </c:pt>
                <c:pt idx="303">
                  <c:v>45775</c:v>
                </c:pt>
                <c:pt idx="304">
                  <c:v>45776</c:v>
                </c:pt>
                <c:pt idx="305">
                  <c:v>45776</c:v>
                </c:pt>
                <c:pt idx="306">
                  <c:v>45777</c:v>
                </c:pt>
                <c:pt idx="307">
                  <c:v>45777</c:v>
                </c:pt>
                <c:pt idx="308">
                  <c:v>45778</c:v>
                </c:pt>
                <c:pt idx="309">
                  <c:v>45778</c:v>
                </c:pt>
                <c:pt idx="310">
                  <c:v>45778</c:v>
                </c:pt>
                <c:pt idx="311">
                  <c:v>45778</c:v>
                </c:pt>
                <c:pt idx="312">
                  <c:v>45778</c:v>
                </c:pt>
                <c:pt idx="313">
                  <c:v>45778</c:v>
                </c:pt>
                <c:pt idx="314">
                  <c:v>45778</c:v>
                </c:pt>
                <c:pt idx="315">
                  <c:v>45778</c:v>
                </c:pt>
                <c:pt idx="316">
                  <c:v>45779</c:v>
                </c:pt>
                <c:pt idx="317">
                  <c:v>45779</c:v>
                </c:pt>
                <c:pt idx="318">
                  <c:v>45779</c:v>
                </c:pt>
                <c:pt idx="319">
                  <c:v>45782</c:v>
                </c:pt>
                <c:pt idx="320">
                  <c:v>45783</c:v>
                </c:pt>
                <c:pt idx="321">
                  <c:v>45783</c:v>
                </c:pt>
                <c:pt idx="322">
                  <c:v>45783</c:v>
                </c:pt>
                <c:pt idx="323">
                  <c:v>45784</c:v>
                </c:pt>
                <c:pt idx="324">
                  <c:v>45785</c:v>
                </c:pt>
                <c:pt idx="325">
                  <c:v>45785</c:v>
                </c:pt>
                <c:pt idx="326">
                  <c:v>45785</c:v>
                </c:pt>
                <c:pt idx="327">
                  <c:v>45786</c:v>
                </c:pt>
                <c:pt idx="328">
                  <c:v>45786</c:v>
                </c:pt>
                <c:pt idx="329">
                  <c:v>45789</c:v>
                </c:pt>
                <c:pt idx="330">
                  <c:v>45789</c:v>
                </c:pt>
                <c:pt idx="331">
                  <c:v>45790</c:v>
                </c:pt>
                <c:pt idx="332">
                  <c:v>45790</c:v>
                </c:pt>
                <c:pt idx="333">
                  <c:v>45793</c:v>
                </c:pt>
                <c:pt idx="334">
                  <c:v>45793</c:v>
                </c:pt>
                <c:pt idx="335">
                  <c:v>45793</c:v>
                </c:pt>
                <c:pt idx="336">
                  <c:v>45793</c:v>
                </c:pt>
                <c:pt idx="337">
                  <c:v>45796</c:v>
                </c:pt>
                <c:pt idx="338">
                  <c:v>45796</c:v>
                </c:pt>
                <c:pt idx="339">
                  <c:v>45797</c:v>
                </c:pt>
                <c:pt idx="340">
                  <c:v>45797</c:v>
                </c:pt>
                <c:pt idx="341">
                  <c:v>45799</c:v>
                </c:pt>
                <c:pt idx="342">
                  <c:v>45800</c:v>
                </c:pt>
                <c:pt idx="343">
                  <c:v>45800</c:v>
                </c:pt>
                <c:pt idx="344">
                  <c:v>45802</c:v>
                </c:pt>
                <c:pt idx="345">
                  <c:v>45804</c:v>
                </c:pt>
                <c:pt idx="346">
                  <c:v>45805</c:v>
                </c:pt>
                <c:pt idx="347">
                  <c:v>45806</c:v>
                </c:pt>
                <c:pt idx="348">
                  <c:v>45806</c:v>
                </c:pt>
                <c:pt idx="349">
                  <c:v>45807</c:v>
                </c:pt>
                <c:pt idx="350">
                  <c:v>45807</c:v>
                </c:pt>
                <c:pt idx="351">
                  <c:v>45809</c:v>
                </c:pt>
                <c:pt idx="352">
                  <c:v>45809</c:v>
                </c:pt>
                <c:pt idx="353">
                  <c:v>45809</c:v>
                </c:pt>
                <c:pt idx="354">
                  <c:v>45809</c:v>
                </c:pt>
                <c:pt idx="355">
                  <c:v>45810</c:v>
                </c:pt>
                <c:pt idx="356">
                  <c:v>45810</c:v>
                </c:pt>
                <c:pt idx="357">
                  <c:v>45810</c:v>
                </c:pt>
                <c:pt idx="358">
                  <c:v>45810</c:v>
                </c:pt>
                <c:pt idx="359">
                  <c:v>45811</c:v>
                </c:pt>
                <c:pt idx="360">
                  <c:v>45811</c:v>
                </c:pt>
                <c:pt idx="361">
                  <c:v>45812</c:v>
                </c:pt>
                <c:pt idx="362">
                  <c:v>45812</c:v>
                </c:pt>
                <c:pt idx="363">
                  <c:v>45812</c:v>
                </c:pt>
                <c:pt idx="364">
                  <c:v>45813</c:v>
                </c:pt>
                <c:pt idx="365">
                  <c:v>45813</c:v>
                </c:pt>
                <c:pt idx="366">
                  <c:v>45813</c:v>
                </c:pt>
                <c:pt idx="367">
                  <c:v>45814</c:v>
                </c:pt>
                <c:pt idx="368">
                  <c:v>45817</c:v>
                </c:pt>
                <c:pt idx="369">
                  <c:v>45817</c:v>
                </c:pt>
                <c:pt idx="370">
                  <c:v>45818</c:v>
                </c:pt>
                <c:pt idx="371">
                  <c:v>45819</c:v>
                </c:pt>
                <c:pt idx="372">
                  <c:v>45820</c:v>
                </c:pt>
                <c:pt idx="373">
                  <c:v>45821</c:v>
                </c:pt>
                <c:pt idx="374">
                  <c:v>45821</c:v>
                </c:pt>
                <c:pt idx="375">
                  <c:v>45821</c:v>
                </c:pt>
                <c:pt idx="376">
                  <c:v>45824</c:v>
                </c:pt>
                <c:pt idx="377">
                  <c:v>45825</c:v>
                </c:pt>
                <c:pt idx="378">
                  <c:v>45825</c:v>
                </c:pt>
                <c:pt idx="379">
                  <c:v>45827</c:v>
                </c:pt>
                <c:pt idx="380">
                  <c:v>45828</c:v>
                </c:pt>
                <c:pt idx="381">
                  <c:v>45831</c:v>
                </c:pt>
                <c:pt idx="382">
                  <c:v>45832</c:v>
                </c:pt>
                <c:pt idx="383">
                  <c:v>45832</c:v>
                </c:pt>
                <c:pt idx="384">
                  <c:v>45832</c:v>
                </c:pt>
                <c:pt idx="385">
                  <c:v>45833</c:v>
                </c:pt>
                <c:pt idx="386">
                  <c:v>45833</c:v>
                </c:pt>
                <c:pt idx="387">
                  <c:v>45833</c:v>
                </c:pt>
                <c:pt idx="388">
                  <c:v>45835</c:v>
                </c:pt>
                <c:pt idx="389">
                  <c:v>45835</c:v>
                </c:pt>
                <c:pt idx="390">
                  <c:v>45838</c:v>
                </c:pt>
                <c:pt idx="391">
                  <c:v>45838</c:v>
                </c:pt>
                <c:pt idx="392">
                  <c:v>45838</c:v>
                </c:pt>
                <c:pt idx="393">
                  <c:v>45839</c:v>
                </c:pt>
                <c:pt idx="394">
                  <c:v>45839</c:v>
                </c:pt>
                <c:pt idx="395">
                  <c:v>45839</c:v>
                </c:pt>
                <c:pt idx="396">
                  <c:v>45839</c:v>
                </c:pt>
                <c:pt idx="397">
                  <c:v>45839</c:v>
                </c:pt>
                <c:pt idx="398">
                  <c:v>45839</c:v>
                </c:pt>
                <c:pt idx="399">
                  <c:v>45839</c:v>
                </c:pt>
                <c:pt idx="400">
                  <c:v>45839</c:v>
                </c:pt>
                <c:pt idx="401">
                  <c:v>45839</c:v>
                </c:pt>
                <c:pt idx="402">
                  <c:v>45839</c:v>
                </c:pt>
                <c:pt idx="403">
                  <c:v>45839</c:v>
                </c:pt>
                <c:pt idx="404">
                  <c:v>45839</c:v>
                </c:pt>
                <c:pt idx="405">
                  <c:v>45839</c:v>
                </c:pt>
                <c:pt idx="406">
                  <c:v>45840</c:v>
                </c:pt>
                <c:pt idx="407">
                  <c:v>45840</c:v>
                </c:pt>
                <c:pt idx="408">
                  <c:v>45841</c:v>
                </c:pt>
                <c:pt idx="409">
                  <c:v>45841</c:v>
                </c:pt>
                <c:pt idx="410">
                  <c:v>45845</c:v>
                </c:pt>
                <c:pt idx="411">
                  <c:v>45845</c:v>
                </c:pt>
                <c:pt idx="412">
                  <c:v>45846</c:v>
                </c:pt>
                <c:pt idx="413">
                  <c:v>45846</c:v>
                </c:pt>
                <c:pt idx="414">
                  <c:v>45846</c:v>
                </c:pt>
                <c:pt idx="415">
                  <c:v>45847</c:v>
                </c:pt>
                <c:pt idx="416">
                  <c:v>45853</c:v>
                </c:pt>
                <c:pt idx="417">
                  <c:v>45853</c:v>
                </c:pt>
                <c:pt idx="418">
                  <c:v>45854</c:v>
                </c:pt>
                <c:pt idx="419">
                  <c:v>45854</c:v>
                </c:pt>
                <c:pt idx="420">
                  <c:v>45854</c:v>
                </c:pt>
                <c:pt idx="421">
                  <c:v>45855</c:v>
                </c:pt>
                <c:pt idx="422">
                  <c:v>45856</c:v>
                </c:pt>
                <c:pt idx="423">
                  <c:v>45856</c:v>
                </c:pt>
                <c:pt idx="424">
                  <c:v>45859</c:v>
                </c:pt>
                <c:pt idx="425">
                  <c:v>45860</c:v>
                </c:pt>
                <c:pt idx="426">
                  <c:v>45861</c:v>
                </c:pt>
                <c:pt idx="427">
                  <c:v>45862</c:v>
                </c:pt>
                <c:pt idx="428">
                  <c:v>45862</c:v>
                </c:pt>
                <c:pt idx="429">
                  <c:v>45862</c:v>
                </c:pt>
                <c:pt idx="430">
                  <c:v>45863</c:v>
                </c:pt>
                <c:pt idx="431">
                  <c:v>45863</c:v>
                </c:pt>
                <c:pt idx="432">
                  <c:v>45863</c:v>
                </c:pt>
                <c:pt idx="433">
                  <c:v>45866</c:v>
                </c:pt>
                <c:pt idx="434">
                  <c:v>45867</c:v>
                </c:pt>
                <c:pt idx="435">
                  <c:v>45867</c:v>
                </c:pt>
                <c:pt idx="436">
                  <c:v>45868</c:v>
                </c:pt>
                <c:pt idx="437">
                  <c:v>45869</c:v>
                </c:pt>
                <c:pt idx="438">
                  <c:v>45869</c:v>
                </c:pt>
                <c:pt idx="439">
                  <c:v>45869</c:v>
                </c:pt>
                <c:pt idx="440">
                  <c:v>45869</c:v>
                </c:pt>
                <c:pt idx="441">
                  <c:v>45869</c:v>
                </c:pt>
                <c:pt idx="442">
                  <c:v>45869</c:v>
                </c:pt>
                <c:pt idx="443">
                  <c:v>45869</c:v>
                </c:pt>
                <c:pt idx="444">
                  <c:v>45869</c:v>
                </c:pt>
                <c:pt idx="445">
                  <c:v>45869</c:v>
                </c:pt>
                <c:pt idx="446">
                  <c:v>45869</c:v>
                </c:pt>
                <c:pt idx="447">
                  <c:v>45869</c:v>
                </c:pt>
                <c:pt idx="448">
                  <c:v>45869</c:v>
                </c:pt>
                <c:pt idx="449">
                  <c:v>45870</c:v>
                </c:pt>
                <c:pt idx="450">
                  <c:v>45870</c:v>
                </c:pt>
                <c:pt idx="451">
                  <c:v>45870</c:v>
                </c:pt>
                <c:pt idx="452">
                  <c:v>45873</c:v>
                </c:pt>
                <c:pt idx="453">
                  <c:v>45873</c:v>
                </c:pt>
                <c:pt idx="454">
                  <c:v>45874</c:v>
                </c:pt>
                <c:pt idx="455">
                  <c:v>45874</c:v>
                </c:pt>
                <c:pt idx="456">
                  <c:v>45875</c:v>
                </c:pt>
                <c:pt idx="457">
                  <c:v>45875</c:v>
                </c:pt>
                <c:pt idx="458">
                  <c:v>45875</c:v>
                </c:pt>
                <c:pt idx="459">
                  <c:v>45875</c:v>
                </c:pt>
                <c:pt idx="460">
                  <c:v>45875</c:v>
                </c:pt>
                <c:pt idx="461">
                  <c:v>45877</c:v>
                </c:pt>
                <c:pt idx="462">
                  <c:v>45877</c:v>
                </c:pt>
                <c:pt idx="463">
                  <c:v>45877</c:v>
                </c:pt>
                <c:pt idx="464">
                  <c:v>45877</c:v>
                </c:pt>
                <c:pt idx="465">
                  <c:v>45881</c:v>
                </c:pt>
                <c:pt idx="466">
                  <c:v>45881</c:v>
                </c:pt>
                <c:pt idx="467">
                  <c:v>45881</c:v>
                </c:pt>
                <c:pt idx="468">
                  <c:v>45881</c:v>
                </c:pt>
                <c:pt idx="469">
                  <c:v>45882</c:v>
                </c:pt>
                <c:pt idx="470">
                  <c:v>45882</c:v>
                </c:pt>
                <c:pt idx="471">
                  <c:v>45882</c:v>
                </c:pt>
                <c:pt idx="472">
                  <c:v>45883</c:v>
                </c:pt>
                <c:pt idx="473">
                  <c:v>45884</c:v>
                </c:pt>
                <c:pt idx="474">
                  <c:v>45884</c:v>
                </c:pt>
                <c:pt idx="475">
                  <c:v>45887</c:v>
                </c:pt>
                <c:pt idx="476">
                  <c:v>45887</c:v>
                </c:pt>
                <c:pt idx="477">
                  <c:v>45888</c:v>
                </c:pt>
                <c:pt idx="478">
                  <c:v>45889</c:v>
                </c:pt>
                <c:pt idx="479">
                  <c:v>45889</c:v>
                </c:pt>
                <c:pt idx="480">
                  <c:v>45889</c:v>
                </c:pt>
                <c:pt idx="481">
                  <c:v>45894</c:v>
                </c:pt>
                <c:pt idx="482">
                  <c:v>45895</c:v>
                </c:pt>
                <c:pt idx="483">
                  <c:v>45895</c:v>
                </c:pt>
                <c:pt idx="484">
                  <c:v>45895</c:v>
                </c:pt>
                <c:pt idx="485">
                  <c:v>45895</c:v>
                </c:pt>
                <c:pt idx="486">
                  <c:v>45896</c:v>
                </c:pt>
                <c:pt idx="487">
                  <c:v>45896</c:v>
                </c:pt>
                <c:pt idx="488">
                  <c:v>45897</c:v>
                </c:pt>
                <c:pt idx="489">
                  <c:v>45897</c:v>
                </c:pt>
                <c:pt idx="490">
                  <c:v>45897</c:v>
                </c:pt>
                <c:pt idx="491">
                  <c:v>45898</c:v>
                </c:pt>
                <c:pt idx="492">
                  <c:v>45898</c:v>
                </c:pt>
                <c:pt idx="493">
                  <c:v>45898</c:v>
                </c:pt>
                <c:pt idx="494">
                  <c:v>45898</c:v>
                </c:pt>
                <c:pt idx="495">
                  <c:v>45898</c:v>
                </c:pt>
                <c:pt idx="496">
                  <c:v>45898</c:v>
                </c:pt>
                <c:pt idx="497">
                  <c:v>45898</c:v>
                </c:pt>
                <c:pt idx="498">
                  <c:v>45898</c:v>
                </c:pt>
                <c:pt idx="499">
                  <c:v>45900</c:v>
                </c:pt>
                <c:pt idx="500">
                  <c:v>45901</c:v>
                </c:pt>
                <c:pt idx="501">
                  <c:v>45901</c:v>
                </c:pt>
                <c:pt idx="502">
                  <c:v>45902</c:v>
                </c:pt>
                <c:pt idx="503">
                  <c:v>45902</c:v>
                </c:pt>
                <c:pt idx="504">
                  <c:v>45902</c:v>
                </c:pt>
                <c:pt idx="505">
                  <c:v>45902</c:v>
                </c:pt>
                <c:pt idx="506">
                  <c:v>45902</c:v>
                </c:pt>
                <c:pt idx="507">
                  <c:v>45903</c:v>
                </c:pt>
                <c:pt idx="508">
                  <c:v>45904</c:v>
                </c:pt>
                <c:pt idx="509">
                  <c:v>45905</c:v>
                </c:pt>
                <c:pt idx="510">
                  <c:v>45909</c:v>
                </c:pt>
                <c:pt idx="511">
                  <c:v>45909</c:v>
                </c:pt>
                <c:pt idx="512">
                  <c:v>45910</c:v>
                </c:pt>
                <c:pt idx="513">
                  <c:v>45911</c:v>
                </c:pt>
                <c:pt idx="514">
                  <c:v>45912</c:v>
                </c:pt>
                <c:pt idx="515">
                  <c:v>45912</c:v>
                </c:pt>
                <c:pt idx="516">
                  <c:v>45912</c:v>
                </c:pt>
                <c:pt idx="517">
                  <c:v>45915</c:v>
                </c:pt>
                <c:pt idx="518">
                  <c:v>45916</c:v>
                </c:pt>
                <c:pt idx="519">
                  <c:v>45916</c:v>
                </c:pt>
                <c:pt idx="520">
                  <c:v>45916</c:v>
                </c:pt>
                <c:pt idx="521">
                  <c:v>45917</c:v>
                </c:pt>
                <c:pt idx="522">
                  <c:v>45917</c:v>
                </c:pt>
                <c:pt idx="523">
                  <c:v>45918</c:v>
                </c:pt>
                <c:pt idx="524">
                  <c:v>45919</c:v>
                </c:pt>
                <c:pt idx="525">
                  <c:v>45919</c:v>
                </c:pt>
                <c:pt idx="526">
                  <c:v>45919</c:v>
                </c:pt>
                <c:pt idx="527">
                  <c:v>45919</c:v>
                </c:pt>
                <c:pt idx="528">
                  <c:v>45919</c:v>
                </c:pt>
                <c:pt idx="529">
                  <c:v>45922</c:v>
                </c:pt>
                <c:pt idx="530">
                  <c:v>45922</c:v>
                </c:pt>
                <c:pt idx="531">
                  <c:v>45924</c:v>
                </c:pt>
                <c:pt idx="532">
                  <c:v>45924</c:v>
                </c:pt>
                <c:pt idx="533">
                  <c:v>45925</c:v>
                </c:pt>
                <c:pt idx="534">
                  <c:v>45926</c:v>
                </c:pt>
                <c:pt idx="535">
                  <c:v>45929</c:v>
                </c:pt>
                <c:pt idx="536">
                  <c:v>45929</c:v>
                </c:pt>
                <c:pt idx="537">
                  <c:v>45929</c:v>
                </c:pt>
                <c:pt idx="538">
                  <c:v>45929</c:v>
                </c:pt>
                <c:pt idx="539">
                  <c:v>45930</c:v>
                </c:pt>
                <c:pt idx="540">
                  <c:v>45930</c:v>
                </c:pt>
                <c:pt idx="541">
                  <c:v>45930</c:v>
                </c:pt>
                <c:pt idx="542">
                  <c:v>45930</c:v>
                </c:pt>
                <c:pt idx="543">
                  <c:v>45930</c:v>
                </c:pt>
                <c:pt idx="544">
                  <c:v>45931</c:v>
                </c:pt>
                <c:pt idx="545">
                  <c:v>45931</c:v>
                </c:pt>
                <c:pt idx="546">
                  <c:v>45936</c:v>
                </c:pt>
                <c:pt idx="547">
                  <c:v>45937</c:v>
                </c:pt>
                <c:pt idx="548">
                  <c:v>45938</c:v>
                </c:pt>
                <c:pt idx="549">
                  <c:v>45938</c:v>
                </c:pt>
                <c:pt idx="550">
                  <c:v>45945</c:v>
                </c:pt>
                <c:pt idx="551">
                  <c:v>45946</c:v>
                </c:pt>
                <c:pt idx="552">
                  <c:v>45947</c:v>
                </c:pt>
                <c:pt idx="553">
                  <c:v>45950</c:v>
                </c:pt>
                <c:pt idx="554">
                  <c:v>45951</c:v>
                </c:pt>
                <c:pt idx="555">
                  <c:v>45953</c:v>
                </c:pt>
                <c:pt idx="556">
                  <c:v>45957</c:v>
                </c:pt>
                <c:pt idx="557">
                  <c:v>45961</c:v>
                </c:pt>
                <c:pt idx="558">
                  <c:v>45961</c:v>
                </c:pt>
                <c:pt idx="559">
                  <c:v>45964</c:v>
                </c:pt>
                <c:pt idx="560">
                  <c:v>45964</c:v>
                </c:pt>
                <c:pt idx="561">
                  <c:v>45964</c:v>
                </c:pt>
                <c:pt idx="562">
                  <c:v>45965</c:v>
                </c:pt>
                <c:pt idx="563">
                  <c:v>45967</c:v>
                </c:pt>
                <c:pt idx="564">
                  <c:v>45971</c:v>
                </c:pt>
                <c:pt idx="565">
                  <c:v>45973</c:v>
                </c:pt>
                <c:pt idx="566">
                  <c:v>45973</c:v>
                </c:pt>
                <c:pt idx="567">
                  <c:v>45978</c:v>
                </c:pt>
              </c:numCache>
            </c:numRef>
          </c:xVal>
          <c:yVal>
            <c:numRef>
              <c:f>'New Issue Spreads'!$L$2:$L$569</c:f>
              <c:numCache>
                <c:formatCode>General</c:formatCode>
                <c:ptCount val="568"/>
                <c:pt idx="0">
                  <c:v>475</c:v>
                </c:pt>
                <c:pt idx="1">
                  <c:v>500</c:v>
                </c:pt>
                <c:pt idx="2">
                  <c:v>500</c:v>
                </c:pt>
                <c:pt idx="3">
                  <c:v>525</c:v>
                </c:pt>
                <c:pt idx="4">
                  <c:v>575</c:v>
                </c:pt>
                <c:pt idx="5">
                  <c:v>600</c:v>
                </c:pt>
                <c:pt idx="6">
                  <c:v>450</c:v>
                </c:pt>
                <c:pt idx="7">
                  <c:v>525</c:v>
                </c:pt>
                <c:pt idx="8">
                  <c:v>525</c:v>
                </c:pt>
                <c:pt idx="9">
                  <c:v>600</c:v>
                </c:pt>
                <c:pt idx="10">
                  <c:v>750</c:v>
                </c:pt>
                <c:pt idx="11">
                  <c:v>500</c:v>
                </c:pt>
                <c:pt idx="12">
                  <c:v>600</c:v>
                </c:pt>
                <c:pt idx="13">
                  <c:v>500</c:v>
                </c:pt>
                <c:pt idx="14">
                  <c:v>500</c:v>
                </c:pt>
                <c:pt idx="15">
                  <c:v>475</c:v>
                </c:pt>
                <c:pt idx="16">
                  <c:v>500</c:v>
                </c:pt>
                <c:pt idx="17">
                  <c:v>525</c:v>
                </c:pt>
                <c:pt idx="18">
                  <c:v>550</c:v>
                </c:pt>
                <c:pt idx="19">
                  <c:v>575</c:v>
                </c:pt>
                <c:pt idx="20">
                  <c:v>625</c:v>
                </c:pt>
                <c:pt idx="22">
                  <c:v>500</c:v>
                </c:pt>
                <c:pt idx="23">
                  <c:v>500</c:v>
                </c:pt>
                <c:pt idx="24">
                  <c:v>525</c:v>
                </c:pt>
                <c:pt idx="25">
                  <c:v>550</c:v>
                </c:pt>
                <c:pt idx="26">
                  <c:v>500</c:v>
                </c:pt>
                <c:pt idx="27">
                  <c:v>600</c:v>
                </c:pt>
                <c:pt idx="28">
                  <c:v>550</c:v>
                </c:pt>
                <c:pt idx="29">
                  <c:v>600</c:v>
                </c:pt>
                <c:pt idx="30">
                  <c:v>450</c:v>
                </c:pt>
                <c:pt idx="31">
                  <c:v>500</c:v>
                </c:pt>
                <c:pt idx="32">
                  <c:v>500</c:v>
                </c:pt>
                <c:pt idx="33">
                  <c:v>500</c:v>
                </c:pt>
                <c:pt idx="35">
                  <c:v>625</c:v>
                </c:pt>
                <c:pt idx="36">
                  <c:v>475</c:v>
                </c:pt>
                <c:pt idx="37">
                  <c:v>475</c:v>
                </c:pt>
                <c:pt idx="38">
                  <c:v>475</c:v>
                </c:pt>
                <c:pt idx="39">
                  <c:v>475</c:v>
                </c:pt>
                <c:pt idx="40">
                  <c:v>500</c:v>
                </c:pt>
                <c:pt idx="41">
                  <c:v>500</c:v>
                </c:pt>
                <c:pt idx="42">
                  <c:v>525</c:v>
                </c:pt>
                <c:pt idx="43">
                  <c:v>550</c:v>
                </c:pt>
                <c:pt idx="44">
                  <c:v>600</c:v>
                </c:pt>
                <c:pt idx="45">
                  <c:v>675</c:v>
                </c:pt>
                <c:pt idx="46">
                  <c:v>400</c:v>
                </c:pt>
                <c:pt idx="47">
                  <c:v>475</c:v>
                </c:pt>
                <c:pt idx="48">
                  <c:v>525</c:v>
                </c:pt>
                <c:pt idx="49">
                  <c:v>500</c:v>
                </c:pt>
                <c:pt idx="50">
                  <c:v>550</c:v>
                </c:pt>
                <c:pt idx="51">
                  <c:v>500</c:v>
                </c:pt>
                <c:pt idx="52">
                  <c:v>500</c:v>
                </c:pt>
                <c:pt idx="53">
                  <c:v>550</c:v>
                </c:pt>
                <c:pt idx="54">
                  <c:v>675</c:v>
                </c:pt>
                <c:pt idx="55">
                  <c:v>625</c:v>
                </c:pt>
                <c:pt idx="56">
                  <c:v>525</c:v>
                </c:pt>
                <c:pt idx="57">
                  <c:v>675</c:v>
                </c:pt>
                <c:pt idx="58">
                  <c:v>475</c:v>
                </c:pt>
                <c:pt idx="59">
                  <c:v>475</c:v>
                </c:pt>
                <c:pt idx="60">
                  <c:v>560</c:v>
                </c:pt>
                <c:pt idx="61">
                  <c:v>450</c:v>
                </c:pt>
                <c:pt idx="62">
                  <c:v>475</c:v>
                </c:pt>
                <c:pt idx="63">
                  <c:v>475</c:v>
                </c:pt>
                <c:pt idx="64">
                  <c:v>500</c:v>
                </c:pt>
                <c:pt idx="65">
                  <c:v>500</c:v>
                </c:pt>
                <c:pt idx="66">
                  <c:v>500</c:v>
                </c:pt>
                <c:pt idx="67">
                  <c:v>525</c:v>
                </c:pt>
                <c:pt idx="68">
                  <c:v>550</c:v>
                </c:pt>
                <c:pt idx="69">
                  <c:v>550</c:v>
                </c:pt>
                <c:pt idx="71">
                  <c:v>550</c:v>
                </c:pt>
                <c:pt idx="73">
                  <c:v>625</c:v>
                </c:pt>
                <c:pt idx="74">
                  <c:v>500</c:v>
                </c:pt>
                <c:pt idx="75">
                  <c:v>525</c:v>
                </c:pt>
                <c:pt idx="76">
                  <c:v>475</c:v>
                </c:pt>
                <c:pt idx="77">
                  <c:v>475</c:v>
                </c:pt>
                <c:pt idx="78">
                  <c:v>610</c:v>
                </c:pt>
                <c:pt idx="79">
                  <c:v>475</c:v>
                </c:pt>
                <c:pt idx="80">
                  <c:v>475</c:v>
                </c:pt>
                <c:pt idx="81">
                  <c:v>525</c:v>
                </c:pt>
                <c:pt idx="82">
                  <c:v>525</c:v>
                </c:pt>
                <c:pt idx="83">
                  <c:v>550</c:v>
                </c:pt>
                <c:pt idx="84">
                  <c:v>550</c:v>
                </c:pt>
                <c:pt idx="85">
                  <c:v>650</c:v>
                </c:pt>
                <c:pt idx="86">
                  <c:v>600</c:v>
                </c:pt>
                <c:pt idx="87">
                  <c:v>475</c:v>
                </c:pt>
                <c:pt idx="88">
                  <c:v>475</c:v>
                </c:pt>
                <c:pt idx="89">
                  <c:v>500</c:v>
                </c:pt>
                <c:pt idx="90">
                  <c:v>475</c:v>
                </c:pt>
                <c:pt idx="91">
                  <c:v>500</c:v>
                </c:pt>
                <c:pt idx="92">
                  <c:v>500</c:v>
                </c:pt>
                <c:pt idx="93">
                  <c:v>500</c:v>
                </c:pt>
                <c:pt idx="94">
                  <c:v>730</c:v>
                </c:pt>
                <c:pt idx="95">
                  <c:v>730</c:v>
                </c:pt>
                <c:pt idx="96">
                  <c:v>475</c:v>
                </c:pt>
                <c:pt idx="97">
                  <c:v>475</c:v>
                </c:pt>
                <c:pt idx="98">
                  <c:v>500</c:v>
                </c:pt>
                <c:pt idx="99">
                  <c:v>500</c:v>
                </c:pt>
                <c:pt idx="100">
                  <c:v>500</c:v>
                </c:pt>
                <c:pt idx="101">
                  <c:v>550</c:v>
                </c:pt>
                <c:pt idx="102">
                  <c:v>700</c:v>
                </c:pt>
                <c:pt idx="105">
                  <c:v>500</c:v>
                </c:pt>
                <c:pt idx="106">
                  <c:v>475</c:v>
                </c:pt>
                <c:pt idx="107">
                  <c:v>500</c:v>
                </c:pt>
                <c:pt idx="108">
                  <c:v>525</c:v>
                </c:pt>
                <c:pt idx="109">
                  <c:v>500</c:v>
                </c:pt>
                <c:pt idx="110">
                  <c:v>525</c:v>
                </c:pt>
                <c:pt idx="112">
                  <c:v>500</c:v>
                </c:pt>
                <c:pt idx="114">
                  <c:v>550</c:v>
                </c:pt>
                <c:pt idx="115">
                  <c:v>575</c:v>
                </c:pt>
                <c:pt idx="116">
                  <c:v>475</c:v>
                </c:pt>
                <c:pt idx="117">
                  <c:v>650</c:v>
                </c:pt>
                <c:pt idx="118">
                  <c:v>475</c:v>
                </c:pt>
                <c:pt idx="119">
                  <c:v>475</c:v>
                </c:pt>
                <c:pt idx="120">
                  <c:v>525</c:v>
                </c:pt>
                <c:pt idx="121">
                  <c:v>575</c:v>
                </c:pt>
                <c:pt idx="122">
                  <c:v>500</c:v>
                </c:pt>
                <c:pt idx="123">
                  <c:v>525</c:v>
                </c:pt>
                <c:pt idx="124">
                  <c:v>575</c:v>
                </c:pt>
                <c:pt idx="125">
                  <c:v>500</c:v>
                </c:pt>
                <c:pt idx="126">
                  <c:v>525</c:v>
                </c:pt>
                <c:pt idx="127">
                  <c:v>475</c:v>
                </c:pt>
                <c:pt idx="128">
                  <c:v>475</c:v>
                </c:pt>
                <c:pt idx="129">
                  <c:v>500</c:v>
                </c:pt>
                <c:pt idx="130">
                  <c:v>525</c:v>
                </c:pt>
                <c:pt idx="131">
                  <c:v>600</c:v>
                </c:pt>
                <c:pt idx="132">
                  <c:v>475</c:v>
                </c:pt>
                <c:pt idx="133">
                  <c:v>475</c:v>
                </c:pt>
                <c:pt idx="134">
                  <c:v>475</c:v>
                </c:pt>
                <c:pt idx="135">
                  <c:v>500</c:v>
                </c:pt>
                <c:pt idx="136">
                  <c:v>450</c:v>
                </c:pt>
                <c:pt idx="137">
                  <c:v>460</c:v>
                </c:pt>
                <c:pt idx="138">
                  <c:v>475</c:v>
                </c:pt>
                <c:pt idx="139">
                  <c:v>500</c:v>
                </c:pt>
                <c:pt idx="140">
                  <c:v>550</c:v>
                </c:pt>
                <c:pt idx="141">
                  <c:v>500</c:v>
                </c:pt>
                <c:pt idx="142">
                  <c:v>525</c:v>
                </c:pt>
                <c:pt idx="143">
                  <c:v>525</c:v>
                </c:pt>
                <c:pt idx="144">
                  <c:v>550</c:v>
                </c:pt>
                <c:pt idx="145">
                  <c:v>450</c:v>
                </c:pt>
                <c:pt idx="146">
                  <c:v>475</c:v>
                </c:pt>
                <c:pt idx="147">
                  <c:v>475</c:v>
                </c:pt>
                <c:pt idx="148">
                  <c:v>500</c:v>
                </c:pt>
                <c:pt idx="149">
                  <c:v>525</c:v>
                </c:pt>
                <c:pt idx="150">
                  <c:v>575</c:v>
                </c:pt>
                <c:pt idx="151">
                  <c:v>575</c:v>
                </c:pt>
                <c:pt idx="152">
                  <c:v>600</c:v>
                </c:pt>
                <c:pt idx="153">
                  <c:v>500</c:v>
                </c:pt>
                <c:pt idx="154">
                  <c:v>525</c:v>
                </c:pt>
                <c:pt idx="155">
                  <c:v>525</c:v>
                </c:pt>
                <c:pt idx="156">
                  <c:v>475</c:v>
                </c:pt>
                <c:pt idx="157">
                  <c:v>500</c:v>
                </c:pt>
                <c:pt idx="158">
                  <c:v>475</c:v>
                </c:pt>
                <c:pt idx="159">
                  <c:v>500</c:v>
                </c:pt>
                <c:pt idx="160">
                  <c:v>500</c:v>
                </c:pt>
                <c:pt idx="161">
                  <c:v>600</c:v>
                </c:pt>
                <c:pt idx="162">
                  <c:v>500</c:v>
                </c:pt>
                <c:pt idx="163">
                  <c:v>500</c:v>
                </c:pt>
                <c:pt idx="164">
                  <c:v>500</c:v>
                </c:pt>
                <c:pt idx="166">
                  <c:v>600</c:v>
                </c:pt>
                <c:pt idx="167">
                  <c:v>500</c:v>
                </c:pt>
                <c:pt idx="168">
                  <c:v>500</c:v>
                </c:pt>
                <c:pt idx="169">
                  <c:v>525</c:v>
                </c:pt>
                <c:pt idx="170">
                  <c:v>385</c:v>
                </c:pt>
                <c:pt idx="171">
                  <c:v>653.1</c:v>
                </c:pt>
                <c:pt idx="172">
                  <c:v>450</c:v>
                </c:pt>
                <c:pt idx="173">
                  <c:v>500</c:v>
                </c:pt>
                <c:pt idx="174">
                  <c:v>525</c:v>
                </c:pt>
                <c:pt idx="175">
                  <c:v>525</c:v>
                </c:pt>
                <c:pt idx="176">
                  <c:v>450</c:v>
                </c:pt>
                <c:pt idx="177">
                  <c:v>475</c:v>
                </c:pt>
                <c:pt idx="178">
                  <c:v>500</c:v>
                </c:pt>
                <c:pt idx="179">
                  <c:v>525</c:v>
                </c:pt>
                <c:pt idx="180">
                  <c:v>500</c:v>
                </c:pt>
                <c:pt idx="181">
                  <c:v>500</c:v>
                </c:pt>
                <c:pt idx="183">
                  <c:v>575</c:v>
                </c:pt>
                <c:pt idx="184">
                  <c:v>575</c:v>
                </c:pt>
                <c:pt idx="185">
                  <c:v>575</c:v>
                </c:pt>
                <c:pt idx="186">
                  <c:v>450</c:v>
                </c:pt>
                <c:pt idx="187">
                  <c:v>500</c:v>
                </c:pt>
                <c:pt idx="188">
                  <c:v>525</c:v>
                </c:pt>
                <c:pt idx="189">
                  <c:v>600</c:v>
                </c:pt>
                <c:pt idx="190">
                  <c:v>500</c:v>
                </c:pt>
                <c:pt idx="191">
                  <c:v>475</c:v>
                </c:pt>
                <c:pt idx="192">
                  <c:v>525</c:v>
                </c:pt>
                <c:pt idx="193">
                  <c:v>525</c:v>
                </c:pt>
                <c:pt idx="195">
                  <c:v>575</c:v>
                </c:pt>
                <c:pt idx="196">
                  <c:v>475</c:v>
                </c:pt>
                <c:pt idx="197">
                  <c:v>475</c:v>
                </c:pt>
                <c:pt idx="198">
                  <c:v>500</c:v>
                </c:pt>
                <c:pt idx="199">
                  <c:v>525</c:v>
                </c:pt>
                <c:pt idx="200">
                  <c:v>550</c:v>
                </c:pt>
                <c:pt idx="201">
                  <c:v>500</c:v>
                </c:pt>
                <c:pt idx="202">
                  <c:v>500</c:v>
                </c:pt>
                <c:pt idx="203">
                  <c:v>475</c:v>
                </c:pt>
                <c:pt idx="204">
                  <c:v>475</c:v>
                </c:pt>
                <c:pt idx="205">
                  <c:v>500</c:v>
                </c:pt>
                <c:pt idx="206">
                  <c:v>575</c:v>
                </c:pt>
                <c:pt idx="207">
                  <c:v>675</c:v>
                </c:pt>
                <c:pt idx="208">
                  <c:v>690</c:v>
                </c:pt>
                <c:pt idx="209">
                  <c:v>525</c:v>
                </c:pt>
                <c:pt idx="210">
                  <c:v>575</c:v>
                </c:pt>
                <c:pt idx="211">
                  <c:v>525</c:v>
                </c:pt>
                <c:pt idx="212">
                  <c:v>500</c:v>
                </c:pt>
                <c:pt idx="213">
                  <c:v>475</c:v>
                </c:pt>
                <c:pt idx="214">
                  <c:v>475</c:v>
                </c:pt>
                <c:pt idx="215">
                  <c:v>475</c:v>
                </c:pt>
                <c:pt idx="216">
                  <c:v>500</c:v>
                </c:pt>
                <c:pt idx="217">
                  <c:v>500</c:v>
                </c:pt>
                <c:pt idx="219">
                  <c:v>600</c:v>
                </c:pt>
                <c:pt idx="220">
                  <c:v>475</c:v>
                </c:pt>
                <c:pt idx="221">
                  <c:v>525</c:v>
                </c:pt>
                <c:pt idx="222">
                  <c:v>650</c:v>
                </c:pt>
                <c:pt idx="223">
                  <c:v>475</c:v>
                </c:pt>
                <c:pt idx="224">
                  <c:v>525</c:v>
                </c:pt>
                <c:pt idx="225">
                  <c:v>575</c:v>
                </c:pt>
                <c:pt idx="226">
                  <c:v>500</c:v>
                </c:pt>
                <c:pt idx="227">
                  <c:v>475</c:v>
                </c:pt>
                <c:pt idx="228">
                  <c:v>500</c:v>
                </c:pt>
                <c:pt idx="229">
                  <c:v>535</c:v>
                </c:pt>
                <c:pt idx="230">
                  <c:v>575</c:v>
                </c:pt>
                <c:pt idx="231">
                  <c:v>610</c:v>
                </c:pt>
                <c:pt idx="232">
                  <c:v>660</c:v>
                </c:pt>
                <c:pt idx="233">
                  <c:v>475</c:v>
                </c:pt>
                <c:pt idx="234">
                  <c:v>475</c:v>
                </c:pt>
                <c:pt idx="235">
                  <c:v>575</c:v>
                </c:pt>
                <c:pt idx="237">
                  <c:v>500</c:v>
                </c:pt>
                <c:pt idx="238">
                  <c:v>450</c:v>
                </c:pt>
                <c:pt idx="239">
                  <c:v>475</c:v>
                </c:pt>
                <c:pt idx="240">
                  <c:v>525</c:v>
                </c:pt>
                <c:pt idx="241">
                  <c:v>525</c:v>
                </c:pt>
                <c:pt idx="242">
                  <c:v>575</c:v>
                </c:pt>
                <c:pt idx="243">
                  <c:v>500</c:v>
                </c:pt>
                <c:pt idx="244">
                  <c:v>550</c:v>
                </c:pt>
                <c:pt idx="245">
                  <c:v>500</c:v>
                </c:pt>
                <c:pt idx="246">
                  <c:v>500</c:v>
                </c:pt>
                <c:pt idx="247">
                  <c:v>525</c:v>
                </c:pt>
                <c:pt idx="248">
                  <c:v>525</c:v>
                </c:pt>
                <c:pt idx="249">
                  <c:v>475</c:v>
                </c:pt>
                <c:pt idx="250">
                  <c:v>450</c:v>
                </c:pt>
                <c:pt idx="251">
                  <c:v>525</c:v>
                </c:pt>
                <c:pt idx="252">
                  <c:v>525</c:v>
                </c:pt>
                <c:pt idx="253">
                  <c:v>475</c:v>
                </c:pt>
                <c:pt idx="254">
                  <c:v>475</c:v>
                </c:pt>
                <c:pt idx="255">
                  <c:v>525</c:v>
                </c:pt>
                <c:pt idx="256">
                  <c:v>475</c:v>
                </c:pt>
                <c:pt idx="257">
                  <c:v>475</c:v>
                </c:pt>
                <c:pt idx="258">
                  <c:v>475</c:v>
                </c:pt>
                <c:pt idx="259">
                  <c:v>475</c:v>
                </c:pt>
                <c:pt idx="260">
                  <c:v>475</c:v>
                </c:pt>
                <c:pt idx="261">
                  <c:v>475</c:v>
                </c:pt>
                <c:pt idx="262">
                  <c:v>525</c:v>
                </c:pt>
                <c:pt idx="263">
                  <c:v>475</c:v>
                </c:pt>
                <c:pt idx="264">
                  <c:v>500</c:v>
                </c:pt>
                <c:pt idx="265">
                  <c:v>500</c:v>
                </c:pt>
                <c:pt idx="266">
                  <c:v>475</c:v>
                </c:pt>
                <c:pt idx="267">
                  <c:v>500</c:v>
                </c:pt>
                <c:pt idx="268">
                  <c:v>500</c:v>
                </c:pt>
                <c:pt idx="269">
                  <c:v>525</c:v>
                </c:pt>
                <c:pt idx="270">
                  <c:v>550</c:v>
                </c:pt>
                <c:pt idx="271">
                  <c:v>650</c:v>
                </c:pt>
                <c:pt idx="272">
                  <c:v>450</c:v>
                </c:pt>
                <c:pt idx="273">
                  <c:v>475</c:v>
                </c:pt>
                <c:pt idx="274">
                  <c:v>550</c:v>
                </c:pt>
                <c:pt idx="275">
                  <c:v>550</c:v>
                </c:pt>
                <c:pt idx="276">
                  <c:v>575</c:v>
                </c:pt>
                <c:pt idx="277">
                  <c:v>450</c:v>
                </c:pt>
                <c:pt idx="278">
                  <c:v>450</c:v>
                </c:pt>
                <c:pt idx="279">
                  <c:v>475</c:v>
                </c:pt>
                <c:pt idx="280">
                  <c:v>500</c:v>
                </c:pt>
                <c:pt idx="281">
                  <c:v>475</c:v>
                </c:pt>
                <c:pt idx="282">
                  <c:v>500</c:v>
                </c:pt>
                <c:pt idx="283">
                  <c:v>500</c:v>
                </c:pt>
                <c:pt idx="284">
                  <c:v>500</c:v>
                </c:pt>
                <c:pt idx="285">
                  <c:v>600</c:v>
                </c:pt>
                <c:pt idx="286">
                  <c:v>500</c:v>
                </c:pt>
                <c:pt idx="287">
                  <c:v>500</c:v>
                </c:pt>
                <c:pt idx="288">
                  <c:v>475</c:v>
                </c:pt>
                <c:pt idx="289">
                  <c:v>525</c:v>
                </c:pt>
                <c:pt idx="290">
                  <c:v>625</c:v>
                </c:pt>
                <c:pt idx="291">
                  <c:v>475</c:v>
                </c:pt>
                <c:pt idx="292">
                  <c:v>450</c:v>
                </c:pt>
                <c:pt idx="293">
                  <c:v>450</c:v>
                </c:pt>
                <c:pt idx="294">
                  <c:v>650</c:v>
                </c:pt>
                <c:pt idx="295">
                  <c:v>500</c:v>
                </c:pt>
                <c:pt idx="296">
                  <c:v>475</c:v>
                </c:pt>
                <c:pt idx="297">
                  <c:v>550</c:v>
                </c:pt>
                <c:pt idx="298">
                  <c:v>450</c:v>
                </c:pt>
                <c:pt idx="299">
                  <c:v>550</c:v>
                </c:pt>
                <c:pt idx="300">
                  <c:v>450</c:v>
                </c:pt>
                <c:pt idx="301">
                  <c:v>525</c:v>
                </c:pt>
                <c:pt idx="302">
                  <c:v>500</c:v>
                </c:pt>
                <c:pt idx="303">
                  <c:v>475</c:v>
                </c:pt>
                <c:pt idx="304">
                  <c:v>475</c:v>
                </c:pt>
                <c:pt idx="305">
                  <c:v>500</c:v>
                </c:pt>
                <c:pt idx="306">
                  <c:v>475</c:v>
                </c:pt>
                <c:pt idx="307">
                  <c:v>500</c:v>
                </c:pt>
                <c:pt idx="308">
                  <c:v>475</c:v>
                </c:pt>
                <c:pt idx="309">
                  <c:v>475</c:v>
                </c:pt>
                <c:pt idx="310">
                  <c:v>500</c:v>
                </c:pt>
                <c:pt idx="311">
                  <c:v>500</c:v>
                </c:pt>
                <c:pt idx="312">
                  <c:v>500</c:v>
                </c:pt>
                <c:pt idx="313">
                  <c:v>500</c:v>
                </c:pt>
                <c:pt idx="314">
                  <c:v>500</c:v>
                </c:pt>
                <c:pt idx="315">
                  <c:v>550</c:v>
                </c:pt>
                <c:pt idx="316">
                  <c:v>450</c:v>
                </c:pt>
                <c:pt idx="317">
                  <c:v>450</c:v>
                </c:pt>
                <c:pt idx="318">
                  <c:v>575</c:v>
                </c:pt>
                <c:pt idx="319">
                  <c:v>450</c:v>
                </c:pt>
                <c:pt idx="320">
                  <c:v>475</c:v>
                </c:pt>
                <c:pt idx="321">
                  <c:v>500</c:v>
                </c:pt>
                <c:pt idx="322">
                  <c:v>600</c:v>
                </c:pt>
                <c:pt idx="323">
                  <c:v>550</c:v>
                </c:pt>
                <c:pt idx="324">
                  <c:v>475</c:v>
                </c:pt>
                <c:pt idx="325">
                  <c:v>500</c:v>
                </c:pt>
                <c:pt idx="326">
                  <c:v>525</c:v>
                </c:pt>
                <c:pt idx="327">
                  <c:v>450</c:v>
                </c:pt>
                <c:pt idx="328">
                  <c:v>650</c:v>
                </c:pt>
                <c:pt idx="329">
                  <c:v>425</c:v>
                </c:pt>
                <c:pt idx="331">
                  <c:v>475</c:v>
                </c:pt>
                <c:pt idx="332">
                  <c:v>575</c:v>
                </c:pt>
                <c:pt idx="333">
                  <c:v>475</c:v>
                </c:pt>
                <c:pt idx="334">
                  <c:v>500</c:v>
                </c:pt>
                <c:pt idx="335">
                  <c:v>550</c:v>
                </c:pt>
                <c:pt idx="336">
                  <c:v>600</c:v>
                </c:pt>
                <c:pt idx="337">
                  <c:v>425</c:v>
                </c:pt>
                <c:pt idx="338">
                  <c:v>575</c:v>
                </c:pt>
                <c:pt idx="339">
                  <c:v>450</c:v>
                </c:pt>
                <c:pt idx="340">
                  <c:v>500</c:v>
                </c:pt>
                <c:pt idx="341">
                  <c:v>450</c:v>
                </c:pt>
                <c:pt idx="342">
                  <c:v>550</c:v>
                </c:pt>
                <c:pt idx="343">
                  <c:v>550</c:v>
                </c:pt>
                <c:pt idx="344">
                  <c:v>550</c:v>
                </c:pt>
                <c:pt idx="345">
                  <c:v>475</c:v>
                </c:pt>
                <c:pt idx="346">
                  <c:v>575</c:v>
                </c:pt>
                <c:pt idx="347">
                  <c:v>450</c:v>
                </c:pt>
                <c:pt idx="348">
                  <c:v>500</c:v>
                </c:pt>
                <c:pt idx="349">
                  <c:v>500</c:v>
                </c:pt>
                <c:pt idx="350">
                  <c:v>500</c:v>
                </c:pt>
                <c:pt idx="351">
                  <c:v>450</c:v>
                </c:pt>
                <c:pt idx="352">
                  <c:v>500</c:v>
                </c:pt>
                <c:pt idx="353">
                  <c:v>575</c:v>
                </c:pt>
                <c:pt idx="354">
                  <c:v>600</c:v>
                </c:pt>
                <c:pt idx="355">
                  <c:v>475</c:v>
                </c:pt>
                <c:pt idx="356">
                  <c:v>475</c:v>
                </c:pt>
                <c:pt idx="357">
                  <c:v>525</c:v>
                </c:pt>
                <c:pt idx="358">
                  <c:v>650</c:v>
                </c:pt>
                <c:pt idx="359">
                  <c:v>475</c:v>
                </c:pt>
                <c:pt idx="361">
                  <c:v>475</c:v>
                </c:pt>
                <c:pt idx="362">
                  <c:v>500</c:v>
                </c:pt>
                <c:pt idx="363">
                  <c:v>500</c:v>
                </c:pt>
                <c:pt idx="364">
                  <c:v>450</c:v>
                </c:pt>
                <c:pt idx="365">
                  <c:v>475</c:v>
                </c:pt>
                <c:pt idx="366">
                  <c:v>630</c:v>
                </c:pt>
                <c:pt idx="367">
                  <c:v>700</c:v>
                </c:pt>
                <c:pt idx="368">
                  <c:v>475</c:v>
                </c:pt>
                <c:pt idx="369">
                  <c:v>650</c:v>
                </c:pt>
                <c:pt idx="370">
                  <c:v>600</c:v>
                </c:pt>
                <c:pt idx="371">
                  <c:v>425</c:v>
                </c:pt>
                <c:pt idx="372">
                  <c:v>475</c:v>
                </c:pt>
                <c:pt idx="373">
                  <c:v>475</c:v>
                </c:pt>
                <c:pt idx="374">
                  <c:v>475</c:v>
                </c:pt>
                <c:pt idx="375">
                  <c:v>500</c:v>
                </c:pt>
                <c:pt idx="376">
                  <c:v>475</c:v>
                </c:pt>
                <c:pt idx="377">
                  <c:v>450</c:v>
                </c:pt>
                <c:pt idx="378">
                  <c:v>500</c:v>
                </c:pt>
                <c:pt idx="379">
                  <c:v>475</c:v>
                </c:pt>
                <c:pt idx="380">
                  <c:v>475</c:v>
                </c:pt>
                <c:pt idx="382">
                  <c:v>450</c:v>
                </c:pt>
                <c:pt idx="383">
                  <c:v>500</c:v>
                </c:pt>
                <c:pt idx="384">
                  <c:v>500</c:v>
                </c:pt>
                <c:pt idx="385">
                  <c:v>500</c:v>
                </c:pt>
                <c:pt idx="386">
                  <c:v>525</c:v>
                </c:pt>
                <c:pt idx="387">
                  <c:v>525</c:v>
                </c:pt>
                <c:pt idx="388">
                  <c:v>500</c:v>
                </c:pt>
                <c:pt idx="389">
                  <c:v>550</c:v>
                </c:pt>
                <c:pt idx="390">
                  <c:v>500</c:v>
                </c:pt>
                <c:pt idx="391">
                  <c:v>575</c:v>
                </c:pt>
                <c:pt idx="392">
                  <c:v>600</c:v>
                </c:pt>
                <c:pt idx="393">
                  <c:v>400</c:v>
                </c:pt>
                <c:pt idx="394">
                  <c:v>450</c:v>
                </c:pt>
                <c:pt idx="395">
                  <c:v>475</c:v>
                </c:pt>
                <c:pt idx="396">
                  <c:v>475</c:v>
                </c:pt>
                <c:pt idx="397">
                  <c:v>475</c:v>
                </c:pt>
                <c:pt idx="398">
                  <c:v>475</c:v>
                </c:pt>
                <c:pt idx="399">
                  <c:v>475</c:v>
                </c:pt>
                <c:pt idx="400">
                  <c:v>475</c:v>
                </c:pt>
                <c:pt idx="401">
                  <c:v>500</c:v>
                </c:pt>
                <c:pt idx="402">
                  <c:v>500</c:v>
                </c:pt>
                <c:pt idx="403">
                  <c:v>500</c:v>
                </c:pt>
                <c:pt idx="404">
                  <c:v>525</c:v>
                </c:pt>
                <c:pt idx="405">
                  <c:v>525</c:v>
                </c:pt>
                <c:pt idx="406">
                  <c:v>500</c:v>
                </c:pt>
                <c:pt idx="407">
                  <c:v>525</c:v>
                </c:pt>
                <c:pt idx="408">
                  <c:v>500</c:v>
                </c:pt>
                <c:pt idx="409">
                  <c:v>525</c:v>
                </c:pt>
                <c:pt idx="410">
                  <c:v>350</c:v>
                </c:pt>
                <c:pt idx="411">
                  <c:v>500</c:v>
                </c:pt>
                <c:pt idx="412">
                  <c:v>475</c:v>
                </c:pt>
                <c:pt idx="413">
                  <c:v>500</c:v>
                </c:pt>
                <c:pt idx="414">
                  <c:v>525</c:v>
                </c:pt>
                <c:pt idx="415">
                  <c:v>475</c:v>
                </c:pt>
                <c:pt idx="416">
                  <c:v>450</c:v>
                </c:pt>
                <c:pt idx="417">
                  <c:v>450</c:v>
                </c:pt>
                <c:pt idx="418">
                  <c:v>450</c:v>
                </c:pt>
                <c:pt idx="419">
                  <c:v>525</c:v>
                </c:pt>
                <c:pt idx="420">
                  <c:v>625</c:v>
                </c:pt>
                <c:pt idx="421">
                  <c:v>475</c:v>
                </c:pt>
                <c:pt idx="422">
                  <c:v>450</c:v>
                </c:pt>
                <c:pt idx="423">
                  <c:v>525</c:v>
                </c:pt>
                <c:pt idx="425">
                  <c:v>425</c:v>
                </c:pt>
                <c:pt idx="426">
                  <c:v>675</c:v>
                </c:pt>
                <c:pt idx="427">
                  <c:v>475</c:v>
                </c:pt>
                <c:pt idx="428">
                  <c:v>500</c:v>
                </c:pt>
                <c:pt idx="429">
                  <c:v>550</c:v>
                </c:pt>
                <c:pt idx="430">
                  <c:v>450</c:v>
                </c:pt>
                <c:pt idx="431">
                  <c:v>500</c:v>
                </c:pt>
                <c:pt idx="432">
                  <c:v>630</c:v>
                </c:pt>
                <c:pt idx="433">
                  <c:v>475</c:v>
                </c:pt>
                <c:pt idx="434">
                  <c:v>475</c:v>
                </c:pt>
                <c:pt idx="435">
                  <c:v>550</c:v>
                </c:pt>
                <c:pt idx="437">
                  <c:v>450</c:v>
                </c:pt>
                <c:pt idx="438">
                  <c:v>450</c:v>
                </c:pt>
                <c:pt idx="439">
                  <c:v>475</c:v>
                </c:pt>
                <c:pt idx="440">
                  <c:v>475</c:v>
                </c:pt>
                <c:pt idx="441">
                  <c:v>475</c:v>
                </c:pt>
                <c:pt idx="442">
                  <c:v>475</c:v>
                </c:pt>
                <c:pt idx="443">
                  <c:v>475</c:v>
                </c:pt>
                <c:pt idx="444">
                  <c:v>475</c:v>
                </c:pt>
                <c:pt idx="445">
                  <c:v>485</c:v>
                </c:pt>
                <c:pt idx="446">
                  <c:v>500</c:v>
                </c:pt>
                <c:pt idx="447">
                  <c:v>525</c:v>
                </c:pt>
                <c:pt idx="448">
                  <c:v>550</c:v>
                </c:pt>
                <c:pt idx="449">
                  <c:v>425</c:v>
                </c:pt>
                <c:pt idx="450">
                  <c:v>475</c:v>
                </c:pt>
                <c:pt idx="451">
                  <c:v>500</c:v>
                </c:pt>
                <c:pt idx="452">
                  <c:v>475</c:v>
                </c:pt>
                <c:pt idx="453">
                  <c:v>525</c:v>
                </c:pt>
                <c:pt idx="454">
                  <c:v>450</c:v>
                </c:pt>
                <c:pt idx="455">
                  <c:v>500</c:v>
                </c:pt>
                <c:pt idx="456">
                  <c:v>450</c:v>
                </c:pt>
                <c:pt idx="457">
                  <c:v>475</c:v>
                </c:pt>
                <c:pt idx="458">
                  <c:v>500</c:v>
                </c:pt>
                <c:pt idx="459">
                  <c:v>500</c:v>
                </c:pt>
                <c:pt idx="460">
                  <c:v>525</c:v>
                </c:pt>
                <c:pt idx="461">
                  <c:v>425</c:v>
                </c:pt>
                <c:pt idx="462">
                  <c:v>475</c:v>
                </c:pt>
                <c:pt idx="463">
                  <c:v>500</c:v>
                </c:pt>
                <c:pt idx="464">
                  <c:v>675</c:v>
                </c:pt>
                <c:pt idx="465">
                  <c:v>475</c:v>
                </c:pt>
                <c:pt idx="466">
                  <c:v>475</c:v>
                </c:pt>
                <c:pt idx="467">
                  <c:v>550</c:v>
                </c:pt>
                <c:pt idx="468">
                  <c:v>660</c:v>
                </c:pt>
                <c:pt idx="469">
                  <c:v>450</c:v>
                </c:pt>
                <c:pt idx="470">
                  <c:v>525</c:v>
                </c:pt>
                <c:pt idx="471">
                  <c:v>525</c:v>
                </c:pt>
                <c:pt idx="472">
                  <c:v>475</c:v>
                </c:pt>
                <c:pt idx="473">
                  <c:v>525</c:v>
                </c:pt>
                <c:pt idx="474">
                  <c:v>525</c:v>
                </c:pt>
                <c:pt idx="475">
                  <c:v>500</c:v>
                </c:pt>
                <c:pt idx="476">
                  <c:v>550</c:v>
                </c:pt>
                <c:pt idx="477">
                  <c:v>550</c:v>
                </c:pt>
                <c:pt idx="478">
                  <c:v>475</c:v>
                </c:pt>
                <c:pt idx="479">
                  <c:v>550</c:v>
                </c:pt>
                <c:pt idx="480">
                  <c:v>636</c:v>
                </c:pt>
                <c:pt idx="481">
                  <c:v>700</c:v>
                </c:pt>
                <c:pt idx="482">
                  <c:v>475</c:v>
                </c:pt>
                <c:pt idx="483">
                  <c:v>475</c:v>
                </c:pt>
                <c:pt idx="484">
                  <c:v>475</c:v>
                </c:pt>
                <c:pt idx="485">
                  <c:v>550</c:v>
                </c:pt>
                <c:pt idx="486">
                  <c:v>500</c:v>
                </c:pt>
                <c:pt idx="487">
                  <c:v>650</c:v>
                </c:pt>
                <c:pt idx="488">
                  <c:v>475</c:v>
                </c:pt>
                <c:pt idx="489">
                  <c:v>550</c:v>
                </c:pt>
                <c:pt idx="490">
                  <c:v>550</c:v>
                </c:pt>
                <c:pt idx="491">
                  <c:v>450</c:v>
                </c:pt>
                <c:pt idx="492">
                  <c:v>475</c:v>
                </c:pt>
                <c:pt idx="493">
                  <c:v>475</c:v>
                </c:pt>
                <c:pt idx="494">
                  <c:v>475</c:v>
                </c:pt>
                <c:pt idx="495">
                  <c:v>475</c:v>
                </c:pt>
                <c:pt idx="496">
                  <c:v>500</c:v>
                </c:pt>
                <c:pt idx="497">
                  <c:v>550</c:v>
                </c:pt>
                <c:pt idx="498">
                  <c:v>625</c:v>
                </c:pt>
                <c:pt idx="499">
                  <c:v>475</c:v>
                </c:pt>
                <c:pt idx="500">
                  <c:v>475</c:v>
                </c:pt>
                <c:pt idx="501">
                  <c:v>475</c:v>
                </c:pt>
                <c:pt idx="502">
                  <c:v>475</c:v>
                </c:pt>
                <c:pt idx="503">
                  <c:v>475</c:v>
                </c:pt>
                <c:pt idx="504">
                  <c:v>475</c:v>
                </c:pt>
                <c:pt idx="505">
                  <c:v>475</c:v>
                </c:pt>
                <c:pt idx="506">
                  <c:v>575</c:v>
                </c:pt>
                <c:pt idx="507">
                  <c:v>500</c:v>
                </c:pt>
                <c:pt idx="508">
                  <c:v>525</c:v>
                </c:pt>
                <c:pt idx="509">
                  <c:v>525</c:v>
                </c:pt>
                <c:pt idx="510">
                  <c:v>475</c:v>
                </c:pt>
                <c:pt idx="511">
                  <c:v>475</c:v>
                </c:pt>
                <c:pt idx="512">
                  <c:v>450</c:v>
                </c:pt>
                <c:pt idx="513">
                  <c:v>600</c:v>
                </c:pt>
                <c:pt idx="514">
                  <c:v>450</c:v>
                </c:pt>
                <c:pt idx="515">
                  <c:v>500</c:v>
                </c:pt>
                <c:pt idx="516">
                  <c:v>550</c:v>
                </c:pt>
                <c:pt idx="517">
                  <c:v>500</c:v>
                </c:pt>
                <c:pt idx="518">
                  <c:v>350</c:v>
                </c:pt>
                <c:pt idx="519">
                  <c:v>475</c:v>
                </c:pt>
                <c:pt idx="520">
                  <c:v>475</c:v>
                </c:pt>
                <c:pt idx="521">
                  <c:v>475</c:v>
                </c:pt>
                <c:pt idx="522">
                  <c:v>550</c:v>
                </c:pt>
                <c:pt idx="523">
                  <c:v>475</c:v>
                </c:pt>
                <c:pt idx="524">
                  <c:v>475</c:v>
                </c:pt>
                <c:pt idx="525">
                  <c:v>475</c:v>
                </c:pt>
                <c:pt idx="526">
                  <c:v>500</c:v>
                </c:pt>
                <c:pt idx="527">
                  <c:v>500</c:v>
                </c:pt>
                <c:pt idx="528">
                  <c:v>525</c:v>
                </c:pt>
                <c:pt idx="529">
                  <c:v>500</c:v>
                </c:pt>
                <c:pt idx="530">
                  <c:v>525</c:v>
                </c:pt>
                <c:pt idx="531">
                  <c:v>475</c:v>
                </c:pt>
                <c:pt idx="532">
                  <c:v>575</c:v>
                </c:pt>
                <c:pt idx="533">
                  <c:v>450</c:v>
                </c:pt>
                <c:pt idx="534">
                  <c:v>500</c:v>
                </c:pt>
                <c:pt idx="535">
                  <c:v>475</c:v>
                </c:pt>
                <c:pt idx="536">
                  <c:v>500</c:v>
                </c:pt>
                <c:pt idx="537">
                  <c:v>525</c:v>
                </c:pt>
                <c:pt idx="538">
                  <c:v>575</c:v>
                </c:pt>
                <c:pt idx="539">
                  <c:v>450</c:v>
                </c:pt>
                <c:pt idx="540">
                  <c:v>450</c:v>
                </c:pt>
                <c:pt idx="541">
                  <c:v>475</c:v>
                </c:pt>
                <c:pt idx="542">
                  <c:v>475</c:v>
                </c:pt>
                <c:pt idx="543">
                  <c:v>550</c:v>
                </c:pt>
                <c:pt idx="544">
                  <c:v>475</c:v>
                </c:pt>
                <c:pt idx="545">
                  <c:v>475</c:v>
                </c:pt>
                <c:pt idx="546">
                  <c:v>450</c:v>
                </c:pt>
                <c:pt idx="547">
                  <c:v>525</c:v>
                </c:pt>
                <c:pt idx="548">
                  <c:v>575</c:v>
                </c:pt>
                <c:pt idx="549">
                  <c:v>675</c:v>
                </c:pt>
                <c:pt idx="550">
                  <c:v>425</c:v>
                </c:pt>
                <c:pt idx="552">
                  <c:v>475</c:v>
                </c:pt>
                <c:pt idx="553">
                  <c:v>450</c:v>
                </c:pt>
                <c:pt idx="555">
                  <c:v>600</c:v>
                </c:pt>
                <c:pt idx="557">
                  <c:v>525</c:v>
                </c:pt>
                <c:pt idx="558">
                  <c:v>575</c:v>
                </c:pt>
                <c:pt idx="559">
                  <c:v>475</c:v>
                </c:pt>
                <c:pt idx="560">
                  <c:v>475</c:v>
                </c:pt>
                <c:pt idx="561">
                  <c:v>475</c:v>
                </c:pt>
                <c:pt idx="562">
                  <c:v>450</c:v>
                </c:pt>
                <c:pt idx="563">
                  <c:v>475</c:v>
                </c:pt>
                <c:pt idx="564">
                  <c:v>475</c:v>
                </c:pt>
              </c:numCache>
            </c:numRef>
          </c:yVal>
          <c:smooth val="0"/>
          <c:extLst>
            <c:ext xmlns:c16="http://schemas.microsoft.com/office/drawing/2014/chart" uri="{C3380CC4-5D6E-409C-BE32-E72D297353CC}">
              <c16:uniqueId val="{00000001-BBCD-41A0-A143-A4FCCC853175}"/>
            </c:ext>
          </c:extLst>
        </c:ser>
        <c:dLbls>
          <c:dLblPos val="r"/>
          <c:showLegendKey val="0"/>
          <c:showVal val="1"/>
          <c:showCatName val="1"/>
          <c:showSerName val="0"/>
          <c:showPercent val="0"/>
          <c:showBubbleSize val="0"/>
        </c:dLbls>
        <c:axId val="238106880"/>
        <c:axId val="238117248"/>
      </c:scatterChart>
      <c:valAx>
        <c:axId val="238106880"/>
        <c:scaling>
          <c:orientation val="minMax"/>
          <c:max val="45991"/>
          <c:min val="45566"/>
        </c:scaling>
        <c:delete val="0"/>
        <c:axPos val="b"/>
        <c:numFmt formatCode="[$-409]mmm\ yyyy;@" sourceLinked="0"/>
        <c:majorTickMark val="none"/>
        <c:minorTickMark val="none"/>
        <c:tickLblPos val="nextTo"/>
        <c:txPr>
          <a:bodyPr/>
          <a:lstStyle/>
          <a:p>
            <a:pPr>
              <a:defRPr sz="1200" baseline="0">
                <a:solidFill>
                  <a:srgbClr val="FFFFFF"/>
                </a:solidFill>
                <a:latin typeface="Arial Narrow" panose="020B0606020202030204" pitchFamily="34" charset="0"/>
              </a:defRPr>
            </a:pPr>
            <a:endParaRPr lang="en-US"/>
          </a:p>
        </c:txPr>
        <c:crossAx val="238117248"/>
        <c:crosses val="autoZero"/>
        <c:crossBetween val="midCat"/>
      </c:valAx>
      <c:valAx>
        <c:axId val="238117248"/>
        <c:scaling>
          <c:orientation val="minMax"/>
          <c:max val="1000"/>
          <c:min val="0"/>
        </c:scaling>
        <c:delete val="0"/>
        <c:axPos val="l"/>
        <c:majorGridlines>
          <c:spPr>
            <a:ln w="3175">
              <a:noFill/>
            </a:ln>
          </c:spPr>
        </c:majorGridlines>
        <c:title>
          <c:tx>
            <c:rich>
              <a:bodyPr/>
              <a:lstStyle/>
              <a:p>
                <a:pPr>
                  <a:defRPr b="0" i="0">
                    <a:solidFill>
                      <a:schemeClr val="tx1"/>
                    </a:solidFill>
                    <a:latin typeface="Arial Narrow" panose="020B0604020202020204" pitchFamily="34" charset="0"/>
                    <a:cs typeface="Arial Narrow" panose="020B0604020202020204" pitchFamily="34" charset="0"/>
                  </a:defRPr>
                </a:pPr>
                <a:r>
                  <a:rPr lang="en-US" sz="1400" b="0" i="0" dirty="0">
                    <a:solidFill>
                      <a:schemeClr val="tx1"/>
                    </a:solidFill>
                    <a:latin typeface="Arial Narrow" panose="020B0604020202020204" pitchFamily="34" charset="0"/>
                    <a:cs typeface="Arial Narrow" panose="020B0604020202020204" pitchFamily="34" charset="0"/>
                  </a:rPr>
                  <a:t>Spread (bps) over base rate</a:t>
                </a:r>
              </a:p>
            </c:rich>
          </c:tx>
          <c:layout>
            <c:manualLayout>
              <c:xMode val="edge"/>
              <c:yMode val="edge"/>
              <c:x val="0"/>
              <c:y val="0.3035559506719343"/>
            </c:manualLayout>
          </c:layout>
          <c:overlay val="0"/>
        </c:title>
        <c:numFmt formatCode="#,##0" sourceLinked="0"/>
        <c:majorTickMark val="out"/>
        <c:minorTickMark val="none"/>
        <c:tickLblPos val="nextTo"/>
        <c:spPr>
          <a:ln>
            <a:noFill/>
          </a:ln>
        </c:spPr>
        <c:txPr>
          <a:bodyPr/>
          <a:lstStyle/>
          <a:p>
            <a:pPr>
              <a:defRPr sz="1200" baseline="0">
                <a:solidFill>
                  <a:srgbClr val="FFFFFF"/>
                </a:solidFill>
                <a:latin typeface="Arial Narrow" panose="020B0606020202030204" pitchFamily="34" charset="0"/>
              </a:defRPr>
            </a:pPr>
            <a:endParaRPr lang="en-US"/>
          </a:p>
        </c:txPr>
        <c:crossAx val="238106880"/>
        <c:crosses val="autoZero"/>
        <c:crossBetween val="midCat"/>
        <c:majorUnit val="100"/>
      </c:valAx>
      <c:spPr>
        <a:solidFill>
          <a:srgbClr val="051C38"/>
        </a:solidFill>
      </c:spPr>
    </c:plotArea>
    <c:plotVisOnly val="1"/>
    <c:dispBlanksAs val="gap"/>
    <c:showDLblsOverMax val="0"/>
  </c:chart>
  <c:spPr>
    <a:solidFill>
      <a:srgbClr val="051C38"/>
    </a:solidFill>
    <a:ln>
      <a:noFill/>
    </a:ln>
  </c:spPr>
  <c:txPr>
    <a:bodyPr/>
    <a:lstStyle/>
    <a:p>
      <a:pPr>
        <a:defRPr>
          <a:solidFill>
            <a:srgbClr val="051C38"/>
          </a:solidFill>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0.00239</cdr:y>
    </cdr:from>
    <cdr:to>
      <cdr:x>1</cdr:x>
      <cdr:y>0.06906</cdr:y>
    </cdr:to>
    <cdr:sp macro="" textlink="">
      <cdr:nvSpPr>
        <cdr:cNvPr id="2"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6"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0.93333</cdr:y>
    </cdr:from>
    <cdr:to>
      <cdr:x>1</cdr:x>
      <cdr:y>1</cdr:y>
    </cdr:to>
    <cdr:sp macro="" textlink="">
      <cdr:nvSpPr>
        <cdr:cNvPr id="4" name="TextBox 1">
          <a:extLst xmlns:a="http://schemas.openxmlformats.org/drawingml/2006/main">
            <a:ext uri="{FF2B5EF4-FFF2-40B4-BE49-F238E27FC236}">
              <a16:creationId xmlns:a16="http://schemas.microsoft.com/office/drawing/2014/main" id="{1F1E3473-9D21-FC2A-3281-35C9F404476B}"/>
            </a:ext>
          </a:extLst>
        </cdr:cNvPr>
        <cdr:cNvSpPr txBox="1"/>
      </cdr:nvSpPr>
      <cdr:spPr>
        <a:xfrm xmlns:a="http://schemas.openxmlformats.org/drawingml/2006/main">
          <a:off x="0" y="2560320"/>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dr:relSizeAnchor xmlns:cdr="http://schemas.openxmlformats.org/drawingml/2006/chartDrawing">
    <cdr:from>
      <cdr:x>0</cdr:x>
      <cdr:y>0.00302</cdr:y>
    </cdr:from>
    <cdr:to>
      <cdr:x>1</cdr:x>
      <cdr:y>0.06969</cdr:y>
    </cdr:to>
    <cdr:sp macro="" textlink="">
      <cdr:nvSpPr>
        <cdr:cNvPr id="5" name="TextBox 2">
          <a:extLst xmlns:a="http://schemas.openxmlformats.org/drawingml/2006/main">
            <a:ext uri="{FF2B5EF4-FFF2-40B4-BE49-F238E27FC236}">
              <a16:creationId xmlns:a16="http://schemas.microsoft.com/office/drawing/2014/main" id="{EF1C70D1-E80F-4D99-4AB1-6D02F0429B87}"/>
            </a:ext>
          </a:extLst>
        </cdr:cNvPr>
        <cdr:cNvSpPr txBox="1"/>
      </cdr:nvSpPr>
      <cdr:spPr>
        <a:xfrm xmlns:a="http://schemas.openxmlformats.org/drawingml/2006/main">
          <a:off x="1874" y="8284"/>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0.00239</cdr:y>
    </cdr:from>
    <cdr:to>
      <cdr:x>1</cdr:x>
      <cdr:y>0.06906</cdr:y>
    </cdr:to>
    <cdr:sp macro="" textlink="">
      <cdr:nvSpPr>
        <cdr:cNvPr id="2" name="TextBox 1"/>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3"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6"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0.93333</cdr:y>
    </cdr:from>
    <cdr:to>
      <cdr:x>1</cdr:x>
      <cdr:y>1</cdr:y>
    </cdr:to>
    <cdr:sp macro="" textlink="">
      <cdr:nvSpPr>
        <cdr:cNvPr id="4" name="TextBox 1">
          <a:extLst xmlns:a="http://schemas.openxmlformats.org/drawingml/2006/main">
            <a:ext uri="{FF2B5EF4-FFF2-40B4-BE49-F238E27FC236}">
              <a16:creationId xmlns:a16="http://schemas.microsoft.com/office/drawing/2014/main" id="{1F1E3473-9D21-FC2A-3281-35C9F404476B}"/>
            </a:ext>
          </a:extLst>
        </cdr:cNvPr>
        <cdr:cNvSpPr txBox="1"/>
      </cdr:nvSpPr>
      <cdr:spPr>
        <a:xfrm xmlns:a="http://schemas.openxmlformats.org/drawingml/2006/main">
          <a:off x="0" y="2560320"/>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dr:relSizeAnchor xmlns:cdr="http://schemas.openxmlformats.org/drawingml/2006/chartDrawing">
    <cdr:from>
      <cdr:x>0</cdr:x>
      <cdr:y>0.00302</cdr:y>
    </cdr:from>
    <cdr:to>
      <cdr:x>1</cdr:x>
      <cdr:y>0.06969</cdr:y>
    </cdr:to>
    <cdr:sp macro="" textlink="">
      <cdr:nvSpPr>
        <cdr:cNvPr id="5" name="TextBox 2">
          <a:extLst xmlns:a="http://schemas.openxmlformats.org/drawingml/2006/main">
            <a:ext uri="{FF2B5EF4-FFF2-40B4-BE49-F238E27FC236}">
              <a16:creationId xmlns:a16="http://schemas.microsoft.com/office/drawing/2014/main" id="{EF1C70D1-E80F-4D99-4AB1-6D02F0429B87}"/>
            </a:ext>
          </a:extLst>
        </cdr:cNvPr>
        <cdr:cNvSpPr txBox="1"/>
      </cdr:nvSpPr>
      <cdr:spPr>
        <a:xfrm xmlns:a="http://schemas.openxmlformats.org/drawingml/2006/main">
          <a:off x="1874" y="8284"/>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cdr:x>
      <cdr:y>0.93333</cdr:y>
    </cdr:from>
    <cdr:to>
      <cdr:x>1</cdr:x>
      <cdr:y>1</cdr:y>
    </cdr:to>
    <cdr:sp macro="" textlink="">
      <cdr:nvSpPr>
        <cdr:cNvPr id="4" name="TextBox 1">
          <a:extLst xmlns:a="http://schemas.openxmlformats.org/drawingml/2006/main">
            <a:ext uri="{FF2B5EF4-FFF2-40B4-BE49-F238E27FC236}">
              <a16:creationId xmlns:a16="http://schemas.microsoft.com/office/drawing/2014/main" id="{1F1E3473-9D21-FC2A-3281-35C9F404476B}"/>
            </a:ext>
          </a:extLst>
        </cdr:cNvPr>
        <cdr:cNvSpPr txBox="1"/>
      </cdr:nvSpPr>
      <cdr:spPr>
        <a:xfrm xmlns:a="http://schemas.openxmlformats.org/drawingml/2006/main">
          <a:off x="0" y="2560320"/>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dr:relSizeAnchor xmlns:cdr="http://schemas.openxmlformats.org/drawingml/2006/chartDrawing">
    <cdr:from>
      <cdr:x>0</cdr:x>
      <cdr:y>0.00302</cdr:y>
    </cdr:from>
    <cdr:to>
      <cdr:x>1</cdr:x>
      <cdr:y>0.06969</cdr:y>
    </cdr:to>
    <cdr:sp macro="" textlink="">
      <cdr:nvSpPr>
        <cdr:cNvPr id="5" name="TextBox 2">
          <a:extLst xmlns:a="http://schemas.openxmlformats.org/drawingml/2006/main">
            <a:ext uri="{FF2B5EF4-FFF2-40B4-BE49-F238E27FC236}">
              <a16:creationId xmlns:a16="http://schemas.microsoft.com/office/drawing/2014/main" id="{EF1C70D1-E80F-4D99-4AB1-6D02F0429B87}"/>
            </a:ext>
          </a:extLst>
        </cdr:cNvPr>
        <cdr:cNvSpPr txBox="1"/>
      </cdr:nvSpPr>
      <cdr:spPr>
        <a:xfrm xmlns:a="http://schemas.openxmlformats.org/drawingml/2006/main">
          <a:off x="1874" y="8284"/>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0.93333</cdr:y>
    </cdr:from>
    <cdr:to>
      <cdr:x>1</cdr:x>
      <cdr:y>1</cdr:y>
    </cdr:to>
    <cdr:sp macro="" textlink="">
      <cdr:nvSpPr>
        <cdr:cNvPr id="4" name="TextBox 1">
          <a:extLst xmlns:a="http://schemas.openxmlformats.org/drawingml/2006/main">
            <a:ext uri="{FF2B5EF4-FFF2-40B4-BE49-F238E27FC236}">
              <a16:creationId xmlns:a16="http://schemas.microsoft.com/office/drawing/2014/main" id="{1F1E3473-9D21-FC2A-3281-35C9F404476B}"/>
            </a:ext>
          </a:extLst>
        </cdr:cNvPr>
        <cdr:cNvSpPr txBox="1"/>
      </cdr:nvSpPr>
      <cdr:spPr>
        <a:xfrm xmlns:a="http://schemas.openxmlformats.org/drawingml/2006/main">
          <a:off x="0" y="2560320"/>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dr:relSizeAnchor xmlns:cdr="http://schemas.openxmlformats.org/drawingml/2006/chartDrawing">
    <cdr:from>
      <cdr:x>0</cdr:x>
      <cdr:y>0.00302</cdr:y>
    </cdr:from>
    <cdr:to>
      <cdr:x>1</cdr:x>
      <cdr:y>0.06969</cdr:y>
    </cdr:to>
    <cdr:sp macro="" textlink="">
      <cdr:nvSpPr>
        <cdr:cNvPr id="5" name="TextBox 2">
          <a:extLst xmlns:a="http://schemas.openxmlformats.org/drawingml/2006/main">
            <a:ext uri="{FF2B5EF4-FFF2-40B4-BE49-F238E27FC236}">
              <a16:creationId xmlns:a16="http://schemas.microsoft.com/office/drawing/2014/main" id="{EF1C70D1-E80F-4D99-4AB1-6D02F0429B87}"/>
            </a:ext>
          </a:extLst>
        </cdr:cNvPr>
        <cdr:cNvSpPr txBox="1"/>
      </cdr:nvSpPr>
      <cdr:spPr>
        <a:xfrm xmlns:a="http://schemas.openxmlformats.org/drawingml/2006/main">
          <a:off x="1874" y="8284"/>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cdr:x>
      <cdr:y>0.93333</cdr:y>
    </cdr:from>
    <cdr:to>
      <cdr:x>1</cdr:x>
      <cdr:y>1</cdr:y>
    </cdr:to>
    <cdr:sp macro="" textlink="">
      <cdr:nvSpPr>
        <cdr:cNvPr id="4" name="TextBox 1">
          <a:extLst xmlns:a="http://schemas.openxmlformats.org/drawingml/2006/main">
            <a:ext uri="{FF2B5EF4-FFF2-40B4-BE49-F238E27FC236}">
              <a16:creationId xmlns:a16="http://schemas.microsoft.com/office/drawing/2014/main" id="{1F1E3473-9D21-FC2A-3281-35C9F404476B}"/>
            </a:ext>
          </a:extLst>
        </cdr:cNvPr>
        <cdr:cNvSpPr txBox="1"/>
      </cdr:nvSpPr>
      <cdr:spPr>
        <a:xfrm xmlns:a="http://schemas.openxmlformats.org/drawingml/2006/main">
          <a:off x="0" y="2560320"/>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dr:relSizeAnchor xmlns:cdr="http://schemas.openxmlformats.org/drawingml/2006/chartDrawing">
    <cdr:from>
      <cdr:x>0</cdr:x>
      <cdr:y>0.00302</cdr:y>
    </cdr:from>
    <cdr:to>
      <cdr:x>1</cdr:x>
      <cdr:y>0.06969</cdr:y>
    </cdr:to>
    <cdr:sp macro="" textlink="">
      <cdr:nvSpPr>
        <cdr:cNvPr id="5" name="TextBox 2">
          <a:extLst xmlns:a="http://schemas.openxmlformats.org/drawingml/2006/main">
            <a:ext uri="{FF2B5EF4-FFF2-40B4-BE49-F238E27FC236}">
              <a16:creationId xmlns:a16="http://schemas.microsoft.com/office/drawing/2014/main" id="{EF1C70D1-E80F-4D99-4AB1-6D02F0429B87}"/>
            </a:ext>
          </a:extLst>
        </cdr:cNvPr>
        <cdr:cNvSpPr txBox="1"/>
      </cdr:nvSpPr>
      <cdr:spPr>
        <a:xfrm xmlns:a="http://schemas.openxmlformats.org/drawingml/2006/main">
          <a:off x="1874" y="8284"/>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cdr:x>
      <cdr:y>0.93333</cdr:y>
    </cdr:from>
    <cdr:to>
      <cdr:x>1</cdr:x>
      <cdr:y>1</cdr:y>
    </cdr:to>
    <cdr:sp macro="" textlink="">
      <cdr:nvSpPr>
        <cdr:cNvPr id="4" name="TextBox 1">
          <a:extLst xmlns:a="http://schemas.openxmlformats.org/drawingml/2006/main">
            <a:ext uri="{FF2B5EF4-FFF2-40B4-BE49-F238E27FC236}">
              <a16:creationId xmlns:a16="http://schemas.microsoft.com/office/drawing/2014/main" id="{1F1E3473-9D21-FC2A-3281-35C9F404476B}"/>
            </a:ext>
          </a:extLst>
        </cdr:cNvPr>
        <cdr:cNvSpPr txBox="1"/>
      </cdr:nvSpPr>
      <cdr:spPr>
        <a:xfrm xmlns:a="http://schemas.openxmlformats.org/drawingml/2006/main">
          <a:off x="0" y="2560320"/>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dr:relSizeAnchor xmlns:cdr="http://schemas.openxmlformats.org/drawingml/2006/chartDrawing">
    <cdr:from>
      <cdr:x>0</cdr:x>
      <cdr:y>0.00302</cdr:y>
    </cdr:from>
    <cdr:to>
      <cdr:x>1</cdr:x>
      <cdr:y>0.06969</cdr:y>
    </cdr:to>
    <cdr:sp macro="" textlink="">
      <cdr:nvSpPr>
        <cdr:cNvPr id="5" name="TextBox 2">
          <a:extLst xmlns:a="http://schemas.openxmlformats.org/drawingml/2006/main">
            <a:ext uri="{FF2B5EF4-FFF2-40B4-BE49-F238E27FC236}">
              <a16:creationId xmlns:a16="http://schemas.microsoft.com/office/drawing/2014/main" id="{EF1C70D1-E80F-4D99-4AB1-6D02F0429B87}"/>
            </a:ext>
          </a:extLst>
        </cdr:cNvPr>
        <cdr:cNvSpPr txBox="1"/>
      </cdr:nvSpPr>
      <cdr:spPr>
        <a:xfrm xmlns:a="http://schemas.openxmlformats.org/drawingml/2006/main">
          <a:off x="1874" y="8284"/>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cdr:x>
      <cdr:y>0.00239</cdr:y>
    </cdr:from>
    <cdr:to>
      <cdr:x>1</cdr:x>
      <cdr:y>0.06906</cdr:y>
    </cdr:to>
    <cdr:sp macro="" textlink="">
      <cdr:nvSpPr>
        <cdr:cNvPr id="2"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6"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0.00239</cdr:y>
    </cdr:from>
    <cdr:to>
      <cdr:x>1</cdr:x>
      <cdr:y>0.06906</cdr:y>
    </cdr:to>
    <cdr:sp macro="" textlink="">
      <cdr:nvSpPr>
        <cdr:cNvPr id="3"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6"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2"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4"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5"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7"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0.00239</cdr:y>
    </cdr:from>
    <cdr:to>
      <cdr:x>1</cdr:x>
      <cdr:y>0.06906</cdr:y>
    </cdr:to>
    <cdr:sp macro="" textlink="">
      <cdr:nvSpPr>
        <cdr:cNvPr id="2" name="TextBox 1"/>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3"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6"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0.93333</cdr:y>
    </cdr:from>
    <cdr:to>
      <cdr:x>1</cdr:x>
      <cdr:y>1</cdr:y>
    </cdr:to>
    <cdr:sp macro="" textlink="">
      <cdr:nvSpPr>
        <cdr:cNvPr id="4" name="TextBox 1">
          <a:extLst xmlns:a="http://schemas.openxmlformats.org/drawingml/2006/main">
            <a:ext uri="{FF2B5EF4-FFF2-40B4-BE49-F238E27FC236}">
              <a16:creationId xmlns:a16="http://schemas.microsoft.com/office/drawing/2014/main" id="{1F1E3473-9D21-FC2A-3281-35C9F404476B}"/>
            </a:ext>
          </a:extLst>
        </cdr:cNvPr>
        <cdr:cNvSpPr txBox="1"/>
      </cdr:nvSpPr>
      <cdr:spPr>
        <a:xfrm xmlns:a="http://schemas.openxmlformats.org/drawingml/2006/main">
          <a:off x="0" y="2560320"/>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dr:relSizeAnchor xmlns:cdr="http://schemas.openxmlformats.org/drawingml/2006/chartDrawing">
    <cdr:from>
      <cdr:x>0</cdr:x>
      <cdr:y>0.00302</cdr:y>
    </cdr:from>
    <cdr:to>
      <cdr:x>1</cdr:x>
      <cdr:y>0.06969</cdr:y>
    </cdr:to>
    <cdr:sp macro="" textlink="">
      <cdr:nvSpPr>
        <cdr:cNvPr id="5" name="TextBox 2">
          <a:extLst xmlns:a="http://schemas.openxmlformats.org/drawingml/2006/main">
            <a:ext uri="{FF2B5EF4-FFF2-40B4-BE49-F238E27FC236}">
              <a16:creationId xmlns:a16="http://schemas.microsoft.com/office/drawing/2014/main" id="{EF1C70D1-E80F-4D99-4AB1-6D02F0429B87}"/>
            </a:ext>
          </a:extLst>
        </cdr:cNvPr>
        <cdr:cNvSpPr txBox="1"/>
      </cdr:nvSpPr>
      <cdr:spPr>
        <a:xfrm xmlns:a="http://schemas.openxmlformats.org/drawingml/2006/main">
          <a:off x="1874" y="8284"/>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7"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8"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0.00239</cdr:y>
    </cdr:from>
    <cdr:to>
      <cdr:x>1</cdr:x>
      <cdr:y>0.06906</cdr:y>
    </cdr:to>
    <cdr:sp macro="" textlink="">
      <cdr:nvSpPr>
        <cdr:cNvPr id="3"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6"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2"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4"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5"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7"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0.00239</cdr:y>
    </cdr:from>
    <cdr:to>
      <cdr:x>1</cdr:x>
      <cdr:y>0.06906</cdr:y>
    </cdr:to>
    <cdr:sp macro="" textlink="">
      <cdr:nvSpPr>
        <cdr:cNvPr id="2" name="TextBox 1"/>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3"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6"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4" name="TextBox 1">
          <a:extLst xmlns:a="http://schemas.openxmlformats.org/drawingml/2006/main">
            <a:ext uri="{FF2B5EF4-FFF2-40B4-BE49-F238E27FC236}">
              <a16:creationId xmlns:a16="http://schemas.microsoft.com/office/drawing/2014/main" id="{B629FCA5-C9E7-2D97-4213-C06F897876B6}"/>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5"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7"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0.93333</cdr:y>
    </cdr:from>
    <cdr:to>
      <cdr:x>1</cdr:x>
      <cdr:y>1</cdr:y>
    </cdr:to>
    <cdr:sp macro="" textlink="">
      <cdr:nvSpPr>
        <cdr:cNvPr id="8" name="TextBox 1">
          <a:extLst xmlns:a="http://schemas.openxmlformats.org/drawingml/2006/main">
            <a:ext uri="{FF2B5EF4-FFF2-40B4-BE49-F238E27FC236}">
              <a16:creationId xmlns:a16="http://schemas.microsoft.com/office/drawing/2014/main" id="{1F1E3473-9D21-FC2A-3281-35C9F404476B}"/>
            </a:ext>
          </a:extLst>
        </cdr:cNvPr>
        <cdr:cNvSpPr txBox="1"/>
      </cdr:nvSpPr>
      <cdr:spPr>
        <a:xfrm xmlns:a="http://schemas.openxmlformats.org/drawingml/2006/main">
          <a:off x="0" y="2560320"/>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dr:relSizeAnchor xmlns:cdr="http://schemas.openxmlformats.org/drawingml/2006/chartDrawing">
    <cdr:from>
      <cdr:x>0</cdr:x>
      <cdr:y>0.00302</cdr:y>
    </cdr:from>
    <cdr:to>
      <cdr:x>1</cdr:x>
      <cdr:y>0.06969</cdr:y>
    </cdr:to>
    <cdr:sp macro="" textlink="">
      <cdr:nvSpPr>
        <cdr:cNvPr id="9" name="TextBox 2">
          <a:extLst xmlns:a="http://schemas.openxmlformats.org/drawingml/2006/main">
            <a:ext uri="{FF2B5EF4-FFF2-40B4-BE49-F238E27FC236}">
              <a16:creationId xmlns:a16="http://schemas.microsoft.com/office/drawing/2014/main" id="{EF1C70D1-E80F-4D99-4AB1-6D02F0429B87}"/>
            </a:ext>
          </a:extLst>
        </cdr:cNvPr>
        <cdr:cNvSpPr txBox="1"/>
      </cdr:nvSpPr>
      <cdr:spPr>
        <a:xfrm xmlns:a="http://schemas.openxmlformats.org/drawingml/2006/main">
          <a:off x="1874" y="8284"/>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10"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11"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12" name="TextBox 1">
          <a:extLst xmlns:a="http://schemas.openxmlformats.org/drawingml/2006/main">
            <a:ext uri="{FF2B5EF4-FFF2-40B4-BE49-F238E27FC236}">
              <a16:creationId xmlns:a16="http://schemas.microsoft.com/office/drawing/2014/main" id="{B6F446CB-FE6D-96F9-1A58-20E8272AED80}"/>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13"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14"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0.93333</cdr:y>
    </cdr:from>
    <cdr:to>
      <cdr:x>1</cdr:x>
      <cdr:y>1</cdr:y>
    </cdr:to>
    <cdr:sp macro="" textlink="">
      <cdr:nvSpPr>
        <cdr:cNvPr id="15" name="TextBox 1">
          <a:extLst xmlns:a="http://schemas.openxmlformats.org/drawingml/2006/main">
            <a:ext uri="{FF2B5EF4-FFF2-40B4-BE49-F238E27FC236}">
              <a16:creationId xmlns:a16="http://schemas.microsoft.com/office/drawing/2014/main" id="{1F1E3473-9D21-FC2A-3281-35C9F404476B}"/>
            </a:ext>
          </a:extLst>
        </cdr:cNvPr>
        <cdr:cNvSpPr txBox="1"/>
      </cdr:nvSpPr>
      <cdr:spPr>
        <a:xfrm xmlns:a="http://schemas.openxmlformats.org/drawingml/2006/main">
          <a:off x="0" y="2560320"/>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dr:relSizeAnchor xmlns:cdr="http://schemas.openxmlformats.org/drawingml/2006/chartDrawing">
    <cdr:from>
      <cdr:x>0</cdr:x>
      <cdr:y>0.00302</cdr:y>
    </cdr:from>
    <cdr:to>
      <cdr:x>1</cdr:x>
      <cdr:y>0.06969</cdr:y>
    </cdr:to>
    <cdr:sp macro="" textlink="">
      <cdr:nvSpPr>
        <cdr:cNvPr id="16" name="TextBox 2">
          <a:extLst xmlns:a="http://schemas.openxmlformats.org/drawingml/2006/main">
            <a:ext uri="{FF2B5EF4-FFF2-40B4-BE49-F238E27FC236}">
              <a16:creationId xmlns:a16="http://schemas.microsoft.com/office/drawing/2014/main" id="{EF1C70D1-E80F-4D99-4AB1-6D02F0429B87}"/>
            </a:ext>
          </a:extLst>
        </cdr:cNvPr>
        <cdr:cNvSpPr txBox="1"/>
      </cdr:nvSpPr>
      <cdr:spPr>
        <a:xfrm xmlns:a="http://schemas.openxmlformats.org/drawingml/2006/main">
          <a:off x="1874" y="8284"/>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17"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18"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0.00239</cdr:y>
    </cdr:from>
    <cdr:to>
      <cdr:x>1</cdr:x>
      <cdr:y>0.06906</cdr:y>
    </cdr:to>
    <cdr:sp macro="" textlink="">
      <cdr:nvSpPr>
        <cdr:cNvPr id="2" name="TextBox 1"/>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3"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6"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4"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5"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7"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8"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9"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10"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0.29198</cdr:y>
    </cdr:from>
    <cdr:to>
      <cdr:x>1</cdr:x>
      <cdr:y>0.35865</cdr:y>
    </cdr:to>
    <cdr:sp macro="" textlink="">
      <cdr:nvSpPr>
        <cdr:cNvPr id="2" name="TextBox 1"/>
        <cdr:cNvSpPr txBox="1"/>
      </cdr:nvSpPr>
      <cdr:spPr>
        <a:xfrm xmlns:a="http://schemas.openxmlformats.org/drawingml/2006/main">
          <a:off x="3491819" y="800960"/>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dr:relSizeAnchor xmlns:cdr="http://schemas.openxmlformats.org/drawingml/2006/chartDrawing">
    <cdr:from>
      <cdr:x>0</cdr:x>
      <cdr:y>0.29198</cdr:y>
    </cdr:from>
    <cdr:to>
      <cdr:x>1</cdr:x>
      <cdr:y>0.35865</cdr:y>
    </cdr:to>
    <cdr:sp macro="" textlink="">
      <cdr:nvSpPr>
        <cdr:cNvPr id="7" name="TextBox 1">
          <a:extLst xmlns:a="http://schemas.openxmlformats.org/drawingml/2006/main">
            <a:ext uri="{FF2B5EF4-FFF2-40B4-BE49-F238E27FC236}">
              <a16:creationId xmlns:a16="http://schemas.microsoft.com/office/drawing/2014/main" id="{56972868-2290-A0FD-E449-2EF902F45CED}"/>
            </a:ext>
          </a:extLst>
        </cdr:cNvPr>
        <cdr:cNvSpPr txBox="1"/>
      </cdr:nvSpPr>
      <cdr:spPr>
        <a:xfrm xmlns:a="http://schemas.openxmlformats.org/drawingml/2006/main">
          <a:off x="3491819" y="800960"/>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dr:relSizeAnchor xmlns:cdr="http://schemas.openxmlformats.org/drawingml/2006/chartDrawing">
    <cdr:from>
      <cdr:x>0.46023</cdr:x>
      <cdr:y>0.03704</cdr:y>
    </cdr:from>
    <cdr:to>
      <cdr:x>0.5625</cdr:x>
      <cdr:y>0.10371</cdr:y>
    </cdr:to>
    <cdr:sp macro="" textlink="">
      <cdr:nvSpPr>
        <cdr:cNvPr id="8" name="TextBox 3">
          <a:extLst xmlns:a="http://schemas.openxmlformats.org/drawingml/2006/main">
            <a:ext uri="{FF2B5EF4-FFF2-40B4-BE49-F238E27FC236}">
              <a16:creationId xmlns:a16="http://schemas.microsoft.com/office/drawing/2014/main" id="{CF506941-2D76-BC55-C6AF-11627D81B600}"/>
            </a:ext>
          </a:extLst>
        </cdr:cNvPr>
        <cdr:cNvSpPr txBox="1"/>
      </cdr:nvSpPr>
      <cdr:spPr>
        <a:xfrm xmlns:a="http://schemas.openxmlformats.org/drawingml/2006/main">
          <a:off x="6172200" y="152400"/>
          <a:ext cx="1371563" cy="274334"/>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r>
            <a:rPr lang="en-US" sz="1400" b="1" dirty="0">
              <a:solidFill>
                <a:srgbClr val="40C2C9"/>
              </a:solidFill>
              <a:latin typeface="Arial Narrow" panose="020B0606020202030204" pitchFamily="34" charset="0"/>
            </a:rPr>
            <a:t>Direct lending</a:t>
          </a:r>
        </a:p>
      </cdr:txBody>
    </cdr:sp>
  </cdr:relSizeAnchor>
  <cdr:relSizeAnchor xmlns:cdr="http://schemas.openxmlformats.org/drawingml/2006/chartDrawing">
    <cdr:from>
      <cdr:x>0.44318</cdr:x>
      <cdr:y>0.72222</cdr:y>
    </cdr:from>
    <cdr:to>
      <cdr:x>0.57955</cdr:x>
      <cdr:y>0.78889</cdr:y>
    </cdr:to>
    <cdr:sp macro="" textlink="">
      <cdr:nvSpPr>
        <cdr:cNvPr id="9" name="TextBox 1">
          <a:extLst xmlns:a="http://schemas.openxmlformats.org/drawingml/2006/main">
            <a:ext uri="{FF2B5EF4-FFF2-40B4-BE49-F238E27FC236}">
              <a16:creationId xmlns:a16="http://schemas.microsoft.com/office/drawing/2014/main" id="{0E4EAF92-0002-2380-3B02-7C3B97B4D454}"/>
            </a:ext>
          </a:extLst>
        </cdr:cNvPr>
        <cdr:cNvSpPr txBox="1"/>
      </cdr:nvSpPr>
      <cdr:spPr>
        <a:xfrm xmlns:a="http://schemas.openxmlformats.org/drawingml/2006/main">
          <a:off x="5943576" y="2971791"/>
          <a:ext cx="1828824" cy="274334"/>
        </a:xfrm>
        <a:prstGeom xmlns:a="http://schemas.openxmlformats.org/drawingml/2006/main" prst="rect">
          <a:avLst/>
        </a:prstGeom>
      </cdr:spPr>
      <cdr:txBody>
        <a:bodyPr xmlns:a="http://schemas.openxmlformats.org/drawingml/2006/main" wrap="square"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rgbClr val="F5C914"/>
              </a:solidFill>
              <a:latin typeface="Arial Narrow" panose="020B0606020202030204" pitchFamily="34" charset="0"/>
            </a:rPr>
            <a:t>BSL rated B-minus</a:t>
          </a: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0.89712</cdr:y>
    </cdr:from>
    <cdr:to>
      <cdr:x>1</cdr:x>
      <cdr:y>0.96379</cdr:y>
    </cdr:to>
    <cdr:sp macro="" textlink="">
      <cdr:nvSpPr>
        <cdr:cNvPr id="2" name="TextBox 1">
          <a:extLst xmlns:a="http://schemas.openxmlformats.org/drawingml/2006/main">
            <a:ext uri="{FF2B5EF4-FFF2-40B4-BE49-F238E27FC236}">
              <a16:creationId xmlns:a16="http://schemas.microsoft.com/office/drawing/2014/main" id="{2243988B-A6F8-CABF-8B44-088C1876A751}"/>
            </a:ext>
          </a:extLst>
        </cdr:cNvPr>
        <cdr:cNvSpPr txBox="1"/>
      </cdr:nvSpPr>
      <cdr:spPr>
        <a:xfrm xmlns:a="http://schemas.openxmlformats.org/drawingml/2006/main">
          <a:off x="20116" y="2460980"/>
          <a:ext cx="5486400" cy="182880"/>
        </a:xfrm>
        <a:prstGeom xmlns:a="http://schemas.openxmlformats.org/drawingml/2006/main" prst="rect">
          <a:avLst/>
        </a:prstGeom>
      </cdr:spPr>
      <cdr:txBody>
        <a:bodyPr xmlns:a="http://schemas.openxmlformats.org/drawingml/2006/main" wrap="square"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800" dirty="0">
            <a:latin typeface="Arial Narrow" panose="020B0606020202030204"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0.00239</cdr:y>
    </cdr:from>
    <cdr:to>
      <cdr:x>1</cdr:x>
      <cdr:y>0.06906</cdr:y>
    </cdr:to>
    <cdr:sp macro="" textlink="">
      <cdr:nvSpPr>
        <cdr:cNvPr id="2" name="TextBox 1"/>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3"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6"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4" name="TextBox 1">
          <a:extLst xmlns:a="http://schemas.openxmlformats.org/drawingml/2006/main">
            <a:ext uri="{FF2B5EF4-FFF2-40B4-BE49-F238E27FC236}">
              <a16:creationId xmlns:a16="http://schemas.microsoft.com/office/drawing/2014/main" id="{541C2E4D-B206-3C2E-FF20-0C3A74785651}"/>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5"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7"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0.93333</cdr:y>
    </cdr:from>
    <cdr:to>
      <cdr:x>1</cdr:x>
      <cdr:y>1</cdr:y>
    </cdr:to>
    <cdr:sp macro="" textlink="">
      <cdr:nvSpPr>
        <cdr:cNvPr id="8" name="TextBox 1">
          <a:extLst xmlns:a="http://schemas.openxmlformats.org/drawingml/2006/main">
            <a:ext uri="{FF2B5EF4-FFF2-40B4-BE49-F238E27FC236}">
              <a16:creationId xmlns:a16="http://schemas.microsoft.com/office/drawing/2014/main" id="{1F1E3473-9D21-FC2A-3281-35C9F404476B}"/>
            </a:ext>
          </a:extLst>
        </cdr:cNvPr>
        <cdr:cNvSpPr txBox="1"/>
      </cdr:nvSpPr>
      <cdr:spPr>
        <a:xfrm xmlns:a="http://schemas.openxmlformats.org/drawingml/2006/main">
          <a:off x="0" y="2560320"/>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dr:relSizeAnchor xmlns:cdr="http://schemas.openxmlformats.org/drawingml/2006/chartDrawing">
    <cdr:from>
      <cdr:x>0</cdr:x>
      <cdr:y>0.00302</cdr:y>
    </cdr:from>
    <cdr:to>
      <cdr:x>1</cdr:x>
      <cdr:y>0.06969</cdr:y>
    </cdr:to>
    <cdr:sp macro="" textlink="">
      <cdr:nvSpPr>
        <cdr:cNvPr id="9" name="TextBox 2">
          <a:extLst xmlns:a="http://schemas.openxmlformats.org/drawingml/2006/main">
            <a:ext uri="{FF2B5EF4-FFF2-40B4-BE49-F238E27FC236}">
              <a16:creationId xmlns:a16="http://schemas.microsoft.com/office/drawing/2014/main" id="{EF1C70D1-E80F-4D99-4AB1-6D02F0429B87}"/>
            </a:ext>
          </a:extLst>
        </cdr:cNvPr>
        <cdr:cNvSpPr txBox="1"/>
      </cdr:nvSpPr>
      <cdr:spPr>
        <a:xfrm xmlns:a="http://schemas.openxmlformats.org/drawingml/2006/main">
          <a:off x="1874" y="8284"/>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2DC46E-01DE-0E7F-3A4B-59537DDD0C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373C645-721C-2E37-2ABC-00586C08DE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C0DC80-B909-4397-B690-39244703AB99}" type="datetimeFigureOut">
              <a:rPr lang="en-US" smtClean="0"/>
              <a:t>12/5/2025</a:t>
            </a:fld>
            <a:endParaRPr lang="en-US"/>
          </a:p>
        </p:txBody>
      </p:sp>
      <p:sp>
        <p:nvSpPr>
          <p:cNvPr id="4" name="Footer Placeholder 3">
            <a:extLst>
              <a:ext uri="{FF2B5EF4-FFF2-40B4-BE49-F238E27FC236}">
                <a16:creationId xmlns:a16="http://schemas.microsoft.com/office/drawing/2014/main" id="{84408D45-715C-A572-2325-9D4380C33B1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FA7C03E-8B26-36A9-2BE7-CBA7942A41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32F6A6-746F-4CA4-AE81-B7E1825CDD6C}" type="slidenum">
              <a:rPr lang="en-US" smtClean="0"/>
              <a:t>‹#›</a:t>
            </a:fld>
            <a:endParaRPr lang="en-US"/>
          </a:p>
        </p:txBody>
      </p:sp>
    </p:spTree>
    <p:extLst>
      <p:ext uri="{BB962C8B-B14F-4D97-AF65-F5344CB8AC3E}">
        <p14:creationId xmlns:p14="http://schemas.microsoft.com/office/powerpoint/2010/main" val="4264599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Georgia" panose="02040502050405020303" pitchFamily="18"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Georgia" panose="02040502050405020303" pitchFamily="18" charset="0"/>
              </a:defRPr>
            </a:lvl1pPr>
          </a:lstStyle>
          <a:p>
            <a:fld id="{A663042E-4F03-7045-B7A7-9884CAEE6ED7}" type="datetimeFigureOut">
              <a:rPr lang="en-US" smtClean="0"/>
              <a:pPr/>
              <a:t>12/5/2025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Georgia" panose="02040502050405020303" pitchFamily="18"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Georgia" panose="02040502050405020303" pitchFamily="18" charset="0"/>
              </a:defRPr>
            </a:lvl1pPr>
          </a:lstStyle>
          <a:p>
            <a:fld id="{1BD2DA0D-63FF-2C47-A70E-B1BA5CF36FA8}" type="slidenum">
              <a:rPr lang="en-US" smtClean="0"/>
              <a:pPr/>
              <a:t>‹#›</a:t>
            </a:fld>
            <a:endParaRPr lang="en-US" dirty="0"/>
          </a:p>
        </p:txBody>
      </p:sp>
    </p:spTree>
    <p:extLst>
      <p:ext uri="{BB962C8B-B14F-4D97-AF65-F5344CB8AC3E}">
        <p14:creationId xmlns:p14="http://schemas.microsoft.com/office/powerpoint/2010/main" val="3852418897"/>
      </p:ext>
    </p:extLst>
  </p:cSld>
  <p:clrMap bg1="lt1" tx1="dk1" bg2="lt2" tx2="dk2" accent1="accent1" accent2="accent2" accent3="accent3" accent4="accent4" accent5="accent5" accent6="accent6" hlink="hlink" folHlink="folHlink"/>
  <p:notesStyle>
    <a:lvl1pPr marL="0" algn="l" defTabSz="1097280" rtl="0" eaLnBrk="1" latinLnBrk="0" hangingPunct="1">
      <a:defRPr sz="1440" kern="1200">
        <a:solidFill>
          <a:schemeClr val="tx1"/>
        </a:solidFill>
        <a:latin typeface="Georgia" panose="02040502050405020303" pitchFamily="18" charset="0"/>
        <a:ea typeface="+mn-ea"/>
        <a:cs typeface="+mn-cs"/>
      </a:defRPr>
    </a:lvl1pPr>
    <a:lvl2pPr marL="548640" algn="l" defTabSz="1097280" rtl="0" eaLnBrk="1" latinLnBrk="0" hangingPunct="1">
      <a:defRPr sz="1440" kern="1200">
        <a:solidFill>
          <a:schemeClr val="tx1"/>
        </a:solidFill>
        <a:latin typeface="Georgia" panose="02040502050405020303" pitchFamily="18" charset="0"/>
        <a:ea typeface="+mn-ea"/>
        <a:cs typeface="+mn-cs"/>
      </a:defRPr>
    </a:lvl2pPr>
    <a:lvl3pPr marL="1097280" algn="l" defTabSz="1097280" rtl="0" eaLnBrk="1" latinLnBrk="0" hangingPunct="1">
      <a:defRPr sz="1440" kern="1200">
        <a:solidFill>
          <a:schemeClr val="tx1"/>
        </a:solidFill>
        <a:latin typeface="Georgia" panose="02040502050405020303" pitchFamily="18" charset="0"/>
        <a:ea typeface="+mn-ea"/>
        <a:cs typeface="+mn-cs"/>
      </a:defRPr>
    </a:lvl3pPr>
    <a:lvl4pPr marL="1645920" algn="l" defTabSz="1097280" rtl="0" eaLnBrk="1" latinLnBrk="0" hangingPunct="1">
      <a:defRPr sz="1440" kern="1200">
        <a:solidFill>
          <a:schemeClr val="tx1"/>
        </a:solidFill>
        <a:latin typeface="Georgia" panose="02040502050405020303" pitchFamily="18" charset="0"/>
        <a:ea typeface="+mn-ea"/>
        <a:cs typeface="+mn-cs"/>
      </a:defRPr>
    </a:lvl4pPr>
    <a:lvl5pPr marL="2194560" algn="l" defTabSz="1097280" rtl="0" eaLnBrk="1" latinLnBrk="0" hangingPunct="1">
      <a:defRPr sz="1440" kern="1200">
        <a:solidFill>
          <a:schemeClr val="tx1"/>
        </a:solidFill>
        <a:latin typeface="Georgia" panose="02040502050405020303" pitchFamily="18" charset="0"/>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12/4/2025</a:t>
            </a:r>
          </a:p>
        </p:txBody>
      </p:sp>
      <p:sp>
        <p:nvSpPr>
          <p:cNvPr id="4" name="Slide Number Placeholder 3"/>
          <p:cNvSpPr>
            <a:spLocks noGrp="1"/>
          </p:cNvSpPr>
          <p:nvPr>
            <p:ph type="sldNum" sz="quarter" idx="5"/>
          </p:nvPr>
        </p:nvSpPr>
        <p:spPr/>
        <p:txBody>
          <a:bodyPr/>
          <a:lstStyle/>
          <a:p>
            <a:fld id="{1BD2DA0D-63FF-2C47-A70E-B1BA5CF36FA8}" type="slidenum">
              <a:rPr lang="en-US" smtClean="0"/>
              <a:pPr/>
              <a:t>2</a:t>
            </a:fld>
            <a:endParaRPr lang="en-US" dirty="0"/>
          </a:p>
        </p:txBody>
      </p:sp>
    </p:spTree>
    <p:extLst>
      <p:ext uri="{BB962C8B-B14F-4D97-AF65-F5344CB8AC3E}">
        <p14:creationId xmlns:p14="http://schemas.microsoft.com/office/powerpoint/2010/main" val="4059677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DL 12/1/2025 and BSL 12/1/25, BSL based on B- on one side as opposed to B- BLR</a:t>
            </a:r>
          </a:p>
        </p:txBody>
      </p:sp>
      <p:sp>
        <p:nvSpPr>
          <p:cNvPr id="4" name="Slide Number Placeholder 3"/>
          <p:cNvSpPr>
            <a:spLocks noGrp="1"/>
          </p:cNvSpPr>
          <p:nvPr>
            <p:ph type="sldNum" sz="quarter" idx="5"/>
          </p:nvPr>
        </p:nvSpPr>
        <p:spPr/>
        <p:txBody>
          <a:bodyPr/>
          <a:lstStyle/>
          <a:p>
            <a:fld id="{1BD2DA0D-63FF-2C47-A70E-B1BA5CF36FA8}" type="slidenum">
              <a:rPr lang="en-US" smtClean="0"/>
              <a:pPr/>
              <a:t>13</a:t>
            </a:fld>
            <a:endParaRPr lang="en-US" dirty="0"/>
          </a:p>
        </p:txBody>
      </p:sp>
    </p:spTree>
    <p:extLst>
      <p:ext uri="{BB962C8B-B14F-4D97-AF65-F5344CB8AC3E}">
        <p14:creationId xmlns:p14="http://schemas.microsoft.com/office/powerpoint/2010/main" val="1623489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12/1/25</a:t>
            </a:r>
          </a:p>
        </p:txBody>
      </p:sp>
      <p:sp>
        <p:nvSpPr>
          <p:cNvPr id="4" name="Slide Number Placeholder 3"/>
          <p:cNvSpPr>
            <a:spLocks noGrp="1"/>
          </p:cNvSpPr>
          <p:nvPr>
            <p:ph type="sldNum" sz="quarter" idx="5"/>
          </p:nvPr>
        </p:nvSpPr>
        <p:spPr/>
        <p:txBody>
          <a:bodyPr/>
          <a:lstStyle/>
          <a:p>
            <a:fld id="{1BD2DA0D-63FF-2C47-A70E-B1BA5CF36FA8}" type="slidenum">
              <a:rPr lang="en-US" smtClean="0"/>
              <a:pPr/>
              <a:t>14</a:t>
            </a:fld>
            <a:endParaRPr lang="en-US" dirty="0"/>
          </a:p>
        </p:txBody>
      </p:sp>
    </p:spTree>
    <p:extLst>
      <p:ext uri="{BB962C8B-B14F-4D97-AF65-F5344CB8AC3E}">
        <p14:creationId xmlns:p14="http://schemas.microsoft.com/office/powerpoint/2010/main" val="4290107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DL and BSL Updated 12/1/25, BSL based on B- on one side as opposed to B- BLR</a:t>
            </a:r>
          </a:p>
        </p:txBody>
      </p:sp>
      <p:sp>
        <p:nvSpPr>
          <p:cNvPr id="4" name="Slide Number Placeholder 3"/>
          <p:cNvSpPr>
            <a:spLocks noGrp="1"/>
          </p:cNvSpPr>
          <p:nvPr>
            <p:ph type="sldNum" sz="quarter" idx="5"/>
          </p:nvPr>
        </p:nvSpPr>
        <p:spPr/>
        <p:txBody>
          <a:bodyPr/>
          <a:lstStyle/>
          <a:p>
            <a:fld id="{1BD2DA0D-63FF-2C47-A70E-B1BA5CF36FA8}" type="slidenum">
              <a:rPr lang="en-US" smtClean="0"/>
              <a:pPr/>
              <a:t>15</a:t>
            </a:fld>
            <a:endParaRPr lang="en-US" dirty="0"/>
          </a:p>
        </p:txBody>
      </p:sp>
    </p:spTree>
    <p:extLst>
      <p:ext uri="{BB962C8B-B14F-4D97-AF65-F5344CB8AC3E}">
        <p14:creationId xmlns:p14="http://schemas.microsoft.com/office/powerpoint/2010/main" val="2633168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DL and BSL Updated 12/1/25</a:t>
            </a:r>
          </a:p>
        </p:txBody>
      </p:sp>
      <p:sp>
        <p:nvSpPr>
          <p:cNvPr id="4" name="Slide Number Placeholder 3"/>
          <p:cNvSpPr>
            <a:spLocks noGrp="1"/>
          </p:cNvSpPr>
          <p:nvPr>
            <p:ph type="sldNum" sz="quarter" idx="5"/>
          </p:nvPr>
        </p:nvSpPr>
        <p:spPr/>
        <p:txBody>
          <a:bodyPr/>
          <a:lstStyle/>
          <a:p>
            <a:fld id="{1BD2DA0D-63FF-2C47-A70E-B1BA5CF36FA8}" type="slidenum">
              <a:rPr lang="en-US" smtClean="0"/>
              <a:pPr/>
              <a:t>16</a:t>
            </a:fld>
            <a:endParaRPr lang="en-US" dirty="0"/>
          </a:p>
        </p:txBody>
      </p:sp>
    </p:spTree>
    <p:extLst>
      <p:ext uri="{BB962C8B-B14F-4D97-AF65-F5344CB8AC3E}">
        <p14:creationId xmlns:p14="http://schemas.microsoft.com/office/powerpoint/2010/main" val="1593740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12/2/25 – added 2 stragglers</a:t>
            </a:r>
          </a:p>
        </p:txBody>
      </p:sp>
      <p:sp>
        <p:nvSpPr>
          <p:cNvPr id="4" name="Slide Number Placeholder 3"/>
          <p:cNvSpPr>
            <a:spLocks noGrp="1"/>
          </p:cNvSpPr>
          <p:nvPr>
            <p:ph type="sldNum" sz="quarter" idx="5"/>
          </p:nvPr>
        </p:nvSpPr>
        <p:spPr/>
        <p:txBody>
          <a:bodyPr/>
          <a:lstStyle/>
          <a:p>
            <a:fld id="{1BD2DA0D-63FF-2C47-A70E-B1BA5CF36FA8}" type="slidenum">
              <a:rPr lang="en-US" smtClean="0"/>
              <a:pPr/>
              <a:t>18</a:t>
            </a:fld>
            <a:endParaRPr lang="en-US" dirty="0"/>
          </a:p>
        </p:txBody>
      </p:sp>
    </p:spTree>
    <p:extLst>
      <p:ext uri="{BB962C8B-B14F-4D97-AF65-F5344CB8AC3E}">
        <p14:creationId xmlns:p14="http://schemas.microsoft.com/office/powerpoint/2010/main" val="2265392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12/2/25 – added 2 stragglers</a:t>
            </a:r>
          </a:p>
        </p:txBody>
      </p:sp>
      <p:sp>
        <p:nvSpPr>
          <p:cNvPr id="4" name="Slide Number Placeholder 3"/>
          <p:cNvSpPr>
            <a:spLocks noGrp="1"/>
          </p:cNvSpPr>
          <p:nvPr>
            <p:ph type="sldNum" sz="quarter" idx="5"/>
          </p:nvPr>
        </p:nvSpPr>
        <p:spPr/>
        <p:txBody>
          <a:bodyPr/>
          <a:lstStyle/>
          <a:p>
            <a:fld id="{1BD2DA0D-63FF-2C47-A70E-B1BA5CF36FA8}" type="slidenum">
              <a:rPr lang="en-US" smtClean="0"/>
              <a:pPr/>
              <a:t>19</a:t>
            </a:fld>
            <a:endParaRPr lang="en-US" dirty="0"/>
          </a:p>
        </p:txBody>
      </p:sp>
    </p:spTree>
    <p:extLst>
      <p:ext uri="{BB962C8B-B14F-4D97-AF65-F5344CB8AC3E}">
        <p14:creationId xmlns:p14="http://schemas.microsoft.com/office/powerpoint/2010/main" val="1091475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12/4/25 – added 2 stragglers &amp; fixed Sapiens deal</a:t>
            </a:r>
          </a:p>
        </p:txBody>
      </p:sp>
      <p:sp>
        <p:nvSpPr>
          <p:cNvPr id="4" name="Slide Number Placeholder 3"/>
          <p:cNvSpPr>
            <a:spLocks noGrp="1"/>
          </p:cNvSpPr>
          <p:nvPr>
            <p:ph type="sldNum" sz="quarter" idx="5"/>
          </p:nvPr>
        </p:nvSpPr>
        <p:spPr/>
        <p:txBody>
          <a:bodyPr/>
          <a:lstStyle/>
          <a:p>
            <a:fld id="{1BD2DA0D-63FF-2C47-A70E-B1BA5CF36FA8}" type="slidenum">
              <a:rPr lang="en-US" smtClean="0"/>
              <a:pPr/>
              <a:t>20</a:t>
            </a:fld>
            <a:endParaRPr lang="en-US" dirty="0"/>
          </a:p>
        </p:txBody>
      </p:sp>
    </p:spTree>
    <p:extLst>
      <p:ext uri="{BB962C8B-B14F-4D97-AF65-F5344CB8AC3E}">
        <p14:creationId xmlns:p14="http://schemas.microsoft.com/office/powerpoint/2010/main" val="337786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Updated 12/4/25 – added 2 stragglers &amp; fixed Sapiens deal</a:t>
            </a:r>
            <a:endParaRPr lang="en-US" dirty="0"/>
          </a:p>
        </p:txBody>
      </p:sp>
      <p:sp>
        <p:nvSpPr>
          <p:cNvPr id="4" name="Slide Number Placeholder 3"/>
          <p:cNvSpPr>
            <a:spLocks noGrp="1"/>
          </p:cNvSpPr>
          <p:nvPr>
            <p:ph type="sldNum" sz="quarter" idx="5"/>
          </p:nvPr>
        </p:nvSpPr>
        <p:spPr/>
        <p:txBody>
          <a:bodyPr/>
          <a:lstStyle/>
          <a:p>
            <a:fld id="{1BD2DA0D-63FF-2C47-A70E-B1BA5CF36FA8}" type="slidenum">
              <a:rPr lang="en-US" smtClean="0"/>
              <a:pPr/>
              <a:t>21</a:t>
            </a:fld>
            <a:endParaRPr lang="en-US" dirty="0"/>
          </a:p>
        </p:txBody>
      </p:sp>
    </p:spTree>
    <p:extLst>
      <p:ext uri="{BB962C8B-B14F-4D97-AF65-F5344CB8AC3E}">
        <p14:creationId xmlns:p14="http://schemas.microsoft.com/office/powerpoint/2010/main" val="391183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12/2/25 used Armando’s version</a:t>
            </a:r>
          </a:p>
        </p:txBody>
      </p:sp>
      <p:sp>
        <p:nvSpPr>
          <p:cNvPr id="4" name="Slide Number Placeholder 3"/>
          <p:cNvSpPr>
            <a:spLocks noGrp="1"/>
          </p:cNvSpPr>
          <p:nvPr>
            <p:ph type="sldNum" sz="quarter" idx="5"/>
          </p:nvPr>
        </p:nvSpPr>
        <p:spPr/>
        <p:txBody>
          <a:bodyPr/>
          <a:lstStyle/>
          <a:p>
            <a:fld id="{1BD2DA0D-63FF-2C47-A70E-B1BA5CF36FA8}" type="slidenum">
              <a:rPr lang="en-US" smtClean="0"/>
              <a:pPr/>
              <a:t>23</a:t>
            </a:fld>
            <a:endParaRPr lang="en-US" dirty="0"/>
          </a:p>
        </p:txBody>
      </p:sp>
    </p:spTree>
    <p:extLst>
      <p:ext uri="{BB962C8B-B14F-4D97-AF65-F5344CB8AC3E}">
        <p14:creationId xmlns:p14="http://schemas.microsoft.com/office/powerpoint/2010/main" val="1700240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12/2/25 used Armando’s version</a:t>
            </a:r>
          </a:p>
        </p:txBody>
      </p:sp>
      <p:sp>
        <p:nvSpPr>
          <p:cNvPr id="4" name="Slide Number Placeholder 3"/>
          <p:cNvSpPr>
            <a:spLocks noGrp="1"/>
          </p:cNvSpPr>
          <p:nvPr>
            <p:ph type="sldNum" sz="quarter" idx="5"/>
          </p:nvPr>
        </p:nvSpPr>
        <p:spPr/>
        <p:txBody>
          <a:bodyPr/>
          <a:lstStyle/>
          <a:p>
            <a:fld id="{1BD2DA0D-63FF-2C47-A70E-B1BA5CF36FA8}" type="slidenum">
              <a:rPr lang="en-US" smtClean="0"/>
              <a:pPr/>
              <a:t>24</a:t>
            </a:fld>
            <a:endParaRPr lang="en-US" dirty="0"/>
          </a:p>
        </p:txBody>
      </p:sp>
    </p:spTree>
    <p:extLst>
      <p:ext uri="{BB962C8B-B14F-4D97-AF65-F5344CB8AC3E}">
        <p14:creationId xmlns:p14="http://schemas.microsoft.com/office/powerpoint/2010/main" val="2303394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800" dirty="0">
                <a:latin typeface="+mn-lt"/>
              </a:rPr>
              <a:t>Updated 12/2/25 – added 2 stragglers</a:t>
            </a:r>
          </a:p>
          <a:p>
            <a:endParaRPr lang="en-US" sz="2000" dirty="0">
              <a:latin typeface="+mn-lt"/>
            </a:endParaRPr>
          </a:p>
        </p:txBody>
      </p:sp>
      <p:sp>
        <p:nvSpPr>
          <p:cNvPr id="4" name="Slide Number Placeholder 3"/>
          <p:cNvSpPr>
            <a:spLocks noGrp="1"/>
          </p:cNvSpPr>
          <p:nvPr>
            <p:ph type="sldNum" sz="quarter" idx="5"/>
          </p:nvPr>
        </p:nvSpPr>
        <p:spPr/>
        <p:txBody>
          <a:bodyPr/>
          <a:lstStyle/>
          <a:p>
            <a:fld id="{1BD2DA0D-63FF-2C47-A70E-B1BA5CF36FA8}" type="slidenum">
              <a:rPr lang="en-US" smtClean="0"/>
              <a:pPr/>
              <a:t>4</a:t>
            </a:fld>
            <a:endParaRPr lang="en-US" dirty="0"/>
          </a:p>
        </p:txBody>
      </p:sp>
    </p:spTree>
    <p:extLst>
      <p:ext uri="{BB962C8B-B14F-4D97-AF65-F5344CB8AC3E}">
        <p14:creationId xmlns:p14="http://schemas.microsoft.com/office/powerpoint/2010/main" val="4027013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12/2/25 used Armando’s version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D2DA0D-63FF-2C47-A70E-B1BA5CF36FA8}" type="slidenum">
              <a:rPr kumimoji="0" lang="en-US" sz="1200" b="0" i="0" u="none" strike="noStrike" kern="1200" cap="none" spc="0" normalizeH="0" baseline="0" noProof="0" smtClean="0">
                <a:ln>
                  <a:noFill/>
                </a:ln>
                <a:solidFill>
                  <a:prstClr val="black"/>
                </a:solidFill>
                <a:effectLst/>
                <a:uLnTx/>
                <a:uFillTx/>
                <a:latin typeface="Georgia" panose="020405020504050203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3393424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12/2/25 using Armando’s version</a:t>
            </a:r>
          </a:p>
        </p:txBody>
      </p:sp>
      <p:sp>
        <p:nvSpPr>
          <p:cNvPr id="4" name="Slide Number Placeholder 3"/>
          <p:cNvSpPr>
            <a:spLocks noGrp="1"/>
          </p:cNvSpPr>
          <p:nvPr>
            <p:ph type="sldNum" sz="quarter" idx="5"/>
          </p:nvPr>
        </p:nvSpPr>
        <p:spPr/>
        <p:txBody>
          <a:bodyPr/>
          <a:lstStyle/>
          <a:p>
            <a:fld id="{1BD2DA0D-63FF-2C47-A70E-B1BA5CF36FA8}" type="slidenum">
              <a:rPr lang="en-US" smtClean="0"/>
              <a:pPr/>
              <a:t>26</a:t>
            </a:fld>
            <a:endParaRPr lang="en-US" dirty="0"/>
          </a:p>
        </p:txBody>
      </p:sp>
    </p:spTree>
    <p:extLst>
      <p:ext uri="{BB962C8B-B14F-4D97-AF65-F5344CB8AC3E}">
        <p14:creationId xmlns:p14="http://schemas.microsoft.com/office/powerpoint/2010/main" val="2500091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11/3/25</a:t>
            </a:r>
          </a:p>
          <a:p>
            <a:r>
              <a:rPr lang="en-US" dirty="0"/>
              <a:t>Kyle confirmed updated data will be available ~mid-Jan</a:t>
            </a:r>
          </a:p>
        </p:txBody>
      </p:sp>
      <p:sp>
        <p:nvSpPr>
          <p:cNvPr id="4" name="Slide Number Placeholder 3"/>
          <p:cNvSpPr>
            <a:spLocks noGrp="1"/>
          </p:cNvSpPr>
          <p:nvPr>
            <p:ph type="sldNum" sz="quarter" idx="5"/>
          </p:nvPr>
        </p:nvSpPr>
        <p:spPr/>
        <p:txBody>
          <a:bodyPr/>
          <a:lstStyle/>
          <a:p>
            <a:fld id="{1BD2DA0D-63FF-2C47-A70E-B1BA5CF36FA8}" type="slidenum">
              <a:rPr lang="en-US" smtClean="0"/>
              <a:pPr/>
              <a:t>28</a:t>
            </a:fld>
            <a:endParaRPr lang="en-US" dirty="0"/>
          </a:p>
        </p:txBody>
      </p:sp>
    </p:spTree>
    <p:extLst>
      <p:ext uri="{BB962C8B-B14F-4D97-AF65-F5344CB8AC3E}">
        <p14:creationId xmlns:p14="http://schemas.microsoft.com/office/powerpoint/2010/main" val="23931482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11/3/25</a:t>
            </a:r>
          </a:p>
          <a:p>
            <a:r>
              <a:rPr lang="en-US" dirty="0"/>
              <a:t>Kyle confirmed updated data will be available ~mid-Jan</a:t>
            </a:r>
          </a:p>
        </p:txBody>
      </p:sp>
      <p:sp>
        <p:nvSpPr>
          <p:cNvPr id="4" name="Slide Number Placeholder 3"/>
          <p:cNvSpPr>
            <a:spLocks noGrp="1"/>
          </p:cNvSpPr>
          <p:nvPr>
            <p:ph type="sldNum" sz="quarter" idx="5"/>
          </p:nvPr>
        </p:nvSpPr>
        <p:spPr/>
        <p:txBody>
          <a:bodyPr/>
          <a:lstStyle/>
          <a:p>
            <a:fld id="{1BD2DA0D-63FF-2C47-A70E-B1BA5CF36FA8}" type="slidenum">
              <a:rPr lang="en-US" smtClean="0"/>
              <a:pPr/>
              <a:t>29</a:t>
            </a:fld>
            <a:endParaRPr lang="en-US" dirty="0"/>
          </a:p>
        </p:txBody>
      </p:sp>
    </p:spTree>
    <p:extLst>
      <p:ext uri="{BB962C8B-B14F-4D97-AF65-F5344CB8AC3E}">
        <p14:creationId xmlns:p14="http://schemas.microsoft.com/office/powerpoint/2010/main" val="10048603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12/1/25</a:t>
            </a:r>
          </a:p>
        </p:txBody>
      </p:sp>
      <p:sp>
        <p:nvSpPr>
          <p:cNvPr id="4" name="Slide Number Placeholder 3"/>
          <p:cNvSpPr>
            <a:spLocks noGrp="1"/>
          </p:cNvSpPr>
          <p:nvPr>
            <p:ph type="sldNum" sz="quarter" idx="5"/>
          </p:nvPr>
        </p:nvSpPr>
        <p:spPr/>
        <p:txBody>
          <a:bodyPr/>
          <a:lstStyle/>
          <a:p>
            <a:fld id="{1BD2DA0D-63FF-2C47-A70E-B1BA5CF36FA8}" type="slidenum">
              <a:rPr lang="en-US" smtClean="0"/>
              <a:pPr/>
              <a:t>30</a:t>
            </a:fld>
            <a:endParaRPr lang="en-US" dirty="0"/>
          </a:p>
        </p:txBody>
      </p:sp>
    </p:spTree>
    <p:extLst>
      <p:ext uri="{BB962C8B-B14F-4D97-AF65-F5344CB8AC3E}">
        <p14:creationId xmlns:p14="http://schemas.microsoft.com/office/powerpoint/2010/main" val="1833911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12/4/25</a:t>
            </a:r>
          </a:p>
        </p:txBody>
      </p:sp>
      <p:sp>
        <p:nvSpPr>
          <p:cNvPr id="4" name="Slide Number Placeholder 3"/>
          <p:cNvSpPr>
            <a:spLocks noGrp="1"/>
          </p:cNvSpPr>
          <p:nvPr>
            <p:ph type="sldNum" sz="quarter" idx="5"/>
          </p:nvPr>
        </p:nvSpPr>
        <p:spPr/>
        <p:txBody>
          <a:bodyPr/>
          <a:lstStyle/>
          <a:p>
            <a:fld id="{1BD2DA0D-63FF-2C47-A70E-B1BA5CF36FA8}" type="slidenum">
              <a:rPr lang="en-US" smtClean="0"/>
              <a:pPr/>
              <a:t>32</a:t>
            </a:fld>
            <a:endParaRPr lang="en-US" dirty="0"/>
          </a:p>
        </p:txBody>
      </p:sp>
    </p:spTree>
    <p:extLst>
      <p:ext uri="{BB962C8B-B14F-4D97-AF65-F5344CB8AC3E}">
        <p14:creationId xmlns:p14="http://schemas.microsoft.com/office/powerpoint/2010/main" val="3605999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a:t>Updated 12/4/25</a:t>
            </a:r>
            <a:endParaRPr lang="en-US" dirty="0"/>
          </a:p>
          <a:p>
            <a:endParaRPr lang="en-US" dirty="0"/>
          </a:p>
        </p:txBody>
      </p:sp>
      <p:sp>
        <p:nvSpPr>
          <p:cNvPr id="4" name="Slide Number Placeholder 3"/>
          <p:cNvSpPr>
            <a:spLocks noGrp="1"/>
          </p:cNvSpPr>
          <p:nvPr>
            <p:ph type="sldNum" sz="quarter" idx="5"/>
          </p:nvPr>
        </p:nvSpPr>
        <p:spPr/>
        <p:txBody>
          <a:bodyPr/>
          <a:lstStyle/>
          <a:p>
            <a:fld id="{1BD2DA0D-63FF-2C47-A70E-B1BA5CF36FA8}" type="slidenum">
              <a:rPr lang="en-US" smtClean="0"/>
              <a:pPr/>
              <a:t>33</a:t>
            </a:fld>
            <a:endParaRPr lang="en-US" dirty="0"/>
          </a:p>
        </p:txBody>
      </p:sp>
    </p:spTree>
    <p:extLst>
      <p:ext uri="{BB962C8B-B14F-4D97-AF65-F5344CB8AC3E}">
        <p14:creationId xmlns:p14="http://schemas.microsoft.com/office/powerpoint/2010/main" val="36062474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Updated 12/2/25</a:t>
            </a:r>
            <a:endParaRPr lang="en-US" dirty="0"/>
          </a:p>
        </p:txBody>
      </p:sp>
      <p:sp>
        <p:nvSpPr>
          <p:cNvPr id="4" name="Slide Number Placeholder 3"/>
          <p:cNvSpPr>
            <a:spLocks noGrp="1"/>
          </p:cNvSpPr>
          <p:nvPr>
            <p:ph type="sldNum" sz="quarter" idx="5"/>
          </p:nvPr>
        </p:nvSpPr>
        <p:spPr/>
        <p:txBody>
          <a:bodyPr/>
          <a:lstStyle/>
          <a:p>
            <a:fld id="{1BD2DA0D-63FF-2C47-A70E-B1BA5CF36FA8}" type="slidenum">
              <a:rPr lang="en-US" smtClean="0"/>
              <a:pPr/>
              <a:t>34</a:t>
            </a:fld>
            <a:endParaRPr lang="en-US" dirty="0"/>
          </a:p>
        </p:txBody>
      </p:sp>
    </p:spTree>
    <p:extLst>
      <p:ext uri="{BB962C8B-B14F-4D97-AF65-F5344CB8AC3E}">
        <p14:creationId xmlns:p14="http://schemas.microsoft.com/office/powerpoint/2010/main" val="2149869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12/2/25 – added 2 stragglers</a:t>
            </a:r>
          </a:p>
          <a:p>
            <a:endParaRPr lang="en-US" dirty="0"/>
          </a:p>
        </p:txBody>
      </p:sp>
      <p:sp>
        <p:nvSpPr>
          <p:cNvPr id="4" name="Slide Number Placeholder 3"/>
          <p:cNvSpPr>
            <a:spLocks noGrp="1"/>
          </p:cNvSpPr>
          <p:nvPr>
            <p:ph type="sldNum" sz="quarter" idx="5"/>
          </p:nvPr>
        </p:nvSpPr>
        <p:spPr/>
        <p:txBody>
          <a:bodyPr/>
          <a:lstStyle/>
          <a:p>
            <a:fld id="{1BD2DA0D-63FF-2C47-A70E-B1BA5CF36FA8}" type="slidenum">
              <a:rPr lang="en-US" smtClean="0"/>
              <a:pPr/>
              <a:t>5</a:t>
            </a:fld>
            <a:endParaRPr lang="en-US" dirty="0"/>
          </a:p>
        </p:txBody>
      </p:sp>
    </p:spTree>
    <p:extLst>
      <p:ext uri="{BB962C8B-B14F-4D97-AF65-F5344CB8AC3E}">
        <p14:creationId xmlns:p14="http://schemas.microsoft.com/office/powerpoint/2010/main" val="1106560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12/4/25 – added 2 stragglers &amp; fixed Sapiens deal</a:t>
            </a:r>
          </a:p>
        </p:txBody>
      </p:sp>
      <p:sp>
        <p:nvSpPr>
          <p:cNvPr id="4" name="Slide Number Placeholder 3"/>
          <p:cNvSpPr>
            <a:spLocks noGrp="1"/>
          </p:cNvSpPr>
          <p:nvPr>
            <p:ph type="sldNum" sz="quarter" idx="5"/>
          </p:nvPr>
        </p:nvSpPr>
        <p:spPr/>
        <p:txBody>
          <a:bodyPr/>
          <a:lstStyle/>
          <a:p>
            <a:fld id="{1BD2DA0D-63FF-2C47-A70E-B1BA5CF36FA8}" type="slidenum">
              <a:rPr lang="en-US" smtClean="0"/>
              <a:pPr/>
              <a:t>6</a:t>
            </a:fld>
            <a:endParaRPr lang="en-US" dirty="0"/>
          </a:p>
        </p:txBody>
      </p:sp>
    </p:spTree>
    <p:extLst>
      <p:ext uri="{BB962C8B-B14F-4D97-AF65-F5344CB8AC3E}">
        <p14:creationId xmlns:p14="http://schemas.microsoft.com/office/powerpoint/2010/main" val="2973949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12/4/25 – added 2 stragglers &amp; fixed Sapiens deal</a:t>
            </a:r>
          </a:p>
        </p:txBody>
      </p:sp>
      <p:sp>
        <p:nvSpPr>
          <p:cNvPr id="4" name="Slide Number Placeholder 3"/>
          <p:cNvSpPr>
            <a:spLocks noGrp="1"/>
          </p:cNvSpPr>
          <p:nvPr>
            <p:ph type="sldNum" sz="quarter" idx="5"/>
          </p:nvPr>
        </p:nvSpPr>
        <p:spPr/>
        <p:txBody>
          <a:bodyPr/>
          <a:lstStyle/>
          <a:p>
            <a:fld id="{1BD2DA0D-63FF-2C47-A70E-B1BA5CF36FA8}" type="slidenum">
              <a:rPr lang="en-US" smtClean="0"/>
              <a:pPr/>
              <a:t>7</a:t>
            </a:fld>
            <a:endParaRPr lang="en-US" dirty="0"/>
          </a:p>
        </p:txBody>
      </p:sp>
    </p:spTree>
    <p:extLst>
      <p:ext uri="{BB962C8B-B14F-4D97-AF65-F5344CB8AC3E}">
        <p14:creationId xmlns:p14="http://schemas.microsoft.com/office/powerpoint/2010/main" val="2936310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12/4/25 – added 2 stragglers &amp; fixed Sapiens deal</a:t>
            </a:r>
          </a:p>
        </p:txBody>
      </p:sp>
      <p:sp>
        <p:nvSpPr>
          <p:cNvPr id="4" name="Slide Number Placeholder 3"/>
          <p:cNvSpPr>
            <a:spLocks noGrp="1"/>
          </p:cNvSpPr>
          <p:nvPr>
            <p:ph type="sldNum" sz="quarter" idx="5"/>
          </p:nvPr>
        </p:nvSpPr>
        <p:spPr/>
        <p:txBody>
          <a:bodyPr/>
          <a:lstStyle/>
          <a:p>
            <a:fld id="{1BD2DA0D-63FF-2C47-A70E-B1BA5CF36FA8}" type="slidenum">
              <a:rPr lang="en-US" smtClean="0"/>
              <a:pPr/>
              <a:t>8</a:t>
            </a:fld>
            <a:endParaRPr lang="en-US" dirty="0"/>
          </a:p>
        </p:txBody>
      </p:sp>
    </p:spTree>
    <p:extLst>
      <p:ext uri="{BB962C8B-B14F-4D97-AF65-F5344CB8AC3E}">
        <p14:creationId xmlns:p14="http://schemas.microsoft.com/office/powerpoint/2010/main" val="1778587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12/2/25 – added 2 stragglers</a:t>
            </a:r>
          </a:p>
        </p:txBody>
      </p:sp>
      <p:sp>
        <p:nvSpPr>
          <p:cNvPr id="4" name="Slide Number Placeholder 3"/>
          <p:cNvSpPr>
            <a:spLocks noGrp="1"/>
          </p:cNvSpPr>
          <p:nvPr>
            <p:ph type="sldNum" sz="quarter" idx="5"/>
          </p:nvPr>
        </p:nvSpPr>
        <p:spPr/>
        <p:txBody>
          <a:bodyPr/>
          <a:lstStyle/>
          <a:p>
            <a:fld id="{1BD2DA0D-63FF-2C47-A70E-B1BA5CF36FA8}" type="slidenum">
              <a:rPr lang="en-US" smtClean="0"/>
              <a:pPr/>
              <a:t>9</a:t>
            </a:fld>
            <a:endParaRPr lang="en-US" dirty="0"/>
          </a:p>
        </p:txBody>
      </p:sp>
    </p:spTree>
    <p:extLst>
      <p:ext uri="{BB962C8B-B14F-4D97-AF65-F5344CB8AC3E}">
        <p14:creationId xmlns:p14="http://schemas.microsoft.com/office/powerpoint/2010/main" val="2729196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12/2/25 – added 2 stragglers</a:t>
            </a:r>
          </a:p>
        </p:txBody>
      </p:sp>
      <p:sp>
        <p:nvSpPr>
          <p:cNvPr id="4" name="Slide Number Placeholder 3"/>
          <p:cNvSpPr>
            <a:spLocks noGrp="1"/>
          </p:cNvSpPr>
          <p:nvPr>
            <p:ph type="sldNum" sz="quarter" idx="5"/>
          </p:nvPr>
        </p:nvSpPr>
        <p:spPr/>
        <p:txBody>
          <a:bodyPr/>
          <a:lstStyle/>
          <a:p>
            <a:fld id="{1BD2DA0D-63FF-2C47-A70E-B1BA5CF36FA8}" type="slidenum">
              <a:rPr lang="en-US" smtClean="0"/>
              <a:pPr/>
              <a:t>10</a:t>
            </a:fld>
            <a:endParaRPr lang="en-US" dirty="0"/>
          </a:p>
        </p:txBody>
      </p:sp>
    </p:spTree>
    <p:extLst>
      <p:ext uri="{BB962C8B-B14F-4D97-AF65-F5344CB8AC3E}">
        <p14:creationId xmlns:p14="http://schemas.microsoft.com/office/powerpoint/2010/main" val="3133644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12/2/25 – added 2 stragglers</a:t>
            </a:r>
          </a:p>
        </p:txBody>
      </p:sp>
      <p:sp>
        <p:nvSpPr>
          <p:cNvPr id="4" name="Slide Number Placeholder 3"/>
          <p:cNvSpPr>
            <a:spLocks noGrp="1"/>
          </p:cNvSpPr>
          <p:nvPr>
            <p:ph type="sldNum" sz="quarter" idx="5"/>
          </p:nvPr>
        </p:nvSpPr>
        <p:spPr/>
        <p:txBody>
          <a:bodyPr/>
          <a:lstStyle/>
          <a:p>
            <a:fld id="{1BD2DA0D-63FF-2C47-A70E-B1BA5CF36FA8}" type="slidenum">
              <a:rPr lang="en-US" smtClean="0"/>
              <a:pPr/>
              <a:t>11</a:t>
            </a:fld>
            <a:endParaRPr lang="en-US" dirty="0"/>
          </a:p>
        </p:txBody>
      </p:sp>
    </p:spTree>
    <p:extLst>
      <p:ext uri="{BB962C8B-B14F-4D97-AF65-F5344CB8AC3E}">
        <p14:creationId xmlns:p14="http://schemas.microsoft.com/office/powerpoint/2010/main" val="5718701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pitchbook.com/news/reports" TargetMode="External"/><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32E46A19-7F2B-D748-9FDF-E4D7E6F2D716}"/>
              </a:ext>
            </a:extLst>
          </p:cNvPr>
          <p:cNvSpPr>
            <a:spLocks noGrp="1"/>
          </p:cNvSpPr>
          <p:nvPr>
            <p:ph idx="10" hasCustomPrompt="1"/>
          </p:nvPr>
        </p:nvSpPr>
        <p:spPr>
          <a:xfrm>
            <a:off x="838201" y="3505200"/>
            <a:ext cx="6248400" cy="594688"/>
          </a:xfrm>
          <a:prstGeom prst="rect">
            <a:avLst/>
          </a:prstGeom>
        </p:spPr>
        <p:txBody>
          <a:bodyPr/>
          <a:lstStyle>
            <a:lvl1pPr marL="0" indent="0">
              <a:lnSpc>
                <a:spcPct val="75000"/>
              </a:lnSpc>
              <a:buNone/>
              <a:defRPr sz="5600" b="0" i="0">
                <a:solidFill>
                  <a:schemeClr val="tx1"/>
                </a:solidFill>
                <a:latin typeface="Georgia" panose="02040502050405020303" pitchFamily="18" charset="0"/>
              </a:defRPr>
            </a:lvl1pPr>
            <a:lvl2pPr marL="457200" indent="0">
              <a:buNone/>
              <a:defRPr sz="1050" b="0" i="0">
                <a:solidFill>
                  <a:schemeClr val="bg1"/>
                </a:solidFill>
                <a:latin typeface="Whitney SSm Book" pitchFamily="2" charset="0"/>
              </a:defRPr>
            </a:lvl2pPr>
            <a:lvl3pPr>
              <a:defRPr sz="1050" b="0" i="0">
                <a:solidFill>
                  <a:schemeClr val="bg1"/>
                </a:solidFill>
                <a:latin typeface="Whitney SSm Book" pitchFamily="2" charset="0"/>
              </a:defRPr>
            </a:lvl3pPr>
            <a:lvl4pPr>
              <a:defRPr sz="1050" b="0" i="0">
                <a:solidFill>
                  <a:schemeClr val="bg1"/>
                </a:solidFill>
                <a:latin typeface="Whitney SSm Book" pitchFamily="2" charset="0"/>
              </a:defRPr>
            </a:lvl4pPr>
            <a:lvl5pPr>
              <a:defRPr sz="1050" b="0" i="0">
                <a:solidFill>
                  <a:schemeClr val="bg1"/>
                </a:solidFill>
                <a:latin typeface="Whitney SSm Book" pitchFamily="2" charset="0"/>
              </a:defRPr>
            </a:lvl5pPr>
          </a:lstStyle>
          <a:p>
            <a:pPr lvl="0"/>
            <a:r>
              <a:rPr lang="en-US" dirty="0"/>
              <a:t>Title Goes Here</a:t>
            </a:r>
          </a:p>
        </p:txBody>
      </p:sp>
      <p:sp>
        <p:nvSpPr>
          <p:cNvPr id="10" name="Content Placeholder 2">
            <a:extLst>
              <a:ext uri="{FF2B5EF4-FFF2-40B4-BE49-F238E27FC236}">
                <a16:creationId xmlns:a16="http://schemas.microsoft.com/office/drawing/2014/main" id="{FA740BC8-1575-E04F-AC69-E039CBFF76A8}"/>
              </a:ext>
            </a:extLst>
          </p:cNvPr>
          <p:cNvSpPr>
            <a:spLocks noGrp="1"/>
          </p:cNvSpPr>
          <p:nvPr>
            <p:ph idx="11" hasCustomPrompt="1"/>
          </p:nvPr>
        </p:nvSpPr>
        <p:spPr>
          <a:xfrm>
            <a:off x="838201" y="4406803"/>
            <a:ext cx="6248400" cy="594688"/>
          </a:xfrm>
          <a:prstGeom prst="rect">
            <a:avLst/>
          </a:prstGeom>
        </p:spPr>
        <p:txBody>
          <a:bodyPr/>
          <a:lstStyle>
            <a:lvl1pPr marL="0" indent="0">
              <a:buNone/>
              <a:defRPr sz="1950" b="0" i="0">
                <a:solidFill>
                  <a:schemeClr val="tx1"/>
                </a:solidFill>
                <a:latin typeface="Arial" panose="020B0604020202020204" pitchFamily="34" charset="0"/>
              </a:defRPr>
            </a:lvl1pPr>
            <a:lvl2pPr marL="457200" indent="0">
              <a:buNone/>
              <a:defRPr sz="1050" b="0" i="0">
                <a:solidFill>
                  <a:schemeClr val="bg1"/>
                </a:solidFill>
                <a:latin typeface="Whitney SSm Book" pitchFamily="2" charset="0"/>
              </a:defRPr>
            </a:lvl2pPr>
            <a:lvl3pPr>
              <a:defRPr sz="1050" b="0" i="0">
                <a:solidFill>
                  <a:schemeClr val="bg1"/>
                </a:solidFill>
                <a:latin typeface="Whitney SSm Book" pitchFamily="2" charset="0"/>
              </a:defRPr>
            </a:lvl3pPr>
            <a:lvl4pPr>
              <a:defRPr sz="1050" b="0" i="0">
                <a:solidFill>
                  <a:schemeClr val="bg1"/>
                </a:solidFill>
                <a:latin typeface="Whitney SSm Book" pitchFamily="2" charset="0"/>
              </a:defRPr>
            </a:lvl4pPr>
            <a:lvl5pPr>
              <a:defRPr sz="1050" b="0" i="0">
                <a:solidFill>
                  <a:schemeClr val="bg1"/>
                </a:solidFill>
                <a:latin typeface="Whitney SSm Book" pitchFamily="2" charset="0"/>
              </a:defRPr>
            </a:lvl5pPr>
          </a:lstStyle>
          <a:p>
            <a:pPr lvl="0"/>
            <a:r>
              <a:rPr lang="en-US" dirty="0"/>
              <a:t>Subhead here and here and here and here</a:t>
            </a:r>
          </a:p>
        </p:txBody>
      </p:sp>
      <p:pic>
        <p:nvPicPr>
          <p:cNvPr id="3" name="Picture 2" descr="A blue and orange geometric design&#10;&#10;AI-generated content may be incorrect.">
            <a:extLst>
              <a:ext uri="{FF2B5EF4-FFF2-40B4-BE49-F238E27FC236}">
                <a16:creationId xmlns:a16="http://schemas.microsoft.com/office/drawing/2014/main" id="{43D11980-AE39-ADDF-65A1-1571B3D1DCF6}"/>
              </a:ext>
            </a:extLst>
          </p:cNvPr>
          <p:cNvPicPr>
            <a:picLocks noChangeAspect="1"/>
          </p:cNvPicPr>
          <p:nvPr userDrawn="1"/>
        </p:nvPicPr>
        <p:blipFill>
          <a:blip r:embed="rId2"/>
          <a:stretch>
            <a:fillRect/>
          </a:stretch>
        </p:blipFill>
        <p:spPr>
          <a:xfrm>
            <a:off x="7543801" y="0"/>
            <a:ext cx="7086600" cy="8229600"/>
          </a:xfrm>
          <a:prstGeom prst="rect">
            <a:avLst/>
          </a:prstGeom>
        </p:spPr>
      </p:pic>
    </p:spTree>
    <p:extLst>
      <p:ext uri="{BB962C8B-B14F-4D97-AF65-F5344CB8AC3E}">
        <p14:creationId xmlns:p14="http://schemas.microsoft.com/office/powerpoint/2010/main" val="993945144"/>
      </p:ext>
    </p:extLst>
  </p:cSld>
  <p:clrMapOvr>
    <a:masterClrMapping/>
  </p:clrMapOvr>
  <p:extLst>
    <p:ext uri="{DCECCB84-F9BA-43D5-87BE-67443E8EF086}">
      <p15:sldGuideLst xmlns:p15="http://schemas.microsoft.com/office/powerpoint/2012/main">
        <p15:guide id="1" pos="4464" userDrawn="1">
          <p15:clr>
            <a:srgbClr val="FBAE40"/>
          </p15:clr>
        </p15:guide>
        <p15:guide id="2" pos="4608" userDrawn="1">
          <p15:clr>
            <a:srgbClr val="FBAE40"/>
          </p15:clr>
        </p15:guide>
        <p15:guide id="3" pos="475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621195-0B47-F143-AB53-43FC2CF6EE70}"/>
              </a:ext>
            </a:extLst>
          </p:cNvPr>
          <p:cNvSpPr/>
          <p:nvPr userDrawn="1"/>
        </p:nvSpPr>
        <p:spPr>
          <a:xfrm>
            <a:off x="609600" y="2057400"/>
            <a:ext cx="825703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300" b="1" i="0" dirty="0">
              <a:latin typeface="Arial" panose="020B0604020202020204" pitchFamily="34" charset="0"/>
            </a:endParaRPr>
          </a:p>
        </p:txBody>
      </p:sp>
      <p:pic>
        <p:nvPicPr>
          <p:cNvPr id="11" name="Picture 10" descr="A yellow circle with a blue arrow&#10;&#10;Description automatically generated">
            <a:extLst>
              <a:ext uri="{FF2B5EF4-FFF2-40B4-BE49-F238E27FC236}">
                <a16:creationId xmlns:a16="http://schemas.microsoft.com/office/drawing/2014/main" id="{687561E7-642E-B843-B216-A2243F97C485}"/>
              </a:ext>
            </a:extLst>
          </p:cNvPr>
          <p:cNvPicPr>
            <a:picLocks noChangeAspect="1"/>
          </p:cNvPicPr>
          <p:nvPr userDrawn="1"/>
        </p:nvPicPr>
        <p:blipFill>
          <a:blip r:embed="rId2"/>
          <a:stretch>
            <a:fillRect/>
          </a:stretch>
        </p:blipFill>
        <p:spPr>
          <a:xfrm>
            <a:off x="9149714" y="1154429"/>
            <a:ext cx="293371" cy="293371"/>
          </a:xfrm>
          <a:prstGeom prst="rect">
            <a:avLst/>
          </a:prstGeom>
        </p:spPr>
      </p:pic>
      <p:sp>
        <p:nvSpPr>
          <p:cNvPr id="16" name="Chart Placeholder 11">
            <a:extLst>
              <a:ext uri="{FF2B5EF4-FFF2-40B4-BE49-F238E27FC236}">
                <a16:creationId xmlns:a16="http://schemas.microsoft.com/office/drawing/2014/main" id="{531A67FF-2819-EA44-87C5-476E91E81C24}"/>
              </a:ext>
            </a:extLst>
          </p:cNvPr>
          <p:cNvSpPr>
            <a:spLocks noGrp="1"/>
          </p:cNvSpPr>
          <p:nvPr>
            <p:ph type="chart" sz="quarter" idx="10"/>
          </p:nvPr>
        </p:nvSpPr>
        <p:spPr>
          <a:xfrm>
            <a:off x="609600" y="2743200"/>
            <a:ext cx="8257032" cy="4114800"/>
          </a:xfrm>
          <a:prstGeom prst="rect">
            <a:avLst/>
          </a:prstGeom>
        </p:spPr>
        <p:txBody>
          <a:bodyPr/>
          <a:lstStyle>
            <a:lvl1pPr>
              <a:defRPr>
                <a:noFill/>
                <a:latin typeface="Georgia" panose="02040502050405020303" pitchFamily="18" charset="0"/>
              </a:defRPr>
            </a:lvl1pPr>
          </a:lstStyle>
          <a:p>
            <a:endParaRPr lang="en-US" dirty="0"/>
          </a:p>
        </p:txBody>
      </p:sp>
      <p:sp>
        <p:nvSpPr>
          <p:cNvPr id="20" name="Content Placeholder 19">
            <a:extLst>
              <a:ext uri="{FF2B5EF4-FFF2-40B4-BE49-F238E27FC236}">
                <a16:creationId xmlns:a16="http://schemas.microsoft.com/office/drawing/2014/main" id="{C941965B-05B4-8940-B37E-95FA99C46F24}"/>
              </a:ext>
            </a:extLst>
          </p:cNvPr>
          <p:cNvSpPr>
            <a:spLocks noGrp="1"/>
          </p:cNvSpPr>
          <p:nvPr>
            <p:ph sz="quarter" idx="12" hasCustomPrompt="1"/>
          </p:nvPr>
        </p:nvSpPr>
        <p:spPr>
          <a:xfrm>
            <a:off x="9677400" y="1143000"/>
            <a:ext cx="4343400" cy="228600"/>
          </a:xfrm>
          <a:prstGeom prst="rect">
            <a:avLst/>
          </a:prstGeom>
        </p:spPr>
        <p:txBody>
          <a:bodyPr/>
          <a:lstStyle>
            <a:lvl1pPr marL="0" indent="0">
              <a:buNone/>
              <a:defRPr sz="1400" b="1" i="0">
                <a:solidFill>
                  <a:schemeClr val="bg2"/>
                </a:solidFill>
                <a:latin typeface="Arial" panose="020B0604020202020204" pitchFamily="34" charset="0"/>
              </a:defRPr>
            </a:lvl1pPr>
          </a:lstStyle>
          <a:p>
            <a:pPr lvl="0"/>
            <a:r>
              <a:rPr lang="en-US" dirty="0"/>
              <a:t>A closer look</a:t>
            </a:r>
          </a:p>
        </p:txBody>
      </p:sp>
      <p:sp>
        <p:nvSpPr>
          <p:cNvPr id="21" name="Content Placeholder 19">
            <a:extLst>
              <a:ext uri="{FF2B5EF4-FFF2-40B4-BE49-F238E27FC236}">
                <a16:creationId xmlns:a16="http://schemas.microsoft.com/office/drawing/2014/main" id="{4639294E-CF47-8846-AF9E-3FA727FDE9E3}"/>
              </a:ext>
            </a:extLst>
          </p:cNvPr>
          <p:cNvSpPr>
            <a:spLocks noGrp="1"/>
          </p:cNvSpPr>
          <p:nvPr>
            <p:ph sz="quarter" idx="13" hasCustomPrompt="1"/>
          </p:nvPr>
        </p:nvSpPr>
        <p:spPr>
          <a:xfrm>
            <a:off x="9677400" y="1607574"/>
            <a:ext cx="4343400" cy="5707625"/>
          </a:xfrm>
          <a:prstGeom prst="rect">
            <a:avLst/>
          </a:prstGeom>
        </p:spPr>
        <p:txBody>
          <a:bodyPr/>
          <a:lstStyle>
            <a:lvl1pPr marL="0" indent="0">
              <a:buNone/>
              <a:defRPr sz="1200" b="0" i="0">
                <a:solidFill>
                  <a:schemeClr val="tx1"/>
                </a:solidFill>
                <a:latin typeface="Arial" panose="020B0604020202020204" pitchFamily="34" charset="0"/>
              </a:defRPr>
            </a:lvl1pPr>
          </a:lstStyle>
          <a:p>
            <a:pPr lvl="0"/>
            <a:r>
              <a:rPr lang="en-US" dirty="0"/>
              <a:t>Content for a 1/3 width sidebar here.</a:t>
            </a:r>
          </a:p>
        </p:txBody>
      </p:sp>
      <p:sp>
        <p:nvSpPr>
          <p:cNvPr id="14" name="Text Placeholder 2">
            <a:extLst>
              <a:ext uri="{FF2B5EF4-FFF2-40B4-BE49-F238E27FC236}">
                <a16:creationId xmlns:a16="http://schemas.microsoft.com/office/drawing/2014/main" id="{B6C224DC-B6A6-D54F-9509-7F30894ADDE0}"/>
              </a:ext>
            </a:extLst>
          </p:cNvPr>
          <p:cNvSpPr>
            <a:spLocks noGrp="1"/>
          </p:cNvSpPr>
          <p:nvPr>
            <p:ph type="body" sz="quarter" idx="11" hasCustomPrompt="1"/>
          </p:nvPr>
        </p:nvSpPr>
        <p:spPr>
          <a:xfrm>
            <a:off x="609600" y="1143000"/>
            <a:ext cx="8229600" cy="914400"/>
          </a:xfrm>
          <a:prstGeom prst="rect">
            <a:avLst/>
          </a:prstGeom>
        </p:spPr>
        <p:txBody>
          <a:bodyPr/>
          <a:lstStyle>
            <a:lvl1pPr marL="0" indent="0">
              <a:lnSpc>
                <a:spcPct val="100000"/>
              </a:lnSpc>
              <a:buNone/>
              <a:defRPr sz="1600" b="1" i="0">
                <a:solidFill>
                  <a:schemeClr val="tx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1-3 lines of header content  goes here…</a:t>
            </a:r>
          </a:p>
        </p:txBody>
      </p:sp>
      <p:sp>
        <p:nvSpPr>
          <p:cNvPr id="15" name="Text Placeholder 10">
            <a:extLst>
              <a:ext uri="{FF2B5EF4-FFF2-40B4-BE49-F238E27FC236}">
                <a16:creationId xmlns:a16="http://schemas.microsoft.com/office/drawing/2014/main" id="{62AF1469-DD04-454D-9A6B-A7A58F8E7012}"/>
              </a:ext>
            </a:extLst>
          </p:cNvPr>
          <p:cNvSpPr>
            <a:spLocks noGrp="1"/>
          </p:cNvSpPr>
          <p:nvPr>
            <p:ph type="body" sz="quarter" idx="14" hasCustomPrompt="1"/>
          </p:nvPr>
        </p:nvSpPr>
        <p:spPr>
          <a:xfrm>
            <a:off x="1219200" y="609600"/>
            <a:ext cx="12801600" cy="152400"/>
          </a:xfrm>
          <a:prstGeom prst="rect">
            <a:avLst/>
          </a:prstGeom>
        </p:spPr>
        <p:txBody>
          <a:bodyPr/>
          <a:lstStyle>
            <a:lvl1pPr marL="0" indent="0">
              <a:buNone/>
              <a:defRPr sz="1200" b="0" i="0">
                <a:solidFill>
                  <a:schemeClr val="tx1"/>
                </a:solidFill>
                <a:latin typeface="Arial" panose="020B0604020202020204" pitchFamily="34" charset="0"/>
              </a:defRPr>
            </a:lvl1pPr>
          </a:lstStyle>
          <a:p>
            <a:pPr lvl="0"/>
            <a:r>
              <a:rPr lang="en-US" dirty="0"/>
              <a:t>SECTION TITLE HERE</a:t>
            </a:r>
          </a:p>
        </p:txBody>
      </p:sp>
    </p:spTree>
    <p:extLst>
      <p:ext uri="{BB962C8B-B14F-4D97-AF65-F5344CB8AC3E}">
        <p14:creationId xmlns:p14="http://schemas.microsoft.com/office/powerpoint/2010/main" val="2602041008"/>
      </p:ext>
    </p:extLst>
  </p:cSld>
  <p:clrMapOvr>
    <a:masterClrMapping/>
  </p:clrMapOvr>
  <p:extLst>
    <p:ext uri="{DCECCB84-F9BA-43D5-87BE-67443E8EF086}">
      <p15:sldGuideLst xmlns:p15="http://schemas.microsoft.com/office/powerpoint/2012/main">
        <p15:guide id="1" orient="horz" pos="720" userDrawn="1">
          <p15:clr>
            <a:srgbClr val="FBAE40"/>
          </p15:clr>
        </p15:guide>
        <p15:guide id="2" orient="horz" pos="864" userDrawn="1">
          <p15:clr>
            <a:srgbClr val="FBAE40"/>
          </p15:clr>
        </p15:guide>
        <p15:guide id="3" orient="horz" pos="446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288D381-BB5B-A543-AB27-C10E4C962BF0}"/>
              </a:ext>
            </a:extLst>
          </p:cNvPr>
          <p:cNvSpPr txBox="1"/>
          <p:nvPr userDrawn="1"/>
        </p:nvSpPr>
        <p:spPr>
          <a:xfrm>
            <a:off x="506109" y="1066800"/>
            <a:ext cx="651231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i="0" dirty="0">
                <a:solidFill>
                  <a:srgbClr val="FFFFFF"/>
                </a:solidFill>
                <a:effectLst/>
                <a:latin typeface="Georgia" panose="02040502050405020303" pitchFamily="18" charset="0"/>
              </a:rPr>
              <a:t>Additional research</a:t>
            </a:r>
          </a:p>
        </p:txBody>
      </p:sp>
      <p:cxnSp>
        <p:nvCxnSpPr>
          <p:cNvPr id="15" name="Straight Arrow Connector 14">
            <a:extLst>
              <a:ext uri="{FF2B5EF4-FFF2-40B4-BE49-F238E27FC236}">
                <a16:creationId xmlns:a16="http://schemas.microsoft.com/office/drawing/2014/main" id="{72BE4D02-D56E-5440-A9B0-242F61B2122C}"/>
              </a:ext>
            </a:extLst>
          </p:cNvPr>
          <p:cNvCxnSpPr>
            <a:cxnSpLocks/>
          </p:cNvCxnSpPr>
          <p:nvPr userDrawn="1"/>
        </p:nvCxnSpPr>
        <p:spPr>
          <a:xfrm>
            <a:off x="-152400" y="1600200"/>
            <a:ext cx="3276600" cy="0"/>
          </a:xfrm>
          <a:prstGeom prst="straightConnector1">
            <a:avLst/>
          </a:prstGeom>
          <a:ln w="12700" cap="flat">
            <a:solidFill>
              <a:schemeClr val="tx1"/>
            </a:solidFill>
            <a:tailEnd type="none" w="med" len="sm"/>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467FE13-3CC6-B54F-8C5D-72F65426D8AF}"/>
              </a:ext>
            </a:extLst>
          </p:cNvPr>
          <p:cNvSpPr txBox="1"/>
          <p:nvPr userDrawn="1"/>
        </p:nvSpPr>
        <p:spPr>
          <a:xfrm>
            <a:off x="506109" y="1767555"/>
            <a:ext cx="6512312"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i="0" dirty="0">
                <a:solidFill>
                  <a:srgbClr val="FFFFFF"/>
                </a:solidFill>
                <a:effectLst/>
                <a:latin typeface="Arial" panose="020B0604020202020204" pitchFamily="34" charset="0"/>
              </a:rPr>
              <a:t>Market updates</a:t>
            </a:r>
          </a:p>
        </p:txBody>
      </p:sp>
      <p:sp>
        <p:nvSpPr>
          <p:cNvPr id="6" name="Picture Placeholder 5">
            <a:extLst>
              <a:ext uri="{FF2B5EF4-FFF2-40B4-BE49-F238E27FC236}">
                <a16:creationId xmlns:a16="http://schemas.microsoft.com/office/drawing/2014/main" id="{FE830484-5C7C-3540-8B9A-1EA15E4C5A45}"/>
              </a:ext>
            </a:extLst>
          </p:cNvPr>
          <p:cNvSpPr>
            <a:spLocks noGrp="1"/>
          </p:cNvSpPr>
          <p:nvPr>
            <p:ph type="pic" sz="quarter" idx="10"/>
          </p:nvPr>
        </p:nvSpPr>
        <p:spPr>
          <a:xfrm>
            <a:off x="609600" y="2743200"/>
            <a:ext cx="990600" cy="1348706"/>
          </a:xfrm>
          <a:prstGeom prst="rect">
            <a:avLst/>
          </a:prstGeom>
        </p:spPr>
        <p:txBody>
          <a:bodyPr/>
          <a:lstStyle>
            <a:lvl1pPr>
              <a:defRPr>
                <a:noFill/>
                <a:latin typeface="Georgia" panose="02040502050405020303" pitchFamily="18" charset="0"/>
              </a:defRPr>
            </a:lvl1pPr>
          </a:lstStyle>
          <a:p>
            <a:endParaRPr lang="en-US" dirty="0"/>
          </a:p>
        </p:txBody>
      </p:sp>
      <p:sp>
        <p:nvSpPr>
          <p:cNvPr id="23" name="TextBox 22">
            <a:extLst>
              <a:ext uri="{FF2B5EF4-FFF2-40B4-BE49-F238E27FC236}">
                <a16:creationId xmlns:a16="http://schemas.microsoft.com/office/drawing/2014/main" id="{57368DCD-39AC-DD4D-B025-5AE8087647D9}"/>
              </a:ext>
            </a:extLst>
          </p:cNvPr>
          <p:cNvSpPr txBox="1"/>
          <p:nvPr userDrawn="1"/>
        </p:nvSpPr>
        <p:spPr>
          <a:xfrm>
            <a:off x="506108" y="6140050"/>
            <a:ext cx="9552291" cy="22313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50" b="0" i="0" dirty="0">
                <a:solidFill>
                  <a:srgbClr val="FFFFFF"/>
                </a:solidFill>
                <a:effectLst/>
                <a:latin typeface="Arial" panose="020B0604020202020204" pitchFamily="34" charset="0"/>
              </a:rPr>
              <a:t>More research available at </a:t>
            </a:r>
            <a:r>
              <a:rPr lang="en-US" sz="850" b="0" i="0" dirty="0" err="1">
                <a:solidFill>
                  <a:schemeClr val="bg2"/>
                </a:solidFill>
                <a:effectLst/>
                <a:latin typeface="Arial" panose="020B0604020202020204" pitchFamily="34" charset="0"/>
                <a:hlinkClick r:id="rId2">
                  <a:extLst>
                    <a:ext uri="{A12FA001-AC4F-418D-AE19-62706E023703}">
                      <ahyp:hlinkClr xmlns:ahyp="http://schemas.microsoft.com/office/drawing/2018/hyperlinkcolor" val="tx"/>
                    </a:ext>
                  </a:extLst>
                </a:hlinkClick>
              </a:rPr>
              <a:t>pitchbook.com</a:t>
            </a:r>
            <a:r>
              <a:rPr lang="en-US" sz="850" b="0" i="0" dirty="0">
                <a:solidFill>
                  <a:schemeClr val="bg2"/>
                </a:solidFill>
                <a:effectLst/>
                <a:latin typeface="Arial" panose="020B0604020202020204" pitchFamily="34" charset="0"/>
                <a:hlinkClick r:id="rId2">
                  <a:extLst>
                    <a:ext uri="{A12FA001-AC4F-418D-AE19-62706E023703}">
                      <ahyp:hlinkClr xmlns:ahyp="http://schemas.microsoft.com/office/drawing/2018/hyperlinkcolor" val="tx"/>
                    </a:ext>
                  </a:extLst>
                </a:hlinkClick>
              </a:rPr>
              <a:t>/news/reports</a:t>
            </a:r>
            <a:r>
              <a:rPr lang="en-US" sz="850" b="0" i="0" dirty="0">
                <a:solidFill>
                  <a:schemeClr val="bg2"/>
                </a:solidFill>
                <a:effectLst/>
                <a:latin typeface="Arial" panose="020B0604020202020204" pitchFamily="34" charset="0"/>
              </a:rPr>
              <a:t> </a:t>
            </a:r>
          </a:p>
        </p:txBody>
      </p:sp>
      <p:sp>
        <p:nvSpPr>
          <p:cNvPr id="28" name="Picture Placeholder 5">
            <a:extLst>
              <a:ext uri="{FF2B5EF4-FFF2-40B4-BE49-F238E27FC236}">
                <a16:creationId xmlns:a16="http://schemas.microsoft.com/office/drawing/2014/main" id="{26D9FD75-7A0A-0D43-8F3C-233A9B234599}"/>
              </a:ext>
            </a:extLst>
          </p:cNvPr>
          <p:cNvSpPr>
            <a:spLocks noGrp="1"/>
          </p:cNvSpPr>
          <p:nvPr>
            <p:ph type="pic" sz="quarter" idx="15"/>
          </p:nvPr>
        </p:nvSpPr>
        <p:spPr>
          <a:xfrm>
            <a:off x="609600" y="4366260"/>
            <a:ext cx="990600" cy="1348706"/>
          </a:xfrm>
          <a:prstGeom prst="rect">
            <a:avLst/>
          </a:prstGeom>
        </p:spPr>
        <p:txBody>
          <a:bodyPr/>
          <a:lstStyle>
            <a:lvl1pPr>
              <a:defRPr>
                <a:noFill/>
                <a:latin typeface="Georgia" panose="02040502050405020303" pitchFamily="18" charset="0"/>
              </a:defRPr>
            </a:lvl1pPr>
          </a:lstStyle>
          <a:p>
            <a:endParaRPr lang="en-US" dirty="0"/>
          </a:p>
        </p:txBody>
      </p:sp>
      <p:sp>
        <p:nvSpPr>
          <p:cNvPr id="30" name="Picture Placeholder 5">
            <a:extLst>
              <a:ext uri="{FF2B5EF4-FFF2-40B4-BE49-F238E27FC236}">
                <a16:creationId xmlns:a16="http://schemas.microsoft.com/office/drawing/2014/main" id="{A531168A-1543-7D47-AF92-CB1DE6EFC137}"/>
              </a:ext>
            </a:extLst>
          </p:cNvPr>
          <p:cNvSpPr>
            <a:spLocks noGrp="1"/>
          </p:cNvSpPr>
          <p:nvPr>
            <p:ph type="pic" sz="quarter" idx="17"/>
          </p:nvPr>
        </p:nvSpPr>
        <p:spPr>
          <a:xfrm>
            <a:off x="4161859" y="2766679"/>
            <a:ext cx="990600" cy="1348706"/>
          </a:xfrm>
          <a:prstGeom prst="rect">
            <a:avLst/>
          </a:prstGeom>
        </p:spPr>
        <p:txBody>
          <a:bodyPr/>
          <a:lstStyle>
            <a:lvl1pPr>
              <a:defRPr>
                <a:noFill/>
                <a:latin typeface="Georgia" panose="02040502050405020303" pitchFamily="18" charset="0"/>
              </a:defRPr>
            </a:lvl1pPr>
          </a:lstStyle>
          <a:p>
            <a:endParaRPr lang="en-US" dirty="0"/>
          </a:p>
        </p:txBody>
      </p:sp>
      <p:sp>
        <p:nvSpPr>
          <p:cNvPr id="31" name="Picture Placeholder 5">
            <a:extLst>
              <a:ext uri="{FF2B5EF4-FFF2-40B4-BE49-F238E27FC236}">
                <a16:creationId xmlns:a16="http://schemas.microsoft.com/office/drawing/2014/main" id="{3AF1C1AC-6B5E-F247-9B30-8E7898AC4059}"/>
              </a:ext>
            </a:extLst>
          </p:cNvPr>
          <p:cNvSpPr>
            <a:spLocks noGrp="1"/>
          </p:cNvSpPr>
          <p:nvPr>
            <p:ph type="pic" sz="quarter" idx="18"/>
          </p:nvPr>
        </p:nvSpPr>
        <p:spPr>
          <a:xfrm>
            <a:off x="4159491" y="4366260"/>
            <a:ext cx="990600" cy="1348706"/>
          </a:xfrm>
          <a:prstGeom prst="rect">
            <a:avLst/>
          </a:prstGeom>
        </p:spPr>
        <p:txBody>
          <a:bodyPr/>
          <a:lstStyle>
            <a:lvl1pPr>
              <a:defRPr>
                <a:noFill/>
                <a:latin typeface="Georgia" panose="02040502050405020303" pitchFamily="18" charset="0"/>
              </a:defRPr>
            </a:lvl1pPr>
          </a:lstStyle>
          <a:p>
            <a:endParaRPr lang="en-US" dirty="0"/>
          </a:p>
        </p:txBody>
      </p:sp>
      <p:sp>
        <p:nvSpPr>
          <p:cNvPr id="34" name="Picture Placeholder 5">
            <a:extLst>
              <a:ext uri="{FF2B5EF4-FFF2-40B4-BE49-F238E27FC236}">
                <a16:creationId xmlns:a16="http://schemas.microsoft.com/office/drawing/2014/main" id="{A6F7C24C-29C4-6045-8FCE-AA53C94D155A}"/>
              </a:ext>
            </a:extLst>
          </p:cNvPr>
          <p:cNvSpPr>
            <a:spLocks noGrp="1"/>
          </p:cNvSpPr>
          <p:nvPr>
            <p:ph type="pic" sz="quarter" idx="21"/>
          </p:nvPr>
        </p:nvSpPr>
        <p:spPr>
          <a:xfrm>
            <a:off x="7717859" y="2766679"/>
            <a:ext cx="990600" cy="1348706"/>
          </a:xfrm>
          <a:prstGeom prst="rect">
            <a:avLst/>
          </a:prstGeom>
        </p:spPr>
        <p:txBody>
          <a:bodyPr/>
          <a:lstStyle>
            <a:lvl1pPr>
              <a:defRPr>
                <a:noFill/>
                <a:latin typeface="Georgia" panose="02040502050405020303" pitchFamily="18" charset="0"/>
              </a:defRPr>
            </a:lvl1pPr>
          </a:lstStyle>
          <a:p>
            <a:endParaRPr lang="en-US" dirty="0"/>
          </a:p>
        </p:txBody>
      </p:sp>
      <p:sp>
        <p:nvSpPr>
          <p:cNvPr id="35" name="Picture Placeholder 5">
            <a:extLst>
              <a:ext uri="{FF2B5EF4-FFF2-40B4-BE49-F238E27FC236}">
                <a16:creationId xmlns:a16="http://schemas.microsoft.com/office/drawing/2014/main" id="{E940A1EF-96E1-374D-866A-3C7A17D852AC}"/>
              </a:ext>
            </a:extLst>
          </p:cNvPr>
          <p:cNvSpPr>
            <a:spLocks noGrp="1"/>
          </p:cNvSpPr>
          <p:nvPr>
            <p:ph type="pic" sz="quarter" idx="22"/>
          </p:nvPr>
        </p:nvSpPr>
        <p:spPr>
          <a:xfrm>
            <a:off x="7717859" y="4354179"/>
            <a:ext cx="990600" cy="1348706"/>
          </a:xfrm>
          <a:prstGeom prst="rect">
            <a:avLst/>
          </a:prstGeom>
        </p:spPr>
        <p:txBody>
          <a:bodyPr/>
          <a:lstStyle>
            <a:lvl1pPr>
              <a:defRPr>
                <a:noFill/>
                <a:latin typeface="Georgia" panose="02040502050405020303" pitchFamily="18" charset="0"/>
              </a:defRPr>
            </a:lvl1pPr>
          </a:lstStyle>
          <a:p>
            <a:endParaRPr lang="en-US" dirty="0"/>
          </a:p>
        </p:txBody>
      </p:sp>
    </p:spTree>
    <p:extLst>
      <p:ext uri="{BB962C8B-B14F-4D97-AF65-F5344CB8AC3E}">
        <p14:creationId xmlns:p14="http://schemas.microsoft.com/office/powerpoint/2010/main" val="508936376"/>
      </p:ext>
    </p:extLst>
  </p:cSld>
  <p:clrMapOvr>
    <a:masterClrMapping/>
  </p:clrMapOvr>
  <p:extLst>
    <p:ext uri="{DCECCB84-F9BA-43D5-87BE-67443E8EF086}">
      <p15:sldGuideLst xmlns:p15="http://schemas.microsoft.com/office/powerpoint/2012/main">
        <p15:guide id="1" orient="horz" pos="720" userDrawn="1">
          <p15:clr>
            <a:srgbClr val="FBAE40"/>
          </p15:clr>
        </p15:guide>
        <p15:guide id="2" orient="horz" pos="864" userDrawn="1">
          <p15:clr>
            <a:srgbClr val="FBAE40"/>
          </p15:clr>
        </p15:guide>
        <p15:guide id="3" orient="horz" pos="1008" userDrawn="1">
          <p15:clr>
            <a:srgbClr val="FBAE40"/>
          </p15:clr>
        </p15:guide>
        <p15:guide id="4" orient="horz" pos="1152" userDrawn="1">
          <p15:clr>
            <a:srgbClr val="FBAE40"/>
          </p15:clr>
        </p15:guide>
        <p15:guide id="6" pos="2592" userDrawn="1">
          <p15:clr>
            <a:srgbClr val="FBAE40"/>
          </p15:clr>
        </p15:guide>
        <p15:guide id="7" pos="1008" userDrawn="1">
          <p15:clr>
            <a:srgbClr val="FBAE40"/>
          </p15:clr>
        </p15:guide>
        <p15:guide id="8" orient="horz" pos="2592" userDrawn="1">
          <p15:clr>
            <a:srgbClr val="FBAE40"/>
          </p15:clr>
        </p15:guide>
        <p15:guide id="9" pos="3264" userDrawn="1">
          <p15:clr>
            <a:srgbClr val="FBAE40"/>
          </p15:clr>
        </p15:guide>
        <p15:guide id="10" pos="4560" userDrawn="1">
          <p15:clr>
            <a:srgbClr val="FBAE40"/>
          </p15:clr>
        </p15:guide>
        <p15:guide id="11" pos="4848" userDrawn="1">
          <p15:clr>
            <a:srgbClr val="FBAE40"/>
          </p15:clr>
        </p15:guide>
        <p15:guide id="13" pos="2304" userDrawn="1">
          <p15:clr>
            <a:srgbClr val="FBAE40"/>
          </p15:clr>
        </p15:guide>
        <p15:guide id="14" pos="6816" userDrawn="1">
          <p15:clr>
            <a:srgbClr val="FBAE40"/>
          </p15:clr>
        </p15:guide>
        <p15:guide id="15" pos="1104" userDrawn="1">
          <p15:clr>
            <a:srgbClr val="FBAE40"/>
          </p15:clr>
        </p15:guide>
        <p15:guide id="16" pos="3360" userDrawn="1">
          <p15:clr>
            <a:srgbClr val="FBAE40"/>
          </p15:clr>
        </p15:guide>
        <p15:guide id="17" pos="5616" userDrawn="1">
          <p15:clr>
            <a:srgbClr val="FBAE40"/>
          </p15:clr>
        </p15:guide>
        <p15:guide id="18" orient="horz" pos="360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4576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97667E1A-448F-9548-941E-194D6127A402}"/>
              </a:ext>
            </a:extLst>
          </p:cNvPr>
          <p:cNvSpPr txBox="1"/>
          <p:nvPr userDrawn="1"/>
        </p:nvSpPr>
        <p:spPr>
          <a:xfrm>
            <a:off x="506109" y="1066800"/>
            <a:ext cx="6512312"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800" b="1" i="0" dirty="0">
                <a:solidFill>
                  <a:srgbClr val="FFFFFF"/>
                </a:solidFill>
                <a:effectLst/>
                <a:latin typeface="Georgia" panose="02040502050405020303" pitchFamily="18" charset="0"/>
              </a:rPr>
              <a:t>Introduction</a:t>
            </a:r>
          </a:p>
        </p:txBody>
      </p:sp>
      <p:sp>
        <p:nvSpPr>
          <p:cNvPr id="30" name="Content Placeholder 2">
            <a:extLst>
              <a:ext uri="{FF2B5EF4-FFF2-40B4-BE49-F238E27FC236}">
                <a16:creationId xmlns:a16="http://schemas.microsoft.com/office/drawing/2014/main" id="{7D7FC8A7-C962-5B41-90A8-28AEC8998CF6}"/>
              </a:ext>
            </a:extLst>
          </p:cNvPr>
          <p:cNvSpPr>
            <a:spLocks noGrp="1"/>
          </p:cNvSpPr>
          <p:nvPr>
            <p:ph idx="1"/>
          </p:nvPr>
        </p:nvSpPr>
        <p:spPr>
          <a:xfrm>
            <a:off x="609600" y="1981200"/>
            <a:ext cx="7162800" cy="5334000"/>
          </a:xfrm>
          <a:prstGeom prst="rect">
            <a:avLst/>
          </a:prstGeom>
        </p:spPr>
        <p:txBody>
          <a:bodyPr/>
          <a:lstStyle>
            <a:lvl1pPr marL="0" indent="0">
              <a:buNone/>
              <a:defRPr sz="1050" b="0" i="0">
                <a:solidFill>
                  <a:schemeClr val="bg1"/>
                </a:solidFill>
                <a:latin typeface="Arial" panose="020B0604020202020204" pitchFamily="34" charset="0"/>
              </a:defRPr>
            </a:lvl1pPr>
            <a:lvl2pPr marL="457200" indent="0">
              <a:buNone/>
              <a:defRPr sz="1050" b="0" i="0">
                <a:solidFill>
                  <a:schemeClr val="bg1"/>
                </a:solidFill>
                <a:latin typeface="Whitney SSm Book" pitchFamily="2" charset="0"/>
              </a:defRPr>
            </a:lvl2pPr>
            <a:lvl3pPr>
              <a:defRPr sz="1050" b="0" i="0">
                <a:solidFill>
                  <a:schemeClr val="bg1"/>
                </a:solidFill>
                <a:latin typeface="Whitney SSm Book" pitchFamily="2" charset="0"/>
              </a:defRPr>
            </a:lvl3pPr>
            <a:lvl4pPr>
              <a:defRPr sz="1050" b="0" i="0">
                <a:solidFill>
                  <a:schemeClr val="bg1"/>
                </a:solidFill>
                <a:latin typeface="Whitney SSm Book" pitchFamily="2" charset="0"/>
              </a:defRPr>
            </a:lvl4pPr>
            <a:lvl5pPr>
              <a:defRPr sz="1050" b="0" i="0">
                <a:solidFill>
                  <a:schemeClr val="bg1"/>
                </a:solidFill>
                <a:latin typeface="Whitney SSm Book" pitchFamily="2" charset="0"/>
              </a:defRPr>
            </a:lvl5pPr>
          </a:lstStyle>
          <a:p>
            <a:pPr lvl="0"/>
            <a:r>
              <a:rPr lang="en-US" dirty="0"/>
              <a:t>Click to edit Master text styles</a:t>
            </a:r>
          </a:p>
        </p:txBody>
      </p:sp>
      <p:sp>
        <p:nvSpPr>
          <p:cNvPr id="31" name="TextBox 30">
            <a:extLst>
              <a:ext uri="{FF2B5EF4-FFF2-40B4-BE49-F238E27FC236}">
                <a16:creationId xmlns:a16="http://schemas.microsoft.com/office/drawing/2014/main" id="{D65371E6-14D4-EF46-BAB2-6DF3A0751121}"/>
              </a:ext>
            </a:extLst>
          </p:cNvPr>
          <p:cNvSpPr txBox="1"/>
          <p:nvPr userDrawn="1"/>
        </p:nvSpPr>
        <p:spPr>
          <a:xfrm>
            <a:off x="9005064" y="2406112"/>
            <a:ext cx="5264727"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i="0" dirty="0">
                <a:solidFill>
                  <a:srgbClr val="FFFFFF"/>
                </a:solidFill>
                <a:effectLst/>
                <a:latin typeface="Arial" panose="020B0604020202020204" pitchFamily="34" charset="0"/>
              </a:rPr>
              <a:t>Research</a:t>
            </a:r>
          </a:p>
        </p:txBody>
      </p:sp>
      <p:sp>
        <p:nvSpPr>
          <p:cNvPr id="32" name="TextBox 31">
            <a:extLst>
              <a:ext uri="{FF2B5EF4-FFF2-40B4-BE49-F238E27FC236}">
                <a16:creationId xmlns:a16="http://schemas.microsoft.com/office/drawing/2014/main" id="{FF1ECAFB-5F4E-9F43-9A58-CFCDA2699055}"/>
              </a:ext>
            </a:extLst>
          </p:cNvPr>
          <p:cNvSpPr txBox="1"/>
          <p:nvPr userDrawn="1"/>
        </p:nvSpPr>
        <p:spPr>
          <a:xfrm>
            <a:off x="9005064" y="1169741"/>
            <a:ext cx="5264727"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i="0" dirty="0" err="1">
                <a:solidFill>
                  <a:schemeClr val="tx1"/>
                </a:solidFill>
                <a:effectLst/>
                <a:latin typeface="Arial" panose="020B0604020202020204" pitchFamily="34" charset="0"/>
              </a:rPr>
              <a:t>PitchBook</a:t>
            </a:r>
            <a:r>
              <a:rPr lang="en-US" sz="1600" b="0" i="0" dirty="0">
                <a:solidFill>
                  <a:schemeClr val="tx1"/>
                </a:solidFill>
                <a:effectLst/>
                <a:latin typeface="Arial" panose="020B0604020202020204" pitchFamily="34" charset="0"/>
              </a:rPr>
              <a:t> Data, Inc.</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850" b="0" i="0" dirty="0">
              <a:solidFill>
                <a:schemeClr val="tx1"/>
              </a:solidFill>
              <a:effectLst/>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50" b="1" i="0" dirty="0">
                <a:solidFill>
                  <a:schemeClr val="tx1"/>
                </a:solidFill>
                <a:effectLst/>
                <a:latin typeface="Arial" panose="020B0604020202020204" pitchFamily="34" charset="0"/>
              </a:rPr>
              <a:t>Nizar </a:t>
            </a:r>
            <a:r>
              <a:rPr lang="en-US" sz="1050" b="1" i="0" dirty="0" err="1">
                <a:solidFill>
                  <a:schemeClr val="tx1"/>
                </a:solidFill>
                <a:effectLst/>
                <a:latin typeface="Arial" panose="020B0604020202020204" pitchFamily="34" charset="0"/>
              </a:rPr>
              <a:t>Tarhuni</a:t>
            </a:r>
            <a:r>
              <a:rPr lang="en-US" sz="1050" b="1" i="0" dirty="0">
                <a:solidFill>
                  <a:schemeClr val="tx1"/>
                </a:solidFill>
                <a:effectLst/>
                <a:latin typeface="Arial" panose="020B0604020202020204" pitchFamily="34" charset="0"/>
              </a:rPr>
              <a:t> </a:t>
            </a:r>
            <a:r>
              <a:rPr lang="en-US" sz="1050" b="0" i="0" spc="-20" baseline="0" dirty="0">
                <a:solidFill>
                  <a:schemeClr val="tx1"/>
                </a:solidFill>
                <a:effectLst/>
                <a:latin typeface="Arial" panose="020B0604020202020204" pitchFamily="34" charset="0"/>
              </a:rPr>
              <a:t>Executive Vice President of Research and Market Intelligence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50" b="0" i="0" dirty="0">
              <a:solidFill>
                <a:schemeClr val="tx1"/>
              </a:solidFill>
              <a:effectLst/>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50" b="1" i="0" dirty="0">
                <a:solidFill>
                  <a:schemeClr val="tx1"/>
                </a:solidFill>
                <a:effectLst/>
                <a:latin typeface="Arial" panose="020B0604020202020204" pitchFamily="34" charset="0"/>
              </a:rPr>
              <a:t>Dylan Cox, CFA </a:t>
            </a:r>
            <a:r>
              <a:rPr lang="en-US" sz="1050" b="0" i="0" dirty="0">
                <a:solidFill>
                  <a:schemeClr val="tx1"/>
                </a:solidFill>
                <a:effectLst/>
                <a:latin typeface="Arial" panose="020B0604020202020204" pitchFamily="34" charset="0"/>
              </a:rPr>
              <a:t>Head of Private Markets Research</a:t>
            </a:r>
          </a:p>
        </p:txBody>
      </p:sp>
      <p:sp>
        <p:nvSpPr>
          <p:cNvPr id="19" name="TextBox 18">
            <a:extLst>
              <a:ext uri="{FF2B5EF4-FFF2-40B4-BE49-F238E27FC236}">
                <a16:creationId xmlns:a16="http://schemas.microsoft.com/office/drawing/2014/main" id="{43EBF0BA-8E00-694D-A29B-B6EB739844C1}"/>
              </a:ext>
            </a:extLst>
          </p:cNvPr>
          <p:cNvSpPr txBox="1"/>
          <p:nvPr userDrawn="1"/>
        </p:nvSpPr>
        <p:spPr>
          <a:xfrm>
            <a:off x="9823386" y="2887898"/>
            <a:ext cx="4124029" cy="548740"/>
          </a:xfrm>
          <a:prstGeom prst="rect">
            <a:avLst/>
          </a:prstGeom>
          <a:noFill/>
        </p:spPr>
        <p:txBody>
          <a:bodyPr wrap="square" rtlCol="0">
            <a:spAutoFit/>
          </a:bodyPr>
          <a:lstStyle/>
          <a:p>
            <a:pPr>
              <a:lnSpc>
                <a:spcPct val="150000"/>
              </a:lnSpc>
            </a:pPr>
            <a:r>
              <a:rPr lang="en-US" sz="1050" b="1" i="0" dirty="0" err="1">
                <a:solidFill>
                  <a:schemeClr val="tx1"/>
                </a:solidFill>
                <a:effectLst/>
                <a:latin typeface="Arial" panose="020B0604020202020204" pitchFamily="34" charset="0"/>
              </a:rPr>
              <a:t>Firstname</a:t>
            </a:r>
            <a:r>
              <a:rPr lang="en-US" sz="1050" b="1" i="0" dirty="0">
                <a:solidFill>
                  <a:schemeClr val="tx1"/>
                </a:solidFill>
                <a:effectLst/>
                <a:latin typeface="Arial" panose="020B0604020202020204" pitchFamily="34" charset="0"/>
              </a:rPr>
              <a:t> </a:t>
            </a:r>
            <a:r>
              <a:rPr lang="en-US" sz="1050" b="1" i="0" dirty="0" err="1">
                <a:solidFill>
                  <a:schemeClr val="tx1"/>
                </a:solidFill>
                <a:effectLst/>
                <a:latin typeface="Arial" panose="020B0604020202020204" pitchFamily="34" charset="0"/>
              </a:rPr>
              <a:t>Lastname</a:t>
            </a:r>
            <a:r>
              <a:rPr lang="en-US" sz="1050" b="1" i="0" dirty="0">
                <a:solidFill>
                  <a:schemeClr val="tx1"/>
                </a:solidFill>
                <a:effectLst/>
                <a:latin typeface="Arial" panose="020B0604020202020204" pitchFamily="34" charset="0"/>
              </a:rPr>
              <a:t> </a:t>
            </a:r>
            <a:r>
              <a:rPr lang="en-US" sz="1050" b="0" i="0" dirty="0">
                <a:solidFill>
                  <a:schemeClr val="tx1"/>
                </a:solidFill>
                <a:effectLst/>
                <a:latin typeface="Arial" panose="020B0604020202020204" pitchFamily="34" charset="0"/>
              </a:rPr>
              <a:t>Title</a:t>
            </a:r>
            <a:br>
              <a:rPr lang="en-US" sz="1050" b="0" i="0" dirty="0">
                <a:solidFill>
                  <a:schemeClr val="tx1"/>
                </a:solidFill>
                <a:effectLst/>
                <a:latin typeface="Arial" panose="020B0604020202020204" pitchFamily="34" charset="0"/>
              </a:rPr>
            </a:br>
            <a:r>
              <a:rPr lang="en-US" sz="1050" b="0" i="0" dirty="0" err="1">
                <a:solidFill>
                  <a:schemeClr val="tx1"/>
                </a:solidFill>
                <a:effectLst/>
                <a:latin typeface="Arial" panose="020B0604020202020204" pitchFamily="34" charset="0"/>
              </a:rPr>
              <a:t>first.last@pitchbook.com</a:t>
            </a:r>
            <a:endParaRPr lang="en-US" sz="1050" b="0" i="0" dirty="0">
              <a:solidFill>
                <a:schemeClr val="tx1"/>
              </a:solidFill>
              <a:effectLst/>
              <a:latin typeface="Arial" panose="020B0604020202020204" pitchFamily="34" charset="0"/>
            </a:endParaRPr>
          </a:p>
        </p:txBody>
      </p:sp>
      <p:sp>
        <p:nvSpPr>
          <p:cNvPr id="20" name="TextBox 19">
            <a:extLst>
              <a:ext uri="{FF2B5EF4-FFF2-40B4-BE49-F238E27FC236}">
                <a16:creationId xmlns:a16="http://schemas.microsoft.com/office/drawing/2014/main" id="{D2BDD29A-EA33-4C46-B82F-ECE5624BED30}"/>
              </a:ext>
            </a:extLst>
          </p:cNvPr>
          <p:cNvSpPr txBox="1"/>
          <p:nvPr userDrawn="1"/>
        </p:nvSpPr>
        <p:spPr>
          <a:xfrm>
            <a:off x="9823386" y="3725553"/>
            <a:ext cx="4124029" cy="548740"/>
          </a:xfrm>
          <a:prstGeom prst="rect">
            <a:avLst/>
          </a:prstGeom>
          <a:noFill/>
        </p:spPr>
        <p:txBody>
          <a:bodyPr wrap="square" rtlCol="0">
            <a:spAutoFit/>
          </a:bodyPr>
          <a:lstStyle/>
          <a:p>
            <a:pPr>
              <a:lnSpc>
                <a:spcPct val="150000"/>
              </a:lnSpc>
            </a:pPr>
            <a:r>
              <a:rPr lang="en-US" sz="1050" b="1" i="0" dirty="0" err="1">
                <a:solidFill>
                  <a:schemeClr val="tx1"/>
                </a:solidFill>
                <a:effectLst/>
                <a:latin typeface="Arial" panose="020B0604020202020204" pitchFamily="34" charset="0"/>
              </a:rPr>
              <a:t>Firstname</a:t>
            </a:r>
            <a:r>
              <a:rPr lang="en-US" sz="1050" b="1" i="0" dirty="0">
                <a:solidFill>
                  <a:schemeClr val="tx1"/>
                </a:solidFill>
                <a:effectLst/>
                <a:latin typeface="Arial" panose="020B0604020202020204" pitchFamily="34" charset="0"/>
              </a:rPr>
              <a:t> </a:t>
            </a:r>
            <a:r>
              <a:rPr lang="en-US" sz="1050" b="1" i="0" dirty="0" err="1">
                <a:solidFill>
                  <a:schemeClr val="tx1"/>
                </a:solidFill>
                <a:effectLst/>
                <a:latin typeface="Arial" panose="020B0604020202020204" pitchFamily="34" charset="0"/>
              </a:rPr>
              <a:t>Lastname</a:t>
            </a:r>
            <a:r>
              <a:rPr lang="en-US" sz="1050" b="1" i="0" dirty="0">
                <a:solidFill>
                  <a:schemeClr val="tx1"/>
                </a:solidFill>
                <a:effectLst/>
                <a:latin typeface="Arial" panose="020B0604020202020204" pitchFamily="34" charset="0"/>
              </a:rPr>
              <a:t> </a:t>
            </a:r>
            <a:r>
              <a:rPr lang="en-US" sz="1050" b="0" i="0" dirty="0">
                <a:solidFill>
                  <a:schemeClr val="tx1"/>
                </a:solidFill>
                <a:effectLst/>
                <a:latin typeface="Arial" panose="020B0604020202020204" pitchFamily="34" charset="0"/>
              </a:rPr>
              <a:t>Title</a:t>
            </a:r>
            <a:br>
              <a:rPr lang="en-US" sz="1050" b="0" i="0" dirty="0">
                <a:solidFill>
                  <a:schemeClr val="tx1"/>
                </a:solidFill>
                <a:effectLst/>
                <a:latin typeface="Arial" panose="020B0604020202020204" pitchFamily="34" charset="0"/>
              </a:rPr>
            </a:br>
            <a:r>
              <a:rPr lang="en-US" sz="1050" b="0" i="0" dirty="0" err="1">
                <a:solidFill>
                  <a:schemeClr val="tx1"/>
                </a:solidFill>
                <a:effectLst/>
                <a:latin typeface="Arial" panose="020B0604020202020204" pitchFamily="34" charset="0"/>
              </a:rPr>
              <a:t>first.last@pitchbook.com</a:t>
            </a:r>
            <a:endParaRPr lang="en-US" sz="1050" b="0" i="0" dirty="0">
              <a:solidFill>
                <a:schemeClr val="tx1"/>
              </a:solidFill>
              <a:effectLst/>
              <a:latin typeface="Arial" panose="020B0604020202020204" pitchFamily="34" charset="0"/>
            </a:endParaRPr>
          </a:p>
        </p:txBody>
      </p:sp>
      <p:sp>
        <p:nvSpPr>
          <p:cNvPr id="21" name="TextBox 20">
            <a:extLst>
              <a:ext uri="{FF2B5EF4-FFF2-40B4-BE49-F238E27FC236}">
                <a16:creationId xmlns:a16="http://schemas.microsoft.com/office/drawing/2014/main" id="{CF5E63DA-4661-374B-BB79-6FD78E6C1121}"/>
              </a:ext>
            </a:extLst>
          </p:cNvPr>
          <p:cNvSpPr txBox="1"/>
          <p:nvPr userDrawn="1"/>
        </p:nvSpPr>
        <p:spPr>
          <a:xfrm>
            <a:off x="9826014" y="4575318"/>
            <a:ext cx="4124029" cy="548740"/>
          </a:xfrm>
          <a:prstGeom prst="rect">
            <a:avLst/>
          </a:prstGeom>
          <a:noFill/>
        </p:spPr>
        <p:txBody>
          <a:bodyPr wrap="square" rtlCol="0">
            <a:spAutoFit/>
          </a:bodyPr>
          <a:lstStyle/>
          <a:p>
            <a:pPr>
              <a:lnSpc>
                <a:spcPct val="150000"/>
              </a:lnSpc>
            </a:pPr>
            <a:r>
              <a:rPr lang="en-US" sz="1050" b="1" i="0" dirty="0" err="1">
                <a:solidFill>
                  <a:schemeClr val="tx1"/>
                </a:solidFill>
                <a:effectLst/>
                <a:latin typeface="Arial" panose="020B0604020202020204" pitchFamily="34" charset="0"/>
              </a:rPr>
              <a:t>Firstname</a:t>
            </a:r>
            <a:r>
              <a:rPr lang="en-US" sz="1050" b="1" i="0" dirty="0">
                <a:solidFill>
                  <a:schemeClr val="tx1"/>
                </a:solidFill>
                <a:effectLst/>
                <a:latin typeface="Arial" panose="020B0604020202020204" pitchFamily="34" charset="0"/>
              </a:rPr>
              <a:t> </a:t>
            </a:r>
            <a:r>
              <a:rPr lang="en-US" sz="1050" b="1" i="0" dirty="0" err="1">
                <a:solidFill>
                  <a:schemeClr val="tx1"/>
                </a:solidFill>
                <a:effectLst/>
                <a:latin typeface="Arial" panose="020B0604020202020204" pitchFamily="34" charset="0"/>
              </a:rPr>
              <a:t>Lastname</a:t>
            </a:r>
            <a:r>
              <a:rPr lang="en-US" sz="1050" b="1" i="0" dirty="0">
                <a:solidFill>
                  <a:schemeClr val="tx1"/>
                </a:solidFill>
                <a:effectLst/>
                <a:latin typeface="Arial" panose="020B0604020202020204" pitchFamily="34" charset="0"/>
              </a:rPr>
              <a:t> </a:t>
            </a:r>
            <a:r>
              <a:rPr lang="en-US" sz="1050" b="0" i="0" dirty="0">
                <a:solidFill>
                  <a:schemeClr val="tx1"/>
                </a:solidFill>
                <a:effectLst/>
                <a:latin typeface="Arial" panose="020B0604020202020204" pitchFamily="34" charset="0"/>
              </a:rPr>
              <a:t>Title</a:t>
            </a:r>
            <a:br>
              <a:rPr lang="en-US" sz="1050" b="0" i="0" dirty="0">
                <a:solidFill>
                  <a:schemeClr val="tx1"/>
                </a:solidFill>
                <a:effectLst/>
                <a:latin typeface="Arial" panose="020B0604020202020204" pitchFamily="34" charset="0"/>
              </a:rPr>
            </a:br>
            <a:r>
              <a:rPr lang="en-US" sz="1050" b="0" i="0" dirty="0" err="1">
                <a:solidFill>
                  <a:schemeClr val="tx1"/>
                </a:solidFill>
                <a:effectLst/>
                <a:latin typeface="Arial" panose="020B0604020202020204" pitchFamily="34" charset="0"/>
              </a:rPr>
              <a:t>first.last@pitchbook.com</a:t>
            </a:r>
            <a:endParaRPr lang="en-US" sz="1050" b="0" i="0" dirty="0">
              <a:solidFill>
                <a:schemeClr val="tx1"/>
              </a:solidFill>
              <a:effectLst/>
              <a:latin typeface="Arial" panose="020B0604020202020204" pitchFamily="34" charset="0"/>
            </a:endParaRPr>
          </a:p>
        </p:txBody>
      </p:sp>
      <p:sp>
        <p:nvSpPr>
          <p:cNvPr id="23" name="TextBox 22">
            <a:extLst>
              <a:ext uri="{FF2B5EF4-FFF2-40B4-BE49-F238E27FC236}">
                <a16:creationId xmlns:a16="http://schemas.microsoft.com/office/drawing/2014/main" id="{47A1BBB9-0ACD-5F4F-83E9-C50BAC3B87BD}"/>
              </a:ext>
            </a:extLst>
          </p:cNvPr>
          <p:cNvSpPr txBox="1"/>
          <p:nvPr userDrawn="1"/>
        </p:nvSpPr>
        <p:spPr>
          <a:xfrm>
            <a:off x="9823386" y="5412973"/>
            <a:ext cx="4124029" cy="548740"/>
          </a:xfrm>
          <a:prstGeom prst="rect">
            <a:avLst/>
          </a:prstGeom>
          <a:noFill/>
        </p:spPr>
        <p:txBody>
          <a:bodyPr wrap="square" rtlCol="0">
            <a:spAutoFit/>
          </a:bodyPr>
          <a:lstStyle/>
          <a:p>
            <a:pPr>
              <a:lnSpc>
                <a:spcPct val="150000"/>
              </a:lnSpc>
            </a:pPr>
            <a:r>
              <a:rPr lang="en-US" sz="1050" b="1" i="0" dirty="0" err="1">
                <a:solidFill>
                  <a:schemeClr val="tx1"/>
                </a:solidFill>
                <a:effectLst/>
                <a:latin typeface="Arial" panose="020B0604020202020204" pitchFamily="34" charset="0"/>
              </a:rPr>
              <a:t>Firstname</a:t>
            </a:r>
            <a:r>
              <a:rPr lang="en-US" sz="1050" b="1" i="0" dirty="0">
                <a:solidFill>
                  <a:schemeClr val="tx1"/>
                </a:solidFill>
                <a:effectLst/>
                <a:latin typeface="Arial" panose="020B0604020202020204" pitchFamily="34" charset="0"/>
              </a:rPr>
              <a:t> </a:t>
            </a:r>
            <a:r>
              <a:rPr lang="en-US" sz="1050" b="1" i="0" dirty="0" err="1">
                <a:solidFill>
                  <a:schemeClr val="tx1"/>
                </a:solidFill>
                <a:effectLst/>
                <a:latin typeface="Arial" panose="020B0604020202020204" pitchFamily="34" charset="0"/>
              </a:rPr>
              <a:t>Lastname</a:t>
            </a:r>
            <a:r>
              <a:rPr lang="en-US" sz="1050" b="1" i="0" dirty="0">
                <a:solidFill>
                  <a:schemeClr val="tx1"/>
                </a:solidFill>
                <a:effectLst/>
                <a:latin typeface="Arial" panose="020B0604020202020204" pitchFamily="34" charset="0"/>
              </a:rPr>
              <a:t> </a:t>
            </a:r>
            <a:r>
              <a:rPr lang="en-US" sz="1050" b="0" i="0" dirty="0">
                <a:solidFill>
                  <a:schemeClr val="tx1"/>
                </a:solidFill>
                <a:effectLst/>
                <a:latin typeface="Arial" panose="020B0604020202020204" pitchFamily="34" charset="0"/>
              </a:rPr>
              <a:t>Title</a:t>
            </a:r>
            <a:br>
              <a:rPr lang="en-US" sz="1050" b="0" i="0" dirty="0">
                <a:solidFill>
                  <a:schemeClr val="tx1"/>
                </a:solidFill>
                <a:effectLst/>
                <a:latin typeface="Arial" panose="020B0604020202020204" pitchFamily="34" charset="0"/>
              </a:rPr>
            </a:br>
            <a:r>
              <a:rPr lang="en-US" sz="1050" b="0" i="0" dirty="0" err="1">
                <a:solidFill>
                  <a:schemeClr val="tx1"/>
                </a:solidFill>
                <a:effectLst/>
                <a:latin typeface="Arial" panose="020B0604020202020204" pitchFamily="34" charset="0"/>
              </a:rPr>
              <a:t>first.last@pitchbook.com</a:t>
            </a:r>
            <a:endParaRPr lang="en-US" sz="1050" b="0" i="0" dirty="0">
              <a:solidFill>
                <a:schemeClr val="tx1"/>
              </a:solidFill>
              <a:effectLst/>
              <a:latin typeface="Arial" panose="020B0604020202020204" pitchFamily="34" charset="0"/>
            </a:endParaRPr>
          </a:p>
        </p:txBody>
      </p:sp>
      <p:sp>
        <p:nvSpPr>
          <p:cNvPr id="3" name="Picture Placeholder 2">
            <a:extLst>
              <a:ext uri="{FF2B5EF4-FFF2-40B4-BE49-F238E27FC236}">
                <a16:creationId xmlns:a16="http://schemas.microsoft.com/office/drawing/2014/main" id="{83484CF6-135C-EE48-BFA4-46357B4A9A38}"/>
              </a:ext>
            </a:extLst>
          </p:cNvPr>
          <p:cNvSpPr>
            <a:spLocks noGrp="1"/>
          </p:cNvSpPr>
          <p:nvPr>
            <p:ph type="pic" sz="quarter" idx="10"/>
          </p:nvPr>
        </p:nvSpPr>
        <p:spPr>
          <a:xfrm>
            <a:off x="9073243" y="2824858"/>
            <a:ext cx="685800" cy="673692"/>
          </a:xfrm>
          <a:prstGeom prst="ellipse">
            <a:avLst/>
          </a:prstGeom>
          <a:solidFill>
            <a:schemeClr val="bg1"/>
          </a:solidFill>
        </p:spPr>
        <p:txBody>
          <a:bodyPr/>
          <a:lstStyle>
            <a:lvl1pPr>
              <a:defRPr>
                <a:noFill/>
                <a:latin typeface="Georgia" panose="02040502050405020303" pitchFamily="18" charset="0"/>
              </a:defRPr>
            </a:lvl1pPr>
          </a:lstStyle>
          <a:p>
            <a:endParaRPr lang="en-US" dirty="0"/>
          </a:p>
        </p:txBody>
      </p:sp>
      <p:sp>
        <p:nvSpPr>
          <p:cNvPr id="28" name="Picture Placeholder 2">
            <a:extLst>
              <a:ext uri="{FF2B5EF4-FFF2-40B4-BE49-F238E27FC236}">
                <a16:creationId xmlns:a16="http://schemas.microsoft.com/office/drawing/2014/main" id="{DD4B54D3-B6E2-C044-ACFE-52021FDFCE62}"/>
              </a:ext>
            </a:extLst>
          </p:cNvPr>
          <p:cNvSpPr>
            <a:spLocks noGrp="1"/>
          </p:cNvSpPr>
          <p:nvPr>
            <p:ph type="pic" sz="quarter" idx="11"/>
          </p:nvPr>
        </p:nvSpPr>
        <p:spPr>
          <a:xfrm>
            <a:off x="9073243" y="3669589"/>
            <a:ext cx="685800" cy="673692"/>
          </a:xfrm>
          <a:prstGeom prst="ellipse">
            <a:avLst/>
          </a:prstGeom>
          <a:solidFill>
            <a:schemeClr val="bg1"/>
          </a:solidFill>
        </p:spPr>
        <p:txBody>
          <a:bodyPr/>
          <a:lstStyle>
            <a:lvl1pPr>
              <a:defRPr>
                <a:noFill/>
                <a:latin typeface="Georgia" panose="02040502050405020303" pitchFamily="18" charset="0"/>
              </a:defRPr>
            </a:lvl1pPr>
          </a:lstStyle>
          <a:p>
            <a:endParaRPr lang="en-US" dirty="0"/>
          </a:p>
        </p:txBody>
      </p:sp>
      <p:sp>
        <p:nvSpPr>
          <p:cNvPr id="33" name="Picture Placeholder 2">
            <a:extLst>
              <a:ext uri="{FF2B5EF4-FFF2-40B4-BE49-F238E27FC236}">
                <a16:creationId xmlns:a16="http://schemas.microsoft.com/office/drawing/2014/main" id="{F97A74EA-7EE6-5E43-8966-72F8685AFD47}"/>
              </a:ext>
            </a:extLst>
          </p:cNvPr>
          <p:cNvSpPr>
            <a:spLocks noGrp="1"/>
          </p:cNvSpPr>
          <p:nvPr>
            <p:ph type="pic" sz="quarter" idx="12"/>
          </p:nvPr>
        </p:nvSpPr>
        <p:spPr>
          <a:xfrm>
            <a:off x="9073243" y="4496903"/>
            <a:ext cx="685800" cy="673692"/>
          </a:xfrm>
          <a:prstGeom prst="ellipse">
            <a:avLst/>
          </a:prstGeom>
          <a:solidFill>
            <a:schemeClr val="bg1"/>
          </a:solidFill>
        </p:spPr>
        <p:txBody>
          <a:bodyPr/>
          <a:lstStyle>
            <a:lvl1pPr>
              <a:defRPr>
                <a:noFill/>
                <a:latin typeface="Georgia" panose="02040502050405020303" pitchFamily="18" charset="0"/>
              </a:defRPr>
            </a:lvl1pPr>
          </a:lstStyle>
          <a:p>
            <a:endParaRPr lang="en-US" dirty="0"/>
          </a:p>
        </p:txBody>
      </p:sp>
      <p:sp>
        <p:nvSpPr>
          <p:cNvPr id="34" name="Picture Placeholder 2">
            <a:extLst>
              <a:ext uri="{FF2B5EF4-FFF2-40B4-BE49-F238E27FC236}">
                <a16:creationId xmlns:a16="http://schemas.microsoft.com/office/drawing/2014/main" id="{7C04AB05-9D5E-1949-A692-842376A70141}"/>
              </a:ext>
            </a:extLst>
          </p:cNvPr>
          <p:cNvSpPr>
            <a:spLocks noGrp="1"/>
          </p:cNvSpPr>
          <p:nvPr>
            <p:ph type="pic" sz="quarter" idx="13"/>
          </p:nvPr>
        </p:nvSpPr>
        <p:spPr>
          <a:xfrm>
            <a:off x="9073243" y="5346108"/>
            <a:ext cx="685800" cy="673692"/>
          </a:xfrm>
          <a:prstGeom prst="ellipse">
            <a:avLst/>
          </a:prstGeom>
          <a:solidFill>
            <a:schemeClr val="bg1"/>
          </a:solidFill>
        </p:spPr>
        <p:txBody>
          <a:bodyPr/>
          <a:lstStyle>
            <a:lvl1pPr>
              <a:defRPr>
                <a:noFill/>
                <a:latin typeface="Georgia" panose="02040502050405020303" pitchFamily="18" charset="0"/>
              </a:defRPr>
            </a:lvl1pPr>
          </a:lstStyle>
          <a:p>
            <a:endParaRPr lang="en-US" dirty="0"/>
          </a:p>
        </p:txBody>
      </p:sp>
      <p:sp>
        <p:nvSpPr>
          <p:cNvPr id="43" name="TextBox 42">
            <a:extLst>
              <a:ext uri="{FF2B5EF4-FFF2-40B4-BE49-F238E27FC236}">
                <a16:creationId xmlns:a16="http://schemas.microsoft.com/office/drawing/2014/main" id="{6889575E-C441-0546-A79B-1B2C50CDC5B4}"/>
              </a:ext>
            </a:extLst>
          </p:cNvPr>
          <p:cNvSpPr txBox="1"/>
          <p:nvPr userDrawn="1"/>
        </p:nvSpPr>
        <p:spPr>
          <a:xfrm>
            <a:off x="8991600" y="6400800"/>
            <a:ext cx="4882243" cy="996427"/>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US" sz="1300" b="0" i="0" dirty="0">
                <a:solidFill>
                  <a:schemeClr val="tx1"/>
                </a:solidFill>
                <a:effectLst/>
                <a:latin typeface="Arial" panose="020B0604020202020204" pitchFamily="34" charset="0"/>
              </a:rPr>
              <a:t>Contact</a:t>
            </a:r>
          </a:p>
          <a:p>
            <a:pPr marL="0" marR="0" lvl="0" indent="0" algn="l" defTabSz="457200" rtl="0" eaLnBrk="1" fontAlgn="auto" latinLnBrk="0" hangingPunct="1">
              <a:lnSpc>
                <a:spcPct val="150000"/>
              </a:lnSpc>
              <a:spcBef>
                <a:spcPts val="0"/>
              </a:spcBef>
              <a:spcAft>
                <a:spcPts val="0"/>
              </a:spcAft>
              <a:buClrTx/>
              <a:buSzTx/>
              <a:buFontTx/>
              <a:buNone/>
              <a:tabLst/>
              <a:defRPr/>
            </a:pPr>
            <a:r>
              <a:rPr lang="en-US" sz="1050" b="0" i="0" dirty="0" err="1">
                <a:solidFill>
                  <a:schemeClr val="tx1"/>
                </a:solidFill>
                <a:effectLst/>
                <a:latin typeface="Arial" panose="020B0604020202020204" pitchFamily="34" charset="0"/>
              </a:rPr>
              <a:t>pbinstitutionalresearch@pitchbook.com</a:t>
            </a:r>
            <a:endParaRPr lang="en-US" sz="1050" b="0" i="0" dirty="0">
              <a:solidFill>
                <a:schemeClr val="tx1"/>
              </a:solidFill>
              <a:effectLst/>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300" b="0" i="0" dirty="0">
              <a:solidFill>
                <a:schemeClr val="tx1"/>
              </a:solidFill>
              <a:effectLst/>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50" b="0" i="0" dirty="0">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78535477"/>
      </p:ext>
    </p:extLst>
  </p:cSld>
  <p:clrMapOvr>
    <a:masterClrMapping/>
  </p:clrMapOvr>
  <p:extLst>
    <p:ext uri="{DCECCB84-F9BA-43D5-87BE-67443E8EF086}">
      <p15:sldGuideLst xmlns:p15="http://schemas.microsoft.com/office/powerpoint/2012/main">
        <p15:guide id="1" orient="horz" pos="2304" userDrawn="1">
          <p15:clr>
            <a:srgbClr val="FBAE40"/>
          </p15:clr>
        </p15:guide>
        <p15:guide id="2" orient="horz" pos="1776" userDrawn="1">
          <p15:clr>
            <a:srgbClr val="FBAE40"/>
          </p15:clr>
        </p15:guide>
        <p15:guide id="3" orient="horz" pos="2208" userDrawn="1">
          <p15:clr>
            <a:srgbClr val="FBAE40"/>
          </p15:clr>
        </p15:guide>
        <p15:guide id="4" orient="horz" pos="2736" userDrawn="1">
          <p15:clr>
            <a:srgbClr val="FBAE40"/>
          </p15:clr>
        </p15:guide>
        <p15:guide id="5" orient="horz" pos="2832" userDrawn="1">
          <p15:clr>
            <a:srgbClr val="FBAE40"/>
          </p15:clr>
        </p15:guide>
        <p15:guide id="6" orient="horz" pos="3264" userDrawn="1">
          <p15:clr>
            <a:srgbClr val="FBAE40"/>
          </p15:clr>
        </p15:guide>
        <p15:guide id="7" orient="horz" pos="3360" userDrawn="1">
          <p15:clr>
            <a:srgbClr val="FBAE40"/>
          </p15:clr>
        </p15:guide>
        <p15:guide id="8" orient="horz" pos="3792" userDrawn="1">
          <p15:clr>
            <a:srgbClr val="FBAE40"/>
          </p15:clr>
        </p15:guide>
        <p15:guide id="9" orient="horz" pos="3888" userDrawn="1">
          <p15:clr>
            <a:srgbClr val="FBAE40"/>
          </p15:clr>
        </p15:guide>
        <p15:guide id="10" orient="horz" pos="1680" userDrawn="1">
          <p15:clr>
            <a:srgbClr val="FBAE40"/>
          </p15:clr>
        </p15:guide>
        <p15:guide id="11" pos="5712" userDrawn="1">
          <p15:clr>
            <a:srgbClr val="FBAE40"/>
          </p15:clr>
        </p15:guide>
        <p15:guide id="12" pos="6144" userDrawn="1">
          <p15:clr>
            <a:srgbClr val="FBAE40"/>
          </p15:clr>
        </p15:guide>
        <p15:guide id="13" orient="horz" pos="403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32E46A19-7F2B-D748-9FDF-E4D7E6F2D716}"/>
              </a:ext>
            </a:extLst>
          </p:cNvPr>
          <p:cNvSpPr>
            <a:spLocks noGrp="1"/>
          </p:cNvSpPr>
          <p:nvPr>
            <p:ph idx="10" hasCustomPrompt="1"/>
          </p:nvPr>
        </p:nvSpPr>
        <p:spPr>
          <a:xfrm>
            <a:off x="838201" y="3505200"/>
            <a:ext cx="6248400" cy="594688"/>
          </a:xfrm>
          <a:prstGeom prst="rect">
            <a:avLst/>
          </a:prstGeom>
        </p:spPr>
        <p:txBody>
          <a:bodyPr/>
          <a:lstStyle>
            <a:lvl1pPr marL="0" indent="0">
              <a:lnSpc>
                <a:spcPct val="75000"/>
              </a:lnSpc>
              <a:buNone/>
              <a:defRPr sz="5600" b="0" i="0">
                <a:solidFill>
                  <a:schemeClr val="tx1"/>
                </a:solidFill>
                <a:latin typeface="Georgia" panose="02040502050405020303" pitchFamily="18" charset="0"/>
              </a:defRPr>
            </a:lvl1pPr>
            <a:lvl2pPr marL="457200" indent="0">
              <a:buNone/>
              <a:defRPr sz="1050" b="0" i="0">
                <a:solidFill>
                  <a:schemeClr val="bg1"/>
                </a:solidFill>
                <a:latin typeface="Whitney SSm Book" pitchFamily="2" charset="0"/>
              </a:defRPr>
            </a:lvl2pPr>
            <a:lvl3pPr>
              <a:defRPr sz="1050" b="0" i="0">
                <a:solidFill>
                  <a:schemeClr val="bg1"/>
                </a:solidFill>
                <a:latin typeface="Whitney SSm Book" pitchFamily="2" charset="0"/>
              </a:defRPr>
            </a:lvl3pPr>
            <a:lvl4pPr>
              <a:defRPr sz="1050" b="0" i="0">
                <a:solidFill>
                  <a:schemeClr val="bg1"/>
                </a:solidFill>
                <a:latin typeface="Whitney SSm Book" pitchFamily="2" charset="0"/>
              </a:defRPr>
            </a:lvl4pPr>
            <a:lvl5pPr>
              <a:defRPr sz="1050" b="0" i="0">
                <a:solidFill>
                  <a:schemeClr val="bg1"/>
                </a:solidFill>
                <a:latin typeface="Whitney SSm Book" pitchFamily="2" charset="0"/>
              </a:defRPr>
            </a:lvl5pPr>
          </a:lstStyle>
          <a:p>
            <a:pPr lvl="0"/>
            <a:r>
              <a:rPr lang="en-US" dirty="0"/>
              <a:t>Title Goes Here</a:t>
            </a:r>
          </a:p>
        </p:txBody>
      </p:sp>
      <p:sp>
        <p:nvSpPr>
          <p:cNvPr id="10" name="Content Placeholder 2">
            <a:extLst>
              <a:ext uri="{FF2B5EF4-FFF2-40B4-BE49-F238E27FC236}">
                <a16:creationId xmlns:a16="http://schemas.microsoft.com/office/drawing/2014/main" id="{FA740BC8-1575-E04F-AC69-E039CBFF76A8}"/>
              </a:ext>
            </a:extLst>
          </p:cNvPr>
          <p:cNvSpPr>
            <a:spLocks noGrp="1"/>
          </p:cNvSpPr>
          <p:nvPr>
            <p:ph idx="11" hasCustomPrompt="1"/>
          </p:nvPr>
        </p:nvSpPr>
        <p:spPr>
          <a:xfrm>
            <a:off x="838201" y="4406803"/>
            <a:ext cx="6248400" cy="594688"/>
          </a:xfrm>
          <a:prstGeom prst="rect">
            <a:avLst/>
          </a:prstGeom>
        </p:spPr>
        <p:txBody>
          <a:bodyPr/>
          <a:lstStyle>
            <a:lvl1pPr marL="0" indent="0">
              <a:buNone/>
              <a:defRPr sz="1950" b="0" i="0">
                <a:solidFill>
                  <a:schemeClr val="tx1"/>
                </a:solidFill>
                <a:latin typeface="Arial" panose="020B0604020202020204" pitchFamily="34" charset="0"/>
              </a:defRPr>
            </a:lvl1pPr>
            <a:lvl2pPr marL="457200" indent="0">
              <a:buNone/>
              <a:defRPr sz="1050" b="0" i="0">
                <a:solidFill>
                  <a:schemeClr val="bg1"/>
                </a:solidFill>
                <a:latin typeface="Whitney SSm Book" pitchFamily="2" charset="0"/>
              </a:defRPr>
            </a:lvl2pPr>
            <a:lvl3pPr>
              <a:defRPr sz="1050" b="0" i="0">
                <a:solidFill>
                  <a:schemeClr val="bg1"/>
                </a:solidFill>
                <a:latin typeface="Whitney SSm Book" pitchFamily="2" charset="0"/>
              </a:defRPr>
            </a:lvl3pPr>
            <a:lvl4pPr>
              <a:defRPr sz="1050" b="0" i="0">
                <a:solidFill>
                  <a:schemeClr val="bg1"/>
                </a:solidFill>
                <a:latin typeface="Whitney SSm Book" pitchFamily="2" charset="0"/>
              </a:defRPr>
            </a:lvl4pPr>
            <a:lvl5pPr>
              <a:defRPr sz="1050" b="0" i="0">
                <a:solidFill>
                  <a:schemeClr val="bg1"/>
                </a:solidFill>
                <a:latin typeface="Whitney SSm Book" pitchFamily="2" charset="0"/>
              </a:defRPr>
            </a:lvl5pPr>
          </a:lstStyle>
          <a:p>
            <a:pPr lvl="0"/>
            <a:r>
              <a:rPr lang="en-US" dirty="0"/>
              <a:t>Subhead here and here and here and here</a:t>
            </a:r>
          </a:p>
        </p:txBody>
      </p:sp>
      <p:sp>
        <p:nvSpPr>
          <p:cNvPr id="11" name="Picture Placeholder 2">
            <a:extLst>
              <a:ext uri="{FF2B5EF4-FFF2-40B4-BE49-F238E27FC236}">
                <a16:creationId xmlns:a16="http://schemas.microsoft.com/office/drawing/2014/main" id="{212C0853-140A-6F48-8E9C-8851A83A6315}"/>
              </a:ext>
            </a:extLst>
          </p:cNvPr>
          <p:cNvSpPr>
            <a:spLocks noGrp="1"/>
          </p:cNvSpPr>
          <p:nvPr>
            <p:ph type="pic" idx="12"/>
          </p:nvPr>
        </p:nvSpPr>
        <p:spPr>
          <a:xfrm>
            <a:off x="7543800" y="0"/>
            <a:ext cx="7086600" cy="8229600"/>
          </a:xfrm>
          <a:prstGeom prst="rect">
            <a:avLst/>
          </a:prstGeom>
        </p:spPr>
        <p:txBody>
          <a:bodyPr/>
          <a:lstStyle>
            <a:lvl1pPr marL="0" indent="0">
              <a:buNone/>
              <a:defRPr sz="3200">
                <a:noFill/>
                <a:latin typeface="Georgia" panose="02040502050405020303"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Box 3">
            <a:extLst>
              <a:ext uri="{FF2B5EF4-FFF2-40B4-BE49-F238E27FC236}">
                <a16:creationId xmlns:a16="http://schemas.microsoft.com/office/drawing/2014/main" id="{22042B67-285D-C94D-98B1-A8E1CCF9C49C}"/>
              </a:ext>
            </a:extLst>
          </p:cNvPr>
          <p:cNvSpPr txBox="1"/>
          <p:nvPr userDrawn="1"/>
        </p:nvSpPr>
        <p:spPr>
          <a:xfrm>
            <a:off x="-5410200" y="3638223"/>
            <a:ext cx="4419600" cy="923330"/>
          </a:xfrm>
          <a:prstGeom prst="rect">
            <a:avLst/>
          </a:prstGeom>
          <a:solidFill>
            <a:schemeClr val="bg1"/>
          </a:solidFill>
        </p:spPr>
        <p:txBody>
          <a:bodyPr wrap="square" rtlCol="0">
            <a:spAutoFit/>
          </a:bodyPr>
          <a:lstStyle/>
          <a:p>
            <a:r>
              <a:rPr lang="en-US" dirty="0">
                <a:latin typeface="Georgia" panose="02040502050405020303" pitchFamily="18" charset="0"/>
              </a:rPr>
              <a:t>If title goes to two or more lines place the “A QUANTITATIVE PERSPECTIVE…” text .5” below the bottom of the title.</a:t>
            </a:r>
          </a:p>
        </p:txBody>
      </p:sp>
    </p:spTree>
    <p:extLst>
      <p:ext uri="{BB962C8B-B14F-4D97-AF65-F5344CB8AC3E}">
        <p14:creationId xmlns:p14="http://schemas.microsoft.com/office/powerpoint/2010/main" val="970213957"/>
      </p:ext>
    </p:extLst>
  </p:cSld>
  <p:clrMapOvr>
    <a:masterClrMapping/>
  </p:clrMapOvr>
  <p:extLst>
    <p:ext uri="{DCECCB84-F9BA-43D5-87BE-67443E8EF086}">
      <p15:sldGuideLst xmlns:p15="http://schemas.microsoft.com/office/powerpoint/2012/main">
        <p15:guide id="1" pos="4464">
          <p15:clr>
            <a:srgbClr val="FBAE40"/>
          </p15:clr>
        </p15:guide>
        <p15:guide id="2" pos="4608">
          <p15:clr>
            <a:srgbClr val="FBAE40"/>
          </p15:clr>
        </p15:guide>
        <p15:guide id="3" pos="47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753E6C5-CF3B-B446-BF32-6B8637808188}"/>
              </a:ext>
            </a:extLst>
          </p:cNvPr>
          <p:cNvSpPr txBox="1"/>
          <p:nvPr userDrawn="1"/>
        </p:nvSpPr>
        <p:spPr>
          <a:xfrm>
            <a:off x="498088" y="1074003"/>
            <a:ext cx="6512312"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800" b="1" i="0" dirty="0">
                <a:solidFill>
                  <a:srgbClr val="FFFFFF"/>
                </a:solidFill>
                <a:effectLst/>
                <a:latin typeface="Georgia" panose="02040502050405020303" pitchFamily="18" charset="0"/>
              </a:rPr>
              <a:t>Key Takeaways</a:t>
            </a:r>
          </a:p>
        </p:txBody>
      </p:sp>
      <p:sp>
        <p:nvSpPr>
          <p:cNvPr id="16" name="Content Placeholder 2">
            <a:extLst>
              <a:ext uri="{FF2B5EF4-FFF2-40B4-BE49-F238E27FC236}">
                <a16:creationId xmlns:a16="http://schemas.microsoft.com/office/drawing/2014/main" id="{8981BDF0-6536-B743-817D-B51B059BB219}"/>
              </a:ext>
            </a:extLst>
          </p:cNvPr>
          <p:cNvSpPr>
            <a:spLocks noGrp="1"/>
          </p:cNvSpPr>
          <p:nvPr>
            <p:ph idx="1" hasCustomPrompt="1"/>
          </p:nvPr>
        </p:nvSpPr>
        <p:spPr>
          <a:xfrm>
            <a:off x="609600" y="2057400"/>
            <a:ext cx="6477000" cy="5257800"/>
          </a:xfrm>
          <a:prstGeom prst="rect">
            <a:avLst/>
          </a:prstGeom>
        </p:spPr>
        <p:txBody>
          <a:bodyPr/>
          <a:lstStyle>
            <a:lvl1pPr marL="171450" indent="-171450">
              <a:lnSpc>
                <a:spcPct val="100000"/>
              </a:lnSpc>
              <a:buFont typeface="Arial" panose="020B0604020202020204" pitchFamily="34" charset="0"/>
              <a:buChar char="•"/>
              <a:defRPr sz="1200" b="0" i="0">
                <a:solidFill>
                  <a:schemeClr val="bg1"/>
                </a:solidFill>
                <a:latin typeface="Arial" panose="020B0604020202020204" pitchFamily="34" charset="0"/>
              </a:defRPr>
            </a:lvl1pPr>
            <a:lvl2pPr marL="457200" indent="0">
              <a:buNone/>
              <a:defRPr sz="1050" b="0" i="0">
                <a:solidFill>
                  <a:schemeClr val="bg1"/>
                </a:solidFill>
                <a:latin typeface="Whitney SSm Book" pitchFamily="2" charset="0"/>
              </a:defRPr>
            </a:lvl2pPr>
            <a:lvl3pPr>
              <a:defRPr sz="1050" b="0" i="0">
                <a:solidFill>
                  <a:schemeClr val="bg1"/>
                </a:solidFill>
                <a:latin typeface="Whitney SSm Book" pitchFamily="2" charset="0"/>
              </a:defRPr>
            </a:lvl3pPr>
            <a:lvl4pPr>
              <a:defRPr sz="1050" b="0" i="0">
                <a:solidFill>
                  <a:schemeClr val="bg1"/>
                </a:solidFill>
                <a:latin typeface="Whitney SSm Book" pitchFamily="2" charset="0"/>
              </a:defRPr>
            </a:lvl4pPr>
            <a:lvl5pPr>
              <a:defRPr sz="1050" b="0" i="0">
                <a:solidFill>
                  <a:schemeClr val="bg1"/>
                </a:solidFill>
                <a:latin typeface="Whitney SSm Book" pitchFamily="2" charset="0"/>
              </a:defRPr>
            </a:lvl5pPr>
          </a:lstStyle>
          <a:p>
            <a:pPr lvl="0"/>
            <a:r>
              <a:rPr lang="en-US" dirty="0"/>
              <a:t>Key takeaways go here</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Key takeaways go here</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Key takeaways go here</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Key takeaways go here</a:t>
            </a:r>
          </a:p>
          <a:p>
            <a:pPr lvl="0"/>
            <a:endParaRPr lang="en-US" dirty="0"/>
          </a:p>
        </p:txBody>
      </p:sp>
      <p:sp>
        <p:nvSpPr>
          <p:cNvPr id="19" name="Content Placeholder 2">
            <a:extLst>
              <a:ext uri="{FF2B5EF4-FFF2-40B4-BE49-F238E27FC236}">
                <a16:creationId xmlns:a16="http://schemas.microsoft.com/office/drawing/2014/main" id="{434AFAF8-C26A-8A4A-A10F-3F6D73DA3E63}"/>
              </a:ext>
            </a:extLst>
          </p:cNvPr>
          <p:cNvSpPr>
            <a:spLocks noGrp="1"/>
          </p:cNvSpPr>
          <p:nvPr>
            <p:ph idx="10" hasCustomPrompt="1"/>
          </p:nvPr>
        </p:nvSpPr>
        <p:spPr>
          <a:xfrm>
            <a:off x="7555832" y="2057400"/>
            <a:ext cx="6477000" cy="5257800"/>
          </a:xfrm>
          <a:prstGeom prst="rect">
            <a:avLst/>
          </a:prstGeom>
        </p:spPr>
        <p:txBody>
          <a:bodyPr/>
          <a:lstStyle>
            <a:lvl1pPr marL="171450" indent="-171450">
              <a:lnSpc>
                <a:spcPct val="100000"/>
              </a:lnSpc>
              <a:buFont typeface="Arial" panose="020B0604020202020204" pitchFamily="34" charset="0"/>
              <a:buChar char="•"/>
              <a:defRPr sz="1200" b="0" i="0">
                <a:solidFill>
                  <a:schemeClr val="bg1"/>
                </a:solidFill>
                <a:latin typeface="Arial" panose="020B0604020202020204" pitchFamily="34" charset="0"/>
              </a:defRPr>
            </a:lvl1pPr>
            <a:lvl2pPr marL="457200" indent="0">
              <a:buNone/>
              <a:defRPr sz="1050" b="0" i="0">
                <a:solidFill>
                  <a:schemeClr val="bg1"/>
                </a:solidFill>
                <a:latin typeface="Whitney SSm Book" pitchFamily="2" charset="0"/>
              </a:defRPr>
            </a:lvl2pPr>
            <a:lvl3pPr>
              <a:defRPr sz="1050" b="0" i="0">
                <a:solidFill>
                  <a:schemeClr val="bg1"/>
                </a:solidFill>
                <a:latin typeface="Whitney SSm Book" pitchFamily="2" charset="0"/>
              </a:defRPr>
            </a:lvl3pPr>
            <a:lvl4pPr>
              <a:defRPr sz="1050" b="0" i="0">
                <a:solidFill>
                  <a:schemeClr val="bg1"/>
                </a:solidFill>
                <a:latin typeface="Whitney SSm Book" pitchFamily="2" charset="0"/>
              </a:defRPr>
            </a:lvl4pPr>
            <a:lvl5pPr>
              <a:defRPr sz="1050" b="0" i="0">
                <a:solidFill>
                  <a:schemeClr val="bg1"/>
                </a:solidFill>
                <a:latin typeface="Whitney SSm Book" pitchFamily="2" charset="0"/>
              </a:defRPr>
            </a:lvl5pPr>
          </a:lstStyle>
          <a:p>
            <a:pPr lvl="0"/>
            <a:r>
              <a:rPr lang="en-US" dirty="0"/>
              <a:t>Key takeaways go here</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Key takeaways go here</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Key takeaways go here</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Key takeaways go here</a:t>
            </a:r>
          </a:p>
          <a:p>
            <a:pPr lvl="0"/>
            <a:endParaRPr lang="en-US" dirty="0"/>
          </a:p>
        </p:txBody>
      </p:sp>
    </p:spTree>
    <p:extLst>
      <p:ext uri="{BB962C8B-B14F-4D97-AF65-F5344CB8AC3E}">
        <p14:creationId xmlns:p14="http://schemas.microsoft.com/office/powerpoint/2010/main" val="240405572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A red and white circles with white dots&#10;&#10;AI-generated content may be incorrect.">
            <a:extLst>
              <a:ext uri="{FF2B5EF4-FFF2-40B4-BE49-F238E27FC236}">
                <a16:creationId xmlns:a16="http://schemas.microsoft.com/office/drawing/2014/main" id="{089C26A6-C42D-E369-B189-52AEBF174B1B}"/>
              </a:ext>
            </a:extLst>
          </p:cNvPr>
          <p:cNvPicPr>
            <a:picLocks noChangeAspect="1"/>
          </p:cNvPicPr>
          <p:nvPr userDrawn="1"/>
        </p:nvPicPr>
        <p:blipFill>
          <a:blip r:embed="rId2"/>
          <a:stretch>
            <a:fillRect/>
          </a:stretch>
        </p:blipFill>
        <p:spPr>
          <a:xfrm>
            <a:off x="7543800" y="0"/>
            <a:ext cx="7086600" cy="8229600"/>
          </a:xfrm>
          <a:prstGeom prst="rect">
            <a:avLst/>
          </a:prstGeom>
        </p:spPr>
      </p:pic>
      <p:sp>
        <p:nvSpPr>
          <p:cNvPr id="9" name="Text Placeholder 8">
            <a:extLst>
              <a:ext uri="{FF2B5EF4-FFF2-40B4-BE49-F238E27FC236}">
                <a16:creationId xmlns:a16="http://schemas.microsoft.com/office/drawing/2014/main" id="{B2AAEF8C-6887-BB4F-9745-A10D2B405C68}"/>
              </a:ext>
            </a:extLst>
          </p:cNvPr>
          <p:cNvSpPr>
            <a:spLocks noGrp="1"/>
          </p:cNvSpPr>
          <p:nvPr>
            <p:ph type="body" sz="quarter" idx="10" hasCustomPrompt="1"/>
          </p:nvPr>
        </p:nvSpPr>
        <p:spPr>
          <a:xfrm>
            <a:off x="533400" y="3581400"/>
            <a:ext cx="7315200" cy="2362200"/>
          </a:xfrm>
          <a:prstGeom prst="rect">
            <a:avLst/>
          </a:prstGeom>
        </p:spPr>
        <p:txBody>
          <a:bodyPr/>
          <a:lstStyle>
            <a:lvl1pPr marL="0" indent="0">
              <a:buNone/>
              <a:defRPr sz="4800" b="0" i="0">
                <a:latin typeface="Georgia" panose="02040502050405020303" pitchFamily="18" charset="0"/>
              </a:defRPr>
            </a:lvl1pPr>
          </a:lstStyle>
          <a:p>
            <a:pPr lvl="0"/>
            <a:r>
              <a:rPr lang="en-US" dirty="0"/>
              <a:t>Section title goes here</a:t>
            </a:r>
          </a:p>
        </p:txBody>
      </p:sp>
    </p:spTree>
    <p:extLst>
      <p:ext uri="{BB962C8B-B14F-4D97-AF65-F5344CB8AC3E}">
        <p14:creationId xmlns:p14="http://schemas.microsoft.com/office/powerpoint/2010/main" val="1290239791"/>
      </p:ext>
    </p:extLst>
  </p:cSld>
  <p:clrMapOvr>
    <a:masterClrMapping/>
  </p:clrMapOvr>
  <p:extLst>
    <p:ext uri="{DCECCB84-F9BA-43D5-87BE-67443E8EF086}">
      <p15:sldGuideLst xmlns:p15="http://schemas.microsoft.com/office/powerpoint/2012/main">
        <p15:guide id="1" orient="horz" pos="2592" userDrawn="1">
          <p15:clr>
            <a:srgbClr val="FBAE40"/>
          </p15:clr>
        </p15:guide>
        <p15:guide id="2" pos="8832" userDrawn="1">
          <p15:clr>
            <a:srgbClr val="FBAE40"/>
          </p15:clr>
        </p15:guide>
        <p15:guide id="3" pos="3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753E6C5-CF3B-B446-BF32-6B8637808188}"/>
              </a:ext>
            </a:extLst>
          </p:cNvPr>
          <p:cNvSpPr txBox="1"/>
          <p:nvPr userDrawn="1"/>
        </p:nvSpPr>
        <p:spPr>
          <a:xfrm>
            <a:off x="498088" y="1074003"/>
            <a:ext cx="6512312"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800" b="1" i="0" dirty="0">
                <a:solidFill>
                  <a:srgbClr val="FFFFFF"/>
                </a:solidFill>
                <a:effectLst/>
                <a:latin typeface="Georgia" panose="02040502050405020303" pitchFamily="18" charset="0"/>
              </a:rPr>
              <a:t>Methodology</a:t>
            </a:r>
          </a:p>
        </p:txBody>
      </p:sp>
      <p:sp>
        <p:nvSpPr>
          <p:cNvPr id="16" name="Content Placeholder 2">
            <a:extLst>
              <a:ext uri="{FF2B5EF4-FFF2-40B4-BE49-F238E27FC236}">
                <a16:creationId xmlns:a16="http://schemas.microsoft.com/office/drawing/2014/main" id="{8981BDF0-6536-B743-817D-B51B059BB219}"/>
              </a:ext>
            </a:extLst>
          </p:cNvPr>
          <p:cNvSpPr>
            <a:spLocks noGrp="1"/>
          </p:cNvSpPr>
          <p:nvPr>
            <p:ph idx="1" hasCustomPrompt="1"/>
          </p:nvPr>
        </p:nvSpPr>
        <p:spPr>
          <a:xfrm>
            <a:off x="609600" y="2057400"/>
            <a:ext cx="6477000" cy="5257800"/>
          </a:xfrm>
          <a:prstGeom prst="rect">
            <a:avLst/>
          </a:prstGeom>
        </p:spPr>
        <p:txBody>
          <a:bodyPr/>
          <a:lstStyle>
            <a:lvl1pPr marL="171450" indent="-171450">
              <a:lnSpc>
                <a:spcPct val="100000"/>
              </a:lnSpc>
              <a:buFont typeface="Arial" panose="020B0604020202020204" pitchFamily="34" charset="0"/>
              <a:buChar char="•"/>
              <a:defRPr sz="1200" b="0" i="0">
                <a:solidFill>
                  <a:schemeClr val="bg1"/>
                </a:solidFill>
                <a:latin typeface="Arial" panose="020B0604020202020204" pitchFamily="34" charset="0"/>
              </a:defRPr>
            </a:lvl1pPr>
            <a:lvl2pPr marL="457200" indent="0">
              <a:buNone/>
              <a:defRPr sz="1050" b="0" i="0">
                <a:solidFill>
                  <a:schemeClr val="bg1"/>
                </a:solidFill>
                <a:latin typeface="Whitney SSm Book" pitchFamily="2" charset="0"/>
              </a:defRPr>
            </a:lvl2pPr>
            <a:lvl3pPr>
              <a:defRPr sz="1050" b="0" i="0">
                <a:solidFill>
                  <a:schemeClr val="bg1"/>
                </a:solidFill>
                <a:latin typeface="Whitney SSm Book" pitchFamily="2" charset="0"/>
              </a:defRPr>
            </a:lvl3pPr>
            <a:lvl4pPr>
              <a:defRPr sz="1050" b="0" i="0">
                <a:solidFill>
                  <a:schemeClr val="bg1"/>
                </a:solidFill>
                <a:latin typeface="Whitney SSm Book" pitchFamily="2" charset="0"/>
              </a:defRPr>
            </a:lvl4pPr>
            <a:lvl5pPr>
              <a:defRPr sz="1050" b="0" i="0">
                <a:solidFill>
                  <a:schemeClr val="bg1"/>
                </a:solidFill>
                <a:latin typeface="Whitney SSm Book" pitchFamily="2" charset="0"/>
              </a:defRPr>
            </a:lvl5pPr>
          </a:lstStyle>
          <a:p>
            <a:pPr lvl="0"/>
            <a:r>
              <a:rPr lang="en-US" dirty="0"/>
              <a:t>Key takeaways go here</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Key takeaways go here</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Key takeaways go here</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Key takeaways go here</a:t>
            </a:r>
          </a:p>
          <a:p>
            <a:pPr lvl="0"/>
            <a:endParaRPr lang="en-US" dirty="0"/>
          </a:p>
        </p:txBody>
      </p:sp>
      <p:sp>
        <p:nvSpPr>
          <p:cNvPr id="19" name="Content Placeholder 2">
            <a:extLst>
              <a:ext uri="{FF2B5EF4-FFF2-40B4-BE49-F238E27FC236}">
                <a16:creationId xmlns:a16="http://schemas.microsoft.com/office/drawing/2014/main" id="{434AFAF8-C26A-8A4A-A10F-3F6D73DA3E63}"/>
              </a:ext>
            </a:extLst>
          </p:cNvPr>
          <p:cNvSpPr>
            <a:spLocks noGrp="1"/>
          </p:cNvSpPr>
          <p:nvPr>
            <p:ph idx="10" hasCustomPrompt="1"/>
          </p:nvPr>
        </p:nvSpPr>
        <p:spPr>
          <a:xfrm>
            <a:off x="7555832" y="2057400"/>
            <a:ext cx="6477000" cy="5257800"/>
          </a:xfrm>
          <a:prstGeom prst="rect">
            <a:avLst/>
          </a:prstGeom>
        </p:spPr>
        <p:txBody>
          <a:bodyPr/>
          <a:lstStyle>
            <a:lvl1pPr marL="171450" indent="-171450">
              <a:lnSpc>
                <a:spcPct val="100000"/>
              </a:lnSpc>
              <a:buFont typeface="Arial" panose="020B0604020202020204" pitchFamily="34" charset="0"/>
              <a:buChar char="•"/>
              <a:defRPr sz="1200" b="0" i="0">
                <a:solidFill>
                  <a:schemeClr val="bg1"/>
                </a:solidFill>
                <a:latin typeface="Arial" panose="020B0604020202020204" pitchFamily="34" charset="0"/>
              </a:defRPr>
            </a:lvl1pPr>
            <a:lvl2pPr marL="457200" indent="0">
              <a:buNone/>
              <a:defRPr sz="1050" b="0" i="0">
                <a:solidFill>
                  <a:schemeClr val="bg1"/>
                </a:solidFill>
                <a:latin typeface="Whitney SSm Book" pitchFamily="2" charset="0"/>
              </a:defRPr>
            </a:lvl2pPr>
            <a:lvl3pPr>
              <a:defRPr sz="1050" b="0" i="0">
                <a:solidFill>
                  <a:schemeClr val="bg1"/>
                </a:solidFill>
                <a:latin typeface="Whitney SSm Book" pitchFamily="2" charset="0"/>
              </a:defRPr>
            </a:lvl3pPr>
            <a:lvl4pPr>
              <a:defRPr sz="1050" b="0" i="0">
                <a:solidFill>
                  <a:schemeClr val="bg1"/>
                </a:solidFill>
                <a:latin typeface="Whitney SSm Book" pitchFamily="2" charset="0"/>
              </a:defRPr>
            </a:lvl4pPr>
            <a:lvl5pPr>
              <a:defRPr sz="1050" b="0" i="0">
                <a:solidFill>
                  <a:schemeClr val="bg1"/>
                </a:solidFill>
                <a:latin typeface="Whitney SSm Book" pitchFamily="2" charset="0"/>
              </a:defRPr>
            </a:lvl5pPr>
          </a:lstStyle>
          <a:p>
            <a:pPr lvl="0"/>
            <a:r>
              <a:rPr lang="en-US" dirty="0"/>
              <a:t>Key takeaways go here</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Key takeaways go here</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Key takeaways go here</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Key takeaways go here</a:t>
            </a:r>
          </a:p>
          <a:p>
            <a:pPr lvl="0"/>
            <a:endParaRPr lang="en-US" dirty="0"/>
          </a:p>
        </p:txBody>
      </p:sp>
    </p:spTree>
    <p:extLst>
      <p:ext uri="{BB962C8B-B14F-4D97-AF65-F5344CB8AC3E}">
        <p14:creationId xmlns:p14="http://schemas.microsoft.com/office/powerpoint/2010/main" val="2101938563"/>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2" name="Chart Placeholder 11">
            <a:extLst>
              <a:ext uri="{FF2B5EF4-FFF2-40B4-BE49-F238E27FC236}">
                <a16:creationId xmlns:a16="http://schemas.microsoft.com/office/drawing/2014/main" id="{F98987A8-B7E1-B845-A333-13A50FADCD0A}"/>
              </a:ext>
            </a:extLst>
          </p:cNvPr>
          <p:cNvSpPr>
            <a:spLocks noGrp="1"/>
          </p:cNvSpPr>
          <p:nvPr>
            <p:ph type="chart" sz="quarter" idx="10"/>
          </p:nvPr>
        </p:nvSpPr>
        <p:spPr>
          <a:xfrm>
            <a:off x="609600" y="2743200"/>
            <a:ext cx="13411200" cy="4114800"/>
          </a:xfrm>
          <a:prstGeom prst="rect">
            <a:avLst/>
          </a:prstGeom>
        </p:spPr>
        <p:txBody>
          <a:bodyPr/>
          <a:lstStyle>
            <a:lvl1pPr>
              <a:defRPr>
                <a:noFill/>
                <a:latin typeface="Georgia" panose="02040502050405020303" pitchFamily="18" charset="0"/>
              </a:defRPr>
            </a:lvl1pPr>
          </a:lstStyle>
          <a:p>
            <a:endParaRPr lang="en-US" dirty="0"/>
          </a:p>
        </p:txBody>
      </p:sp>
      <p:sp>
        <p:nvSpPr>
          <p:cNvPr id="3" name="Text Placeholder 2">
            <a:extLst>
              <a:ext uri="{FF2B5EF4-FFF2-40B4-BE49-F238E27FC236}">
                <a16:creationId xmlns:a16="http://schemas.microsoft.com/office/drawing/2014/main" id="{302A645B-3302-7048-8632-02475FFAAFDB}"/>
              </a:ext>
            </a:extLst>
          </p:cNvPr>
          <p:cNvSpPr>
            <a:spLocks noGrp="1"/>
          </p:cNvSpPr>
          <p:nvPr>
            <p:ph type="body" sz="quarter" idx="11" hasCustomPrompt="1"/>
          </p:nvPr>
        </p:nvSpPr>
        <p:spPr>
          <a:xfrm>
            <a:off x="609600" y="1143000"/>
            <a:ext cx="13411200" cy="914400"/>
          </a:xfrm>
          <a:prstGeom prst="rect">
            <a:avLst/>
          </a:prstGeom>
        </p:spPr>
        <p:txBody>
          <a:bodyPr/>
          <a:lstStyle>
            <a:lvl1pPr marL="0" indent="0">
              <a:lnSpc>
                <a:spcPct val="100000"/>
              </a:lnSpc>
              <a:buNone/>
              <a:defRPr sz="1600" b="1" i="0">
                <a:solidFill>
                  <a:schemeClr val="tx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1-3 lines of header content  goes here…</a:t>
            </a:r>
          </a:p>
        </p:txBody>
      </p:sp>
      <p:sp>
        <p:nvSpPr>
          <p:cNvPr id="11" name="Text Placeholder 10">
            <a:extLst>
              <a:ext uri="{FF2B5EF4-FFF2-40B4-BE49-F238E27FC236}">
                <a16:creationId xmlns:a16="http://schemas.microsoft.com/office/drawing/2014/main" id="{969A15BF-852B-0A4B-AB4E-F6798429571C}"/>
              </a:ext>
            </a:extLst>
          </p:cNvPr>
          <p:cNvSpPr>
            <a:spLocks noGrp="1"/>
          </p:cNvSpPr>
          <p:nvPr>
            <p:ph type="body" sz="quarter" idx="12" hasCustomPrompt="1"/>
          </p:nvPr>
        </p:nvSpPr>
        <p:spPr>
          <a:xfrm>
            <a:off x="1219200" y="609600"/>
            <a:ext cx="12801600" cy="152400"/>
          </a:xfrm>
          <a:prstGeom prst="rect">
            <a:avLst/>
          </a:prstGeom>
        </p:spPr>
        <p:txBody>
          <a:bodyPr/>
          <a:lstStyle>
            <a:lvl1pPr marL="0" indent="0">
              <a:buNone/>
              <a:defRPr sz="1200" b="0" i="0">
                <a:solidFill>
                  <a:schemeClr val="tx1"/>
                </a:solidFill>
                <a:latin typeface="Arial" panose="020B0604020202020204" pitchFamily="34" charset="0"/>
              </a:defRPr>
            </a:lvl1pPr>
          </a:lstStyle>
          <a:p>
            <a:pPr lvl="0"/>
            <a:r>
              <a:rPr lang="en-US" dirty="0"/>
              <a:t>SECTION TITLE HERE</a:t>
            </a:r>
          </a:p>
        </p:txBody>
      </p:sp>
    </p:spTree>
    <p:extLst>
      <p:ext uri="{BB962C8B-B14F-4D97-AF65-F5344CB8AC3E}">
        <p14:creationId xmlns:p14="http://schemas.microsoft.com/office/powerpoint/2010/main" val="1732283617"/>
      </p:ext>
    </p:extLst>
  </p:cSld>
  <p:clrMapOvr>
    <a:masterClrMapping/>
  </p:clrMapOvr>
  <p:extLst>
    <p:ext uri="{DCECCB84-F9BA-43D5-87BE-67443E8EF086}">
      <p15:sldGuideLst xmlns:p15="http://schemas.microsoft.com/office/powerpoint/2012/main">
        <p15:guide id="1" orient="horz" pos="480" userDrawn="1">
          <p15:clr>
            <a:srgbClr val="FBAE40"/>
          </p15:clr>
        </p15:guide>
        <p15:guide id="2" pos="81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5" name="Chart Placeholder 11">
            <a:extLst>
              <a:ext uri="{FF2B5EF4-FFF2-40B4-BE49-F238E27FC236}">
                <a16:creationId xmlns:a16="http://schemas.microsoft.com/office/drawing/2014/main" id="{463A1C5F-1AD6-7548-B892-63443564B6B5}"/>
              </a:ext>
            </a:extLst>
          </p:cNvPr>
          <p:cNvSpPr>
            <a:spLocks noGrp="1"/>
          </p:cNvSpPr>
          <p:nvPr>
            <p:ph type="chart" sz="quarter" idx="11"/>
          </p:nvPr>
        </p:nvSpPr>
        <p:spPr>
          <a:xfrm>
            <a:off x="7564582" y="2743200"/>
            <a:ext cx="6400800" cy="4114800"/>
          </a:xfrm>
          <a:prstGeom prst="rect">
            <a:avLst/>
          </a:prstGeom>
        </p:spPr>
        <p:txBody>
          <a:bodyPr/>
          <a:lstStyle>
            <a:lvl1pPr>
              <a:defRPr>
                <a:noFill/>
                <a:latin typeface="Georgia" panose="02040502050405020303" pitchFamily="18" charset="0"/>
              </a:defRPr>
            </a:lvl1pPr>
          </a:lstStyle>
          <a:p>
            <a:endParaRPr lang="en-US" dirty="0"/>
          </a:p>
        </p:txBody>
      </p:sp>
      <p:sp>
        <p:nvSpPr>
          <p:cNvPr id="19" name="Chart Placeholder 11">
            <a:extLst>
              <a:ext uri="{FF2B5EF4-FFF2-40B4-BE49-F238E27FC236}">
                <a16:creationId xmlns:a16="http://schemas.microsoft.com/office/drawing/2014/main" id="{E7229147-0010-FB45-8FD6-BE6A32E8D086}"/>
              </a:ext>
            </a:extLst>
          </p:cNvPr>
          <p:cNvSpPr>
            <a:spLocks noGrp="1"/>
          </p:cNvSpPr>
          <p:nvPr>
            <p:ph type="chart" sz="quarter" idx="12"/>
          </p:nvPr>
        </p:nvSpPr>
        <p:spPr>
          <a:xfrm>
            <a:off x="665018" y="2743200"/>
            <a:ext cx="6400800" cy="4114800"/>
          </a:xfrm>
          <a:prstGeom prst="rect">
            <a:avLst/>
          </a:prstGeom>
        </p:spPr>
        <p:txBody>
          <a:bodyPr/>
          <a:lstStyle>
            <a:lvl1pPr>
              <a:defRPr>
                <a:noFill/>
                <a:latin typeface="Georgia" panose="02040502050405020303" pitchFamily="18" charset="0"/>
              </a:defRPr>
            </a:lvl1pPr>
          </a:lstStyle>
          <a:p>
            <a:endParaRPr lang="en-US" dirty="0"/>
          </a:p>
        </p:txBody>
      </p:sp>
      <p:sp>
        <p:nvSpPr>
          <p:cNvPr id="10" name="Text Placeholder 2">
            <a:extLst>
              <a:ext uri="{FF2B5EF4-FFF2-40B4-BE49-F238E27FC236}">
                <a16:creationId xmlns:a16="http://schemas.microsoft.com/office/drawing/2014/main" id="{E028307A-95CF-2642-B488-D06DB8FE6059}"/>
              </a:ext>
            </a:extLst>
          </p:cNvPr>
          <p:cNvSpPr>
            <a:spLocks noGrp="1"/>
          </p:cNvSpPr>
          <p:nvPr>
            <p:ph type="body" sz="quarter" idx="13" hasCustomPrompt="1"/>
          </p:nvPr>
        </p:nvSpPr>
        <p:spPr>
          <a:xfrm>
            <a:off x="609600" y="1143000"/>
            <a:ext cx="13411200" cy="914400"/>
          </a:xfrm>
          <a:prstGeom prst="rect">
            <a:avLst/>
          </a:prstGeom>
        </p:spPr>
        <p:txBody>
          <a:bodyPr/>
          <a:lstStyle>
            <a:lvl1pPr marL="0" indent="0">
              <a:lnSpc>
                <a:spcPct val="100000"/>
              </a:lnSpc>
              <a:buNone/>
              <a:defRPr sz="1600" b="1" i="0">
                <a:solidFill>
                  <a:schemeClr val="tx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1-3 lines of header content  goes here…</a:t>
            </a:r>
          </a:p>
        </p:txBody>
      </p:sp>
      <p:sp>
        <p:nvSpPr>
          <p:cNvPr id="11" name="Text Placeholder 10">
            <a:extLst>
              <a:ext uri="{FF2B5EF4-FFF2-40B4-BE49-F238E27FC236}">
                <a16:creationId xmlns:a16="http://schemas.microsoft.com/office/drawing/2014/main" id="{E5E74B96-C5BB-0A40-A100-9DFBB4C24FB7}"/>
              </a:ext>
            </a:extLst>
          </p:cNvPr>
          <p:cNvSpPr>
            <a:spLocks noGrp="1"/>
          </p:cNvSpPr>
          <p:nvPr>
            <p:ph type="body" sz="quarter" idx="14" hasCustomPrompt="1"/>
          </p:nvPr>
        </p:nvSpPr>
        <p:spPr>
          <a:xfrm>
            <a:off x="1219200" y="609600"/>
            <a:ext cx="12801600" cy="152400"/>
          </a:xfrm>
          <a:prstGeom prst="rect">
            <a:avLst/>
          </a:prstGeom>
        </p:spPr>
        <p:txBody>
          <a:bodyPr/>
          <a:lstStyle>
            <a:lvl1pPr marL="0" indent="0">
              <a:buNone/>
              <a:defRPr sz="1200" b="0" i="0">
                <a:solidFill>
                  <a:schemeClr val="tx1"/>
                </a:solidFill>
                <a:latin typeface="Arial" panose="020B0604020202020204" pitchFamily="34" charset="0"/>
              </a:defRPr>
            </a:lvl1pPr>
          </a:lstStyle>
          <a:p>
            <a:pPr lvl="0"/>
            <a:r>
              <a:rPr lang="en-US" dirty="0"/>
              <a:t>SECTION TITLE HERE</a:t>
            </a:r>
          </a:p>
        </p:txBody>
      </p:sp>
    </p:spTree>
    <p:extLst>
      <p:ext uri="{BB962C8B-B14F-4D97-AF65-F5344CB8AC3E}">
        <p14:creationId xmlns:p14="http://schemas.microsoft.com/office/powerpoint/2010/main" val="3325282089"/>
      </p:ext>
    </p:extLst>
  </p:cSld>
  <p:clrMapOvr>
    <a:masterClrMapping/>
  </p:clrMapOvr>
  <p:extLst>
    <p:ext uri="{DCECCB84-F9BA-43D5-87BE-67443E8EF086}">
      <p15:sldGuideLst xmlns:p15="http://schemas.microsoft.com/office/powerpoint/2012/main">
        <p15:guide id="1" orient="horz" pos="446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descr="A yellow circle with a blue arrow&#10;&#10;Description automatically generated">
            <a:extLst>
              <a:ext uri="{FF2B5EF4-FFF2-40B4-BE49-F238E27FC236}">
                <a16:creationId xmlns:a16="http://schemas.microsoft.com/office/drawing/2014/main" id="{B81FCA9B-ACF1-FF46-86D1-B18FABC87162}"/>
              </a:ext>
            </a:extLst>
          </p:cNvPr>
          <p:cNvPicPr>
            <a:picLocks noChangeAspect="1"/>
          </p:cNvPicPr>
          <p:nvPr userDrawn="1"/>
        </p:nvPicPr>
        <p:blipFill>
          <a:blip r:embed="rId2"/>
          <a:stretch>
            <a:fillRect/>
          </a:stretch>
        </p:blipFill>
        <p:spPr>
          <a:xfrm>
            <a:off x="10445114" y="1154429"/>
            <a:ext cx="293371" cy="293371"/>
          </a:xfrm>
          <a:prstGeom prst="rect">
            <a:avLst/>
          </a:prstGeom>
        </p:spPr>
      </p:pic>
      <p:sp>
        <p:nvSpPr>
          <p:cNvPr id="12" name="Rectangle 11">
            <a:extLst>
              <a:ext uri="{FF2B5EF4-FFF2-40B4-BE49-F238E27FC236}">
                <a16:creationId xmlns:a16="http://schemas.microsoft.com/office/drawing/2014/main" id="{277AC966-B472-3D40-96D6-19D90BE53CD1}"/>
              </a:ext>
            </a:extLst>
          </p:cNvPr>
          <p:cNvSpPr/>
          <p:nvPr userDrawn="1"/>
        </p:nvSpPr>
        <p:spPr>
          <a:xfrm>
            <a:off x="609600" y="2057400"/>
            <a:ext cx="9555480"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300" b="1" i="0" dirty="0">
              <a:latin typeface="Arial" panose="020B0604020202020204" pitchFamily="34" charset="0"/>
            </a:endParaRPr>
          </a:p>
        </p:txBody>
      </p:sp>
      <p:sp>
        <p:nvSpPr>
          <p:cNvPr id="15" name="Chart Placeholder 11">
            <a:extLst>
              <a:ext uri="{FF2B5EF4-FFF2-40B4-BE49-F238E27FC236}">
                <a16:creationId xmlns:a16="http://schemas.microsoft.com/office/drawing/2014/main" id="{8C22EC58-C1CE-7D4E-9FED-E2690C6FF514}"/>
              </a:ext>
            </a:extLst>
          </p:cNvPr>
          <p:cNvSpPr>
            <a:spLocks noGrp="1"/>
          </p:cNvSpPr>
          <p:nvPr>
            <p:ph type="chart" sz="quarter" idx="10"/>
          </p:nvPr>
        </p:nvSpPr>
        <p:spPr>
          <a:xfrm>
            <a:off x="655320" y="2769433"/>
            <a:ext cx="9509760" cy="4114800"/>
          </a:xfrm>
          <a:prstGeom prst="rect">
            <a:avLst/>
          </a:prstGeom>
        </p:spPr>
        <p:txBody>
          <a:bodyPr/>
          <a:lstStyle>
            <a:lvl1pPr>
              <a:defRPr>
                <a:noFill/>
                <a:latin typeface="Georgia" panose="02040502050405020303" pitchFamily="18" charset="0"/>
              </a:defRPr>
            </a:lvl1pPr>
          </a:lstStyle>
          <a:p>
            <a:endParaRPr lang="en-US" dirty="0"/>
          </a:p>
        </p:txBody>
      </p:sp>
      <p:sp>
        <p:nvSpPr>
          <p:cNvPr id="14" name="Content Placeholder 19">
            <a:extLst>
              <a:ext uri="{FF2B5EF4-FFF2-40B4-BE49-F238E27FC236}">
                <a16:creationId xmlns:a16="http://schemas.microsoft.com/office/drawing/2014/main" id="{95EECB77-2BAC-314F-B8A1-B8878A80FEF4}"/>
              </a:ext>
            </a:extLst>
          </p:cNvPr>
          <p:cNvSpPr>
            <a:spLocks noGrp="1"/>
          </p:cNvSpPr>
          <p:nvPr>
            <p:ph sz="quarter" idx="12" hasCustomPrompt="1"/>
          </p:nvPr>
        </p:nvSpPr>
        <p:spPr>
          <a:xfrm>
            <a:off x="11049000" y="1165589"/>
            <a:ext cx="2971800" cy="228600"/>
          </a:xfrm>
          <a:prstGeom prst="rect">
            <a:avLst/>
          </a:prstGeom>
        </p:spPr>
        <p:txBody>
          <a:bodyPr/>
          <a:lstStyle>
            <a:lvl1pPr marL="0" indent="0">
              <a:buNone/>
              <a:defRPr sz="1400" b="1" i="0">
                <a:solidFill>
                  <a:schemeClr val="bg2"/>
                </a:solidFill>
                <a:latin typeface="Arial" panose="020B0604020202020204" pitchFamily="34" charset="0"/>
              </a:defRPr>
            </a:lvl1pPr>
          </a:lstStyle>
          <a:p>
            <a:pPr lvl="0"/>
            <a:r>
              <a:rPr lang="en-US" dirty="0"/>
              <a:t>A closer look</a:t>
            </a:r>
          </a:p>
        </p:txBody>
      </p:sp>
      <p:sp>
        <p:nvSpPr>
          <p:cNvPr id="16" name="Content Placeholder 19">
            <a:extLst>
              <a:ext uri="{FF2B5EF4-FFF2-40B4-BE49-F238E27FC236}">
                <a16:creationId xmlns:a16="http://schemas.microsoft.com/office/drawing/2014/main" id="{1FFCB03B-16FD-854D-9940-E73EA83F7FBA}"/>
              </a:ext>
            </a:extLst>
          </p:cNvPr>
          <p:cNvSpPr>
            <a:spLocks noGrp="1"/>
          </p:cNvSpPr>
          <p:nvPr>
            <p:ph sz="quarter" idx="13" hasCustomPrompt="1"/>
          </p:nvPr>
        </p:nvSpPr>
        <p:spPr>
          <a:xfrm>
            <a:off x="11049000" y="1607574"/>
            <a:ext cx="2971800" cy="5707625"/>
          </a:xfrm>
          <a:prstGeom prst="rect">
            <a:avLst/>
          </a:prstGeom>
        </p:spPr>
        <p:txBody>
          <a:bodyPr/>
          <a:lstStyle>
            <a:lvl1pPr marL="0" indent="0">
              <a:buNone/>
              <a:defRPr sz="1200" b="0" i="0">
                <a:solidFill>
                  <a:schemeClr val="tx1"/>
                </a:solidFill>
                <a:latin typeface="Arial" panose="020B0604020202020204" pitchFamily="34" charset="0"/>
              </a:defRPr>
            </a:lvl1pPr>
          </a:lstStyle>
          <a:p>
            <a:pPr lvl="0"/>
            <a:r>
              <a:rPr lang="en-US" dirty="0"/>
              <a:t>Content for a 1/4 width sidebar here.</a:t>
            </a:r>
          </a:p>
        </p:txBody>
      </p:sp>
      <p:sp>
        <p:nvSpPr>
          <p:cNvPr id="11" name="Text Placeholder 2">
            <a:extLst>
              <a:ext uri="{FF2B5EF4-FFF2-40B4-BE49-F238E27FC236}">
                <a16:creationId xmlns:a16="http://schemas.microsoft.com/office/drawing/2014/main" id="{FA657709-9108-9142-BD43-C14C74177B73}"/>
              </a:ext>
            </a:extLst>
          </p:cNvPr>
          <p:cNvSpPr>
            <a:spLocks noGrp="1"/>
          </p:cNvSpPr>
          <p:nvPr>
            <p:ph type="body" sz="quarter" idx="11" hasCustomPrompt="1"/>
          </p:nvPr>
        </p:nvSpPr>
        <p:spPr>
          <a:xfrm>
            <a:off x="609600" y="1143000"/>
            <a:ext cx="9555480" cy="914400"/>
          </a:xfrm>
          <a:prstGeom prst="rect">
            <a:avLst/>
          </a:prstGeom>
        </p:spPr>
        <p:txBody>
          <a:bodyPr/>
          <a:lstStyle>
            <a:lvl1pPr marL="0" indent="0">
              <a:lnSpc>
                <a:spcPct val="100000"/>
              </a:lnSpc>
              <a:buNone/>
              <a:defRPr sz="1600" b="1" i="0">
                <a:solidFill>
                  <a:schemeClr val="tx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1-3 lines of header content  goes here…</a:t>
            </a:r>
          </a:p>
        </p:txBody>
      </p:sp>
      <p:sp>
        <p:nvSpPr>
          <p:cNvPr id="17" name="Text Placeholder 10">
            <a:extLst>
              <a:ext uri="{FF2B5EF4-FFF2-40B4-BE49-F238E27FC236}">
                <a16:creationId xmlns:a16="http://schemas.microsoft.com/office/drawing/2014/main" id="{8DA2D1AD-B07E-7148-9DEE-5C6220078005}"/>
              </a:ext>
            </a:extLst>
          </p:cNvPr>
          <p:cNvSpPr>
            <a:spLocks noGrp="1"/>
          </p:cNvSpPr>
          <p:nvPr>
            <p:ph type="body" sz="quarter" idx="14" hasCustomPrompt="1"/>
          </p:nvPr>
        </p:nvSpPr>
        <p:spPr>
          <a:xfrm>
            <a:off x="1219200" y="609600"/>
            <a:ext cx="12801600" cy="152400"/>
          </a:xfrm>
          <a:prstGeom prst="rect">
            <a:avLst/>
          </a:prstGeom>
        </p:spPr>
        <p:txBody>
          <a:bodyPr/>
          <a:lstStyle>
            <a:lvl1pPr marL="0" indent="0">
              <a:buNone/>
              <a:defRPr sz="1200" b="0" i="0">
                <a:solidFill>
                  <a:schemeClr val="tx1"/>
                </a:solidFill>
                <a:latin typeface="Arial" panose="020B0604020202020204" pitchFamily="34" charset="0"/>
              </a:defRPr>
            </a:lvl1pPr>
          </a:lstStyle>
          <a:p>
            <a:pPr lvl="0"/>
            <a:r>
              <a:rPr lang="en-US" dirty="0"/>
              <a:t>SECTION TITLE HERE</a:t>
            </a:r>
          </a:p>
        </p:txBody>
      </p:sp>
    </p:spTree>
    <p:extLst>
      <p:ext uri="{BB962C8B-B14F-4D97-AF65-F5344CB8AC3E}">
        <p14:creationId xmlns:p14="http://schemas.microsoft.com/office/powerpoint/2010/main" val="360503105"/>
      </p:ext>
    </p:extLst>
  </p:cSld>
  <p:clrMapOvr>
    <a:masterClrMapping/>
  </p:clrMapOvr>
  <p:extLst>
    <p:ext uri="{DCECCB84-F9BA-43D5-87BE-67443E8EF086}">
      <p15:sldGuideLst xmlns:p15="http://schemas.microsoft.com/office/powerpoint/2012/main">
        <p15:guide id="1" orient="horz" pos="720" userDrawn="1">
          <p15:clr>
            <a:srgbClr val="FBAE40"/>
          </p15:clr>
        </p15:guide>
        <p15:guide id="2" orient="horz" pos="864" userDrawn="1">
          <p15:clr>
            <a:srgbClr val="FBAE40"/>
          </p15:clr>
        </p15:guide>
        <p15:guide id="3" orient="horz" pos="1008" userDrawn="1">
          <p15:clr>
            <a:srgbClr val="FBAE40"/>
          </p15:clr>
        </p15:guide>
        <p15:guide id="4" orient="horz" pos="4464"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2.xml"/></Relationships>
</file>

<file path=ppt/slideMasters/_rels/slideMaster11.xml.rels><?xml version="1.0" encoding="UTF-8" standalone="yes"?>
<Relationships xmlns="http://schemas.openxmlformats.org/package/2006/relationships"><Relationship Id="rId1"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7.xml"/><Relationship Id="rId1" Type="http://schemas.openxmlformats.org/officeDocument/2006/relationships/slideLayout" Target="../slideLayouts/slideLayout9.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9.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D28CEA-0870-AD46-9959-1AE2D2DB1E06}"/>
              </a:ext>
            </a:extLst>
          </p:cNvPr>
          <p:cNvPicPr>
            <a:picLocks noChangeAspect="1"/>
          </p:cNvPicPr>
          <p:nvPr userDrawn="1"/>
        </p:nvPicPr>
        <p:blipFill>
          <a:blip r:embed="rId3"/>
          <a:srcRect/>
          <a:stretch/>
        </p:blipFill>
        <p:spPr>
          <a:xfrm>
            <a:off x="533400" y="2564814"/>
            <a:ext cx="548640" cy="548640"/>
          </a:xfrm>
          <a:prstGeom prst="rect">
            <a:avLst/>
          </a:prstGeom>
          <a:noFill/>
        </p:spPr>
      </p:pic>
      <p:sp>
        <p:nvSpPr>
          <p:cNvPr id="4" name="TextBox 3">
            <a:extLst>
              <a:ext uri="{FF2B5EF4-FFF2-40B4-BE49-F238E27FC236}">
                <a16:creationId xmlns:a16="http://schemas.microsoft.com/office/drawing/2014/main" id="{81732981-2A57-2F43-99DD-FAF9EFE08118}"/>
              </a:ext>
            </a:extLst>
          </p:cNvPr>
          <p:cNvSpPr txBox="1"/>
          <p:nvPr userDrawn="1"/>
        </p:nvSpPr>
        <p:spPr>
          <a:xfrm>
            <a:off x="838200" y="2860357"/>
            <a:ext cx="7315200" cy="49244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600" dirty="0">
                <a:solidFill>
                  <a:srgbClr val="F0EBDE"/>
                </a:solidFill>
                <a:effectLst/>
                <a:latin typeface="Arial" panose="020B0604020202020204" pitchFamily="34" charset="0"/>
              </a:rPr>
              <a:t>US</a:t>
            </a:r>
          </a:p>
        </p:txBody>
      </p:sp>
      <p:pic>
        <p:nvPicPr>
          <p:cNvPr id="5" name="Picture 4">
            <a:extLst>
              <a:ext uri="{FF2B5EF4-FFF2-40B4-BE49-F238E27FC236}">
                <a16:creationId xmlns:a16="http://schemas.microsoft.com/office/drawing/2014/main" id="{796FAB8B-FA66-430E-E9D9-39C4CA30382B}"/>
              </a:ext>
            </a:extLst>
          </p:cNvPr>
          <p:cNvPicPr>
            <a:picLocks noChangeAspect="1"/>
          </p:cNvPicPr>
          <p:nvPr userDrawn="1"/>
        </p:nvPicPr>
        <p:blipFill>
          <a:blip r:embed="rId4"/>
          <a:stretch>
            <a:fillRect/>
          </a:stretch>
        </p:blipFill>
        <p:spPr>
          <a:xfrm>
            <a:off x="533400" y="752684"/>
            <a:ext cx="2895600" cy="457544"/>
          </a:xfrm>
          <a:prstGeom prst="rect">
            <a:avLst/>
          </a:prstGeom>
        </p:spPr>
      </p:pic>
    </p:spTree>
    <p:extLst>
      <p:ext uri="{BB962C8B-B14F-4D97-AF65-F5344CB8AC3E}">
        <p14:creationId xmlns:p14="http://schemas.microsoft.com/office/powerpoint/2010/main" val="4024850761"/>
      </p:ext>
    </p:extLst>
  </p:cSld>
  <p:clrMap bg1="lt1" tx1="dk1" bg2="lt2" tx2="dk2" accent1="accent1" accent2="accent2" accent3="accent3" accent4="accent4" accent5="accent5" accent6="accent6" hlink="hlink" folHlink="folHlink"/>
  <p:sldLayoutIdLst>
    <p:sldLayoutId id="2147483648"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92" userDrawn="1">
          <p15:clr>
            <a:srgbClr val="F26B43"/>
          </p15:clr>
        </p15:guide>
        <p15:guide id="2" pos="384" userDrawn="1">
          <p15:clr>
            <a:srgbClr val="F26B43"/>
          </p15:clr>
        </p15:guide>
        <p15:guide id="3" pos="8832" userDrawn="1">
          <p15:clr>
            <a:srgbClr val="F26B43"/>
          </p15:clr>
        </p15:guide>
        <p15:guide id="4" orient="horz" pos="720" userDrawn="1">
          <p15:clr>
            <a:srgbClr val="F26B43"/>
          </p15:clr>
        </p15:guide>
        <p15:guide id="5" orient="horz" pos="864" userDrawn="1">
          <p15:clr>
            <a:srgbClr val="F26B43"/>
          </p15:clr>
        </p15:guide>
        <p15:guide id="6" orient="horz" pos="1728" userDrawn="1">
          <p15:clr>
            <a:srgbClr val="F26B43"/>
          </p15:clr>
        </p15:guide>
        <p15:guide id="7" orient="horz" pos="2016" userDrawn="1">
          <p15:clr>
            <a:srgbClr val="F26B43"/>
          </p15:clr>
        </p15:guide>
        <p15:guide id="8" orient="horz" pos="2304" userDrawn="1">
          <p15:clr>
            <a:srgbClr val="F26B43"/>
          </p15:clr>
        </p15:guide>
        <p15:guide id="9" pos="528" userDrawn="1">
          <p15:clr>
            <a:srgbClr val="F26B43"/>
          </p15:clr>
        </p15:guide>
        <p15:guide id="10" orient="horz" pos="2784" userDrawn="1">
          <p15:clr>
            <a:srgbClr val="F26B43"/>
          </p15:clr>
        </p15:guide>
        <p15:guide id="11" orient="horz" pos="4992" userDrawn="1">
          <p15:clr>
            <a:srgbClr val="F26B43"/>
          </p15:clr>
        </p15:guide>
        <p15:guide id="13" orient="horz" pos="3168"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51C3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0402578"/>
      </p:ext>
    </p:extLst>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5EA78815-85A9-3942-A633-830296D692B4}"/>
              </a:ext>
            </a:extLst>
          </p:cNvPr>
          <p:cNvSpPr txBox="1"/>
          <p:nvPr userDrawn="1"/>
        </p:nvSpPr>
        <p:spPr>
          <a:xfrm>
            <a:off x="584200" y="1663442"/>
            <a:ext cx="5264727" cy="548740"/>
          </a:xfrm>
          <a:prstGeom prst="rect">
            <a:avLst/>
          </a:prstGeom>
          <a:noFill/>
        </p:spPr>
        <p:txBody>
          <a:bodyPr wrap="square" rtlCol="0">
            <a:spAutoFit/>
          </a:bodyPr>
          <a:lstStyle/>
          <a:p>
            <a:pPr>
              <a:lnSpc>
                <a:spcPct val="150000"/>
              </a:lnSpc>
            </a:pPr>
            <a:r>
              <a:rPr lang="en-US" sz="1050" b="1" i="0" dirty="0" err="1">
                <a:solidFill>
                  <a:schemeClr val="tx1"/>
                </a:solidFill>
                <a:effectLst/>
                <a:latin typeface="Arial" panose="020B0604020202020204" pitchFamily="34" charset="0"/>
              </a:rPr>
              <a:t>Firstname</a:t>
            </a:r>
            <a:r>
              <a:rPr lang="en-US" sz="1050" b="1" i="0" dirty="0">
                <a:solidFill>
                  <a:schemeClr val="tx1"/>
                </a:solidFill>
                <a:effectLst/>
                <a:latin typeface="Arial" panose="020B0604020202020204" pitchFamily="34" charset="0"/>
              </a:rPr>
              <a:t> </a:t>
            </a:r>
            <a:r>
              <a:rPr lang="en-US" sz="1050" b="1" i="0" dirty="0" err="1">
                <a:solidFill>
                  <a:schemeClr val="tx1"/>
                </a:solidFill>
                <a:effectLst/>
                <a:latin typeface="Arial" panose="020B0604020202020204" pitchFamily="34" charset="0"/>
              </a:rPr>
              <a:t>Lastname</a:t>
            </a:r>
            <a:r>
              <a:rPr lang="en-US" sz="1050" b="1" i="0" dirty="0">
                <a:solidFill>
                  <a:schemeClr val="tx1"/>
                </a:solidFill>
                <a:effectLst/>
                <a:latin typeface="Arial" panose="020B0604020202020204" pitchFamily="34" charset="0"/>
              </a:rPr>
              <a:t> </a:t>
            </a:r>
            <a:r>
              <a:rPr lang="en-US" sz="1050" b="0" i="0" dirty="0">
                <a:solidFill>
                  <a:schemeClr val="tx1"/>
                </a:solidFill>
                <a:effectLst/>
                <a:latin typeface="Arial" panose="020B0604020202020204" pitchFamily="34" charset="0"/>
              </a:rPr>
              <a:t>Title</a:t>
            </a:r>
            <a:br>
              <a:rPr lang="en-US" sz="1050" b="0" i="0" dirty="0">
                <a:solidFill>
                  <a:schemeClr val="tx1"/>
                </a:solidFill>
                <a:effectLst/>
                <a:latin typeface="Arial" panose="020B0604020202020204" pitchFamily="34" charset="0"/>
              </a:rPr>
            </a:br>
            <a:r>
              <a:rPr lang="en-US" sz="1050" b="0" i="0" dirty="0" err="1">
                <a:solidFill>
                  <a:schemeClr val="tx1"/>
                </a:solidFill>
                <a:effectLst/>
                <a:latin typeface="Arial" panose="020B0604020202020204" pitchFamily="34" charset="0"/>
              </a:rPr>
              <a:t>first.last@pitchbook.com</a:t>
            </a:r>
            <a:endParaRPr lang="en-US" sz="1050" b="0" i="0" dirty="0">
              <a:solidFill>
                <a:schemeClr val="tx1"/>
              </a:solidFill>
              <a:effectLst/>
              <a:latin typeface="Arial" panose="020B0604020202020204" pitchFamily="34" charset="0"/>
            </a:endParaRPr>
          </a:p>
        </p:txBody>
      </p:sp>
      <p:sp>
        <p:nvSpPr>
          <p:cNvPr id="25" name="Rectangle 24">
            <a:extLst>
              <a:ext uri="{FF2B5EF4-FFF2-40B4-BE49-F238E27FC236}">
                <a16:creationId xmlns:a16="http://schemas.microsoft.com/office/drawing/2014/main" id="{CCCF43B5-9A41-734A-89F0-1B204786741F}"/>
              </a:ext>
            </a:extLst>
          </p:cNvPr>
          <p:cNvSpPr/>
          <p:nvPr userDrawn="1"/>
        </p:nvSpPr>
        <p:spPr>
          <a:xfrm>
            <a:off x="584200" y="2362200"/>
            <a:ext cx="36576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b="0" i="0" dirty="0">
                <a:solidFill>
                  <a:schemeClr val="tx1"/>
                </a:solidFill>
                <a:latin typeface="Arial Narrow" panose="020B0606020202030204" pitchFamily="34" charset="0"/>
              </a:rPr>
              <a:t>Figure X  </a:t>
            </a:r>
            <a:r>
              <a:rPr lang="en-US" sz="1400" dirty="0">
                <a:solidFill>
                  <a:schemeClr val="bg2"/>
                </a:solidFill>
                <a:effectLst/>
                <a:latin typeface="Wingdings 3" pitchFamily="2" charset="2"/>
              </a:rPr>
              <a:t>}</a:t>
            </a:r>
            <a:r>
              <a:rPr lang="en-US" sz="1300" b="0" i="0" dirty="0">
                <a:solidFill>
                  <a:schemeClr val="tx1"/>
                </a:solidFill>
                <a:latin typeface="Arial Narrow" panose="020B0606020202030204" pitchFamily="34" charset="0"/>
              </a:rPr>
              <a:t> </a:t>
            </a:r>
            <a:r>
              <a:rPr lang="en-US" sz="1300" b="1" i="0" dirty="0">
                <a:solidFill>
                  <a:schemeClr val="tx1"/>
                </a:solidFill>
                <a:latin typeface="Arial" panose="020B0604020202020204" pitchFamily="34" charset="0"/>
              </a:rPr>
              <a:t>1-2 line chart title goes here</a:t>
            </a:r>
          </a:p>
        </p:txBody>
      </p:sp>
      <p:sp>
        <p:nvSpPr>
          <p:cNvPr id="26" name="TextBox 25">
            <a:extLst>
              <a:ext uri="{FF2B5EF4-FFF2-40B4-BE49-F238E27FC236}">
                <a16:creationId xmlns:a16="http://schemas.microsoft.com/office/drawing/2014/main" id="{A9267656-22B6-E747-B791-26A88402272C}"/>
              </a:ext>
            </a:extLst>
          </p:cNvPr>
          <p:cNvSpPr txBox="1"/>
          <p:nvPr userDrawn="1"/>
        </p:nvSpPr>
        <p:spPr>
          <a:xfrm>
            <a:off x="609600" y="559317"/>
            <a:ext cx="5264727"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5600" b="0" i="0" dirty="0">
                <a:solidFill>
                  <a:srgbClr val="FFFFFF"/>
                </a:solidFill>
                <a:effectLst/>
                <a:latin typeface="Georgia" panose="02040502050405020303" pitchFamily="18" charset="0"/>
              </a:rPr>
              <a:t>Type Elements</a:t>
            </a:r>
          </a:p>
        </p:txBody>
      </p:sp>
      <p:sp>
        <p:nvSpPr>
          <p:cNvPr id="27" name="TextBox 26">
            <a:extLst>
              <a:ext uri="{FF2B5EF4-FFF2-40B4-BE49-F238E27FC236}">
                <a16:creationId xmlns:a16="http://schemas.microsoft.com/office/drawing/2014/main" id="{8918AAAD-3E4F-204D-9300-645A07DFA61D}"/>
              </a:ext>
            </a:extLst>
          </p:cNvPr>
          <p:cNvSpPr txBox="1"/>
          <p:nvPr userDrawn="1"/>
        </p:nvSpPr>
        <p:spPr>
          <a:xfrm>
            <a:off x="7569200" y="559317"/>
            <a:ext cx="5264727"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5600" b="0" i="0" dirty="0">
                <a:solidFill>
                  <a:srgbClr val="FFFFFF"/>
                </a:solidFill>
                <a:effectLst/>
                <a:latin typeface="Georgia" panose="02040502050405020303" pitchFamily="18" charset="0"/>
              </a:rPr>
              <a:t>Chart Modifiers</a:t>
            </a:r>
          </a:p>
        </p:txBody>
      </p:sp>
      <p:grpSp>
        <p:nvGrpSpPr>
          <p:cNvPr id="28" name="Group 27">
            <a:extLst>
              <a:ext uri="{FF2B5EF4-FFF2-40B4-BE49-F238E27FC236}">
                <a16:creationId xmlns:a16="http://schemas.microsoft.com/office/drawing/2014/main" id="{1B434569-39A8-A94A-8154-BA6C0FF5B100}"/>
              </a:ext>
            </a:extLst>
          </p:cNvPr>
          <p:cNvGrpSpPr/>
          <p:nvPr userDrawn="1"/>
        </p:nvGrpSpPr>
        <p:grpSpPr>
          <a:xfrm>
            <a:off x="7393901" y="1981200"/>
            <a:ext cx="914400" cy="914400"/>
            <a:chOff x="0" y="0"/>
            <a:chExt cx="1166887" cy="1166887"/>
          </a:xfrm>
          <a:noFill/>
        </p:grpSpPr>
        <p:sp>
          <p:nvSpPr>
            <p:cNvPr id="29" name="Arc 28">
              <a:extLst>
                <a:ext uri="{FF2B5EF4-FFF2-40B4-BE49-F238E27FC236}">
                  <a16:creationId xmlns:a16="http://schemas.microsoft.com/office/drawing/2014/main" id="{466EA160-FC7F-9C42-A9D7-E3218CD7836B}"/>
                </a:ext>
              </a:extLst>
            </p:cNvPr>
            <p:cNvSpPr/>
            <p:nvPr userDrawn="1"/>
          </p:nvSpPr>
          <p:spPr>
            <a:xfrm rot="16200000">
              <a:off x="0" y="0"/>
              <a:ext cx="1166887" cy="1166887"/>
            </a:xfrm>
            <a:prstGeom prst="arc">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latin typeface="Georgia" panose="02040502050405020303" pitchFamily="18" charset="0"/>
              </a:endParaRPr>
            </a:p>
          </p:txBody>
        </p:sp>
        <p:cxnSp>
          <p:nvCxnSpPr>
            <p:cNvPr id="30" name="Straight Arrow Connector 29">
              <a:extLst>
                <a:ext uri="{FF2B5EF4-FFF2-40B4-BE49-F238E27FC236}">
                  <a16:creationId xmlns:a16="http://schemas.microsoft.com/office/drawing/2014/main" id="{A16DA86E-91D3-734D-BD54-075470A0FD43}"/>
                </a:ext>
              </a:extLst>
            </p:cNvPr>
            <p:cNvCxnSpPr>
              <a:cxnSpLocks/>
            </p:cNvCxnSpPr>
            <p:nvPr userDrawn="1"/>
          </p:nvCxnSpPr>
          <p:spPr>
            <a:xfrm>
              <a:off x="583443" y="414"/>
              <a:ext cx="46993" cy="0"/>
            </a:xfrm>
            <a:prstGeom prst="straightConnector1">
              <a:avLst/>
            </a:prstGeom>
            <a:grpFill/>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grpSp>
      <p:cxnSp>
        <p:nvCxnSpPr>
          <p:cNvPr id="31" name="Elbow Connector 30">
            <a:extLst>
              <a:ext uri="{FF2B5EF4-FFF2-40B4-BE49-F238E27FC236}">
                <a16:creationId xmlns:a16="http://schemas.microsoft.com/office/drawing/2014/main" id="{5ACA40F4-B229-B643-9071-D008268B3E3C}"/>
              </a:ext>
            </a:extLst>
          </p:cNvPr>
          <p:cNvCxnSpPr>
            <a:cxnSpLocks/>
          </p:cNvCxnSpPr>
          <p:nvPr userDrawn="1"/>
        </p:nvCxnSpPr>
        <p:spPr>
          <a:xfrm>
            <a:off x="8383226" y="1981200"/>
            <a:ext cx="548640" cy="548640"/>
          </a:xfrm>
          <a:prstGeom prst="bentConnector3">
            <a:avLst/>
          </a:prstGeom>
          <a:ln w="12700">
            <a:solidFill>
              <a:schemeClr val="tx1"/>
            </a:solidFill>
            <a:headEnd type="triangle"/>
            <a:tailEnd type="triangle" w="med" len="sm"/>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C83CAFA-EB47-D945-9C91-A7F51B72EF34}"/>
              </a:ext>
            </a:extLst>
          </p:cNvPr>
          <p:cNvCxnSpPr>
            <a:cxnSpLocks/>
          </p:cNvCxnSpPr>
          <p:nvPr userDrawn="1"/>
        </p:nvCxnSpPr>
        <p:spPr>
          <a:xfrm>
            <a:off x="9518264" y="2256875"/>
            <a:ext cx="548640" cy="0"/>
          </a:xfrm>
          <a:prstGeom prst="straightConnector1">
            <a:avLst/>
          </a:prstGeom>
          <a:ln w="12700" cap="rnd">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3" name="Elbow Connector 32">
            <a:extLst>
              <a:ext uri="{FF2B5EF4-FFF2-40B4-BE49-F238E27FC236}">
                <a16:creationId xmlns:a16="http://schemas.microsoft.com/office/drawing/2014/main" id="{60DDED0D-A590-1047-BF46-C961F07BCD94}"/>
              </a:ext>
            </a:extLst>
          </p:cNvPr>
          <p:cNvCxnSpPr>
            <a:cxnSpLocks/>
          </p:cNvCxnSpPr>
          <p:nvPr userDrawn="1"/>
        </p:nvCxnSpPr>
        <p:spPr>
          <a:xfrm flipV="1">
            <a:off x="11150364" y="2022805"/>
            <a:ext cx="549354" cy="548640"/>
          </a:xfrm>
          <a:prstGeom prst="bentConnector3">
            <a:avLst>
              <a:gd name="adj1" fmla="val 100136"/>
            </a:avLst>
          </a:prstGeom>
          <a:ln w="12700" cap="rnd">
            <a:solidFill>
              <a:schemeClr val="tx1"/>
            </a:solidFill>
            <a:bevel/>
            <a:tailEnd type="triangle" w="med" len="sm"/>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1B0E256A-AC1E-ED4A-A7D4-9D3A864652E8}"/>
              </a:ext>
            </a:extLst>
          </p:cNvPr>
          <p:cNvGrpSpPr/>
          <p:nvPr userDrawn="1"/>
        </p:nvGrpSpPr>
        <p:grpSpPr>
          <a:xfrm>
            <a:off x="10653131" y="1950204"/>
            <a:ext cx="157351" cy="672571"/>
            <a:chOff x="1882150" y="1277382"/>
            <a:chExt cx="157351" cy="672571"/>
          </a:xfrm>
        </p:grpSpPr>
        <p:sp>
          <p:nvSpPr>
            <p:cNvPr id="35" name="Right Bracket 34">
              <a:extLst>
                <a:ext uri="{FF2B5EF4-FFF2-40B4-BE49-F238E27FC236}">
                  <a16:creationId xmlns:a16="http://schemas.microsoft.com/office/drawing/2014/main" id="{2B94F88A-AE7B-C94E-A9AA-8B443805FC74}"/>
                </a:ext>
              </a:extLst>
            </p:cNvPr>
            <p:cNvSpPr/>
            <p:nvPr/>
          </p:nvSpPr>
          <p:spPr>
            <a:xfrm>
              <a:off x="1882150" y="1277382"/>
              <a:ext cx="110531" cy="672571"/>
            </a:xfrm>
            <a:prstGeom prst="rightBracket">
              <a:avLst>
                <a:gd name="adj" fmla="val 0"/>
              </a:avLst>
            </a:prstGeom>
            <a:ln w="12700" cap="rnd">
              <a:solidFill>
                <a:schemeClr val="tx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Georgia" panose="02040502050405020303" pitchFamily="18" charset="0"/>
              </a:endParaRPr>
            </a:p>
          </p:txBody>
        </p:sp>
        <p:cxnSp>
          <p:nvCxnSpPr>
            <p:cNvPr id="36" name="Straight Arrow Connector 35">
              <a:extLst>
                <a:ext uri="{FF2B5EF4-FFF2-40B4-BE49-F238E27FC236}">
                  <a16:creationId xmlns:a16="http://schemas.microsoft.com/office/drawing/2014/main" id="{4D227598-3FDB-C248-8F3F-482057B1F6E9}"/>
                </a:ext>
              </a:extLst>
            </p:cNvPr>
            <p:cNvCxnSpPr>
              <a:cxnSpLocks/>
            </p:cNvCxnSpPr>
            <p:nvPr/>
          </p:nvCxnSpPr>
          <p:spPr>
            <a:xfrm>
              <a:off x="2011171" y="1611222"/>
              <a:ext cx="28330" cy="0"/>
            </a:xfrm>
            <a:prstGeom prst="straightConnector1">
              <a:avLst/>
            </a:prstGeom>
            <a:ln w="12700" cap="rnd">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grpSp>
      <p:cxnSp>
        <p:nvCxnSpPr>
          <p:cNvPr id="37" name="Elbow Connector 36">
            <a:extLst>
              <a:ext uri="{FF2B5EF4-FFF2-40B4-BE49-F238E27FC236}">
                <a16:creationId xmlns:a16="http://schemas.microsoft.com/office/drawing/2014/main" id="{516ECB47-F63F-D743-8A29-33B07E9DB1D7}"/>
              </a:ext>
            </a:extLst>
          </p:cNvPr>
          <p:cNvCxnSpPr>
            <a:cxnSpLocks/>
          </p:cNvCxnSpPr>
          <p:nvPr userDrawn="1"/>
        </p:nvCxnSpPr>
        <p:spPr>
          <a:xfrm>
            <a:off x="12039600" y="1979251"/>
            <a:ext cx="549354" cy="548640"/>
          </a:xfrm>
          <a:prstGeom prst="bentConnector3">
            <a:avLst>
              <a:gd name="adj1" fmla="val 100490"/>
            </a:avLst>
          </a:prstGeom>
          <a:ln w="12700" cap="rnd">
            <a:solidFill>
              <a:schemeClr val="tx1"/>
            </a:solidFill>
            <a:round/>
            <a:tailEnd type="triangle" w="med" len="sm"/>
          </a:ln>
        </p:spPr>
        <p:style>
          <a:lnRef idx="1">
            <a:schemeClr val="accent1"/>
          </a:lnRef>
          <a:fillRef idx="0">
            <a:schemeClr val="accent1"/>
          </a:fillRef>
          <a:effectRef idx="0">
            <a:schemeClr val="accent1"/>
          </a:effectRef>
          <a:fontRef idx="minor">
            <a:schemeClr val="tx1"/>
          </a:fontRef>
        </p:style>
      </p:cxnSp>
      <p:sp>
        <p:nvSpPr>
          <p:cNvPr id="38" name="Rounded Rectangle 37">
            <a:extLst>
              <a:ext uri="{FF2B5EF4-FFF2-40B4-BE49-F238E27FC236}">
                <a16:creationId xmlns:a16="http://schemas.microsoft.com/office/drawing/2014/main" id="{7BB3D81E-2D8B-8F45-8F7A-A7237C517D46}"/>
              </a:ext>
            </a:extLst>
          </p:cNvPr>
          <p:cNvSpPr/>
          <p:nvPr userDrawn="1"/>
        </p:nvSpPr>
        <p:spPr>
          <a:xfrm>
            <a:off x="7412510" y="3254058"/>
            <a:ext cx="621242" cy="621241"/>
          </a:xfrm>
          <a:prstGeom prst="roundRect">
            <a:avLst>
              <a:gd name="adj" fmla="val 0"/>
            </a:avLst>
          </a:prstGeom>
          <a:noFill/>
          <a:ln w="19050" cap="rnd">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noFill/>
              <a:latin typeface="Georgia" panose="02040502050405020303" pitchFamily="18" charset="0"/>
            </a:endParaRPr>
          </a:p>
        </p:txBody>
      </p:sp>
      <p:sp>
        <p:nvSpPr>
          <p:cNvPr id="39" name="Oval 38">
            <a:extLst>
              <a:ext uri="{FF2B5EF4-FFF2-40B4-BE49-F238E27FC236}">
                <a16:creationId xmlns:a16="http://schemas.microsoft.com/office/drawing/2014/main" id="{90304090-7871-2B43-869B-5E1C3C8F287E}"/>
              </a:ext>
            </a:extLst>
          </p:cNvPr>
          <p:cNvSpPr/>
          <p:nvPr userDrawn="1"/>
        </p:nvSpPr>
        <p:spPr>
          <a:xfrm>
            <a:off x="8475766" y="3254058"/>
            <a:ext cx="621241" cy="621241"/>
          </a:xfrm>
          <a:prstGeom prst="ellipse">
            <a:avLst/>
          </a:prstGeom>
          <a:noFill/>
          <a:ln w="19050" cap="rnd">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40" name="Oval 39">
            <a:extLst>
              <a:ext uri="{FF2B5EF4-FFF2-40B4-BE49-F238E27FC236}">
                <a16:creationId xmlns:a16="http://schemas.microsoft.com/office/drawing/2014/main" id="{23439A04-A51B-E249-9595-453F518E284C}"/>
              </a:ext>
            </a:extLst>
          </p:cNvPr>
          <p:cNvSpPr/>
          <p:nvPr userDrawn="1"/>
        </p:nvSpPr>
        <p:spPr>
          <a:xfrm>
            <a:off x="9601200" y="3505200"/>
            <a:ext cx="263065" cy="263065"/>
          </a:xfrm>
          <a:prstGeom prst="ellipse">
            <a:avLst/>
          </a:prstGeom>
          <a:noFill/>
          <a:ln w="19050" cap="rnd">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41" name="Rounded Rectangle 40">
            <a:extLst>
              <a:ext uri="{FF2B5EF4-FFF2-40B4-BE49-F238E27FC236}">
                <a16:creationId xmlns:a16="http://schemas.microsoft.com/office/drawing/2014/main" id="{59C76B78-D265-8444-B502-0701352197DA}"/>
              </a:ext>
            </a:extLst>
          </p:cNvPr>
          <p:cNvSpPr/>
          <p:nvPr userDrawn="1"/>
        </p:nvSpPr>
        <p:spPr>
          <a:xfrm>
            <a:off x="7393901" y="4486356"/>
            <a:ext cx="2850636" cy="299756"/>
          </a:xfrm>
          <a:prstGeom prst="roundRect">
            <a:avLst>
              <a:gd name="adj" fmla="val 0"/>
            </a:avLst>
          </a:prstGeom>
          <a:noFill/>
          <a:ln w="1270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accent3"/>
                </a:solidFill>
                <a:latin typeface="Arial Narrow" panose="020B0606020202030204" pitchFamily="34" charset="0"/>
              </a:rPr>
              <a:t>Insert chart highlight text here and adjust frame to fit</a:t>
            </a:r>
          </a:p>
        </p:txBody>
      </p:sp>
      <p:sp>
        <p:nvSpPr>
          <p:cNvPr id="42" name="TextBox 41">
            <a:extLst>
              <a:ext uri="{FF2B5EF4-FFF2-40B4-BE49-F238E27FC236}">
                <a16:creationId xmlns:a16="http://schemas.microsoft.com/office/drawing/2014/main" id="{0C9C8B12-519F-8545-BE37-D232847F5CA8}"/>
              </a:ext>
            </a:extLst>
          </p:cNvPr>
          <p:cNvSpPr txBox="1"/>
          <p:nvPr userDrawn="1"/>
        </p:nvSpPr>
        <p:spPr>
          <a:xfrm>
            <a:off x="567267" y="3060858"/>
            <a:ext cx="1905000" cy="569387"/>
          </a:xfrm>
          <a:prstGeom prst="rect">
            <a:avLst/>
          </a:prstGeom>
          <a:noFill/>
        </p:spPr>
        <p:txBody>
          <a:bodyPr wrap="square" rtlCol="0">
            <a:spAutoFit/>
          </a:bodyPr>
          <a:lstStyle/>
          <a:p>
            <a:r>
              <a:rPr lang="en-US" sz="1200" b="1" dirty="0">
                <a:solidFill>
                  <a:schemeClr val="tx1"/>
                </a:solidFill>
                <a:latin typeface="Arial" panose="020B0604020202020204" pitchFamily="34" charset="0"/>
              </a:rPr>
              <a:t>Report title here</a:t>
            </a:r>
          </a:p>
          <a:p>
            <a:endParaRPr lang="en-US" sz="1000" b="1" dirty="0">
              <a:solidFill>
                <a:schemeClr val="tx1"/>
              </a:solidFill>
              <a:latin typeface="Arial" panose="020B0604020202020204" pitchFamily="34" charset="0"/>
            </a:endParaRPr>
          </a:p>
          <a:p>
            <a:r>
              <a:rPr lang="en-US" sz="900" dirty="0">
                <a:solidFill>
                  <a:schemeClr val="tx1"/>
                </a:solidFill>
                <a:latin typeface="Arial" panose="020B0604020202020204" pitchFamily="34" charset="0"/>
              </a:rPr>
              <a:t>Download the report </a:t>
            </a:r>
            <a:r>
              <a:rPr lang="en-US" sz="900" u="sng" dirty="0">
                <a:solidFill>
                  <a:schemeClr val="bg2"/>
                </a:solidFill>
                <a:latin typeface="Arial" panose="020B0604020202020204" pitchFamily="34" charset="0"/>
              </a:rPr>
              <a:t>here</a:t>
            </a:r>
          </a:p>
        </p:txBody>
      </p:sp>
      <p:sp>
        <p:nvSpPr>
          <p:cNvPr id="43" name="TextBox 42">
            <a:extLst>
              <a:ext uri="{FF2B5EF4-FFF2-40B4-BE49-F238E27FC236}">
                <a16:creationId xmlns:a16="http://schemas.microsoft.com/office/drawing/2014/main" id="{5AE912D5-BCFA-AB45-B817-284320AF0695}"/>
              </a:ext>
            </a:extLst>
          </p:cNvPr>
          <p:cNvSpPr txBox="1"/>
          <p:nvPr userDrawn="1"/>
        </p:nvSpPr>
        <p:spPr>
          <a:xfrm>
            <a:off x="567267" y="4561209"/>
            <a:ext cx="3681202" cy="223138"/>
          </a:xfrm>
          <a:prstGeom prst="rect">
            <a:avLst/>
          </a:prstGeom>
          <a:noFill/>
        </p:spPr>
        <p:txBody>
          <a:bodyPr wrap="square">
            <a:spAutoFit/>
          </a:bodyPr>
          <a:lstStyle/>
          <a:p>
            <a:pPr lvl="0" algn="r"/>
            <a:r>
              <a:rPr lang="en-US" sz="850" dirty="0">
                <a:solidFill>
                  <a:schemeClr val="tx1"/>
                </a:solidFill>
                <a:latin typeface="Arial" panose="020B0604020202020204" pitchFamily="34" charset="0"/>
              </a:rPr>
              <a:t>Source: </a:t>
            </a:r>
            <a:r>
              <a:rPr lang="en-US" sz="850" dirty="0" err="1">
                <a:solidFill>
                  <a:schemeClr val="tx1"/>
                </a:solidFill>
                <a:latin typeface="Arial" panose="020B0604020202020204" pitchFamily="34" charset="0"/>
              </a:rPr>
              <a:t>PitchBook</a:t>
            </a:r>
            <a:r>
              <a:rPr lang="en-US" sz="850" dirty="0">
                <a:solidFill>
                  <a:schemeClr val="tx1"/>
                </a:solidFill>
                <a:latin typeface="Arial" panose="020B0604020202020204" pitchFamily="34" charset="0"/>
              </a:rPr>
              <a:t>  •  Geography: Global  •  *As of </a:t>
            </a:r>
            <a:r>
              <a:rPr lang="en-US" sz="850" dirty="0" err="1">
                <a:solidFill>
                  <a:schemeClr val="tx1"/>
                </a:solidFill>
                <a:latin typeface="Arial" panose="020B0604020202020204" pitchFamily="34" charset="0"/>
              </a:rPr>
              <a:t>datehere</a:t>
            </a:r>
            <a:r>
              <a:rPr lang="en-US" sz="850" dirty="0">
                <a:solidFill>
                  <a:schemeClr val="tx1"/>
                </a:solidFill>
                <a:latin typeface="Arial" panose="020B0604020202020204" pitchFamily="34" charset="0"/>
              </a:rPr>
              <a:t>, 2024</a:t>
            </a:r>
          </a:p>
        </p:txBody>
      </p:sp>
      <p:sp>
        <p:nvSpPr>
          <p:cNvPr id="44" name="TextBox 43">
            <a:extLst>
              <a:ext uri="{FF2B5EF4-FFF2-40B4-BE49-F238E27FC236}">
                <a16:creationId xmlns:a16="http://schemas.microsoft.com/office/drawing/2014/main" id="{3FECC05A-DDAA-B541-86E4-0668741398D3}"/>
              </a:ext>
            </a:extLst>
          </p:cNvPr>
          <p:cNvSpPr txBox="1"/>
          <p:nvPr userDrawn="1"/>
        </p:nvSpPr>
        <p:spPr>
          <a:xfrm>
            <a:off x="567267" y="5219828"/>
            <a:ext cx="3422984" cy="353943"/>
          </a:xfrm>
          <a:prstGeom prst="rect">
            <a:avLst/>
          </a:prstGeom>
          <a:noFill/>
        </p:spPr>
        <p:txBody>
          <a:bodyPr wrap="square">
            <a:spAutoFit/>
          </a:bodyPr>
          <a:lstStyle/>
          <a:p>
            <a:pPr lvl="0"/>
            <a:r>
              <a:rPr lang="en-US" sz="850" dirty="0">
                <a:solidFill>
                  <a:schemeClr val="accent3"/>
                </a:solidFill>
                <a:latin typeface="Arial" panose="020B0604020202020204" pitchFamily="34" charset="0"/>
              </a:rPr>
              <a:t>1: Example footnote here</a:t>
            </a:r>
          </a:p>
          <a:p>
            <a:pPr lvl="0"/>
            <a:r>
              <a:rPr lang="en-US" sz="850" dirty="0">
                <a:solidFill>
                  <a:schemeClr val="accent3"/>
                </a:solidFill>
                <a:latin typeface="Arial" panose="020B0604020202020204" pitchFamily="34" charset="0"/>
              </a:rPr>
              <a:t>2: Another example footnote</a:t>
            </a:r>
          </a:p>
        </p:txBody>
      </p:sp>
      <p:sp>
        <p:nvSpPr>
          <p:cNvPr id="45" name="TextBox 44">
            <a:extLst>
              <a:ext uri="{FF2B5EF4-FFF2-40B4-BE49-F238E27FC236}">
                <a16:creationId xmlns:a16="http://schemas.microsoft.com/office/drawing/2014/main" id="{F5252928-0208-9947-A785-BCAD8710A58E}"/>
              </a:ext>
            </a:extLst>
          </p:cNvPr>
          <p:cNvSpPr txBox="1"/>
          <p:nvPr userDrawn="1"/>
        </p:nvSpPr>
        <p:spPr>
          <a:xfrm>
            <a:off x="609600" y="3950310"/>
            <a:ext cx="579120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50" b="0" i="0" dirty="0">
                <a:solidFill>
                  <a:srgbClr val="FFFFFF"/>
                </a:solidFill>
                <a:effectLst/>
                <a:latin typeface="Arial" panose="020B0604020202020204" pitchFamily="34" charset="0"/>
              </a:rPr>
              <a:t>QX 202X QUANTITATIVE PERSPECTIVES REPORT | </a:t>
            </a:r>
            <a:r>
              <a:rPr lang="en-US" sz="900" b="0" i="0" dirty="0">
                <a:solidFill>
                  <a:srgbClr val="FFFFFF"/>
                </a:solidFill>
                <a:effectLst/>
                <a:latin typeface="Arial" panose="020B0604020202020204" pitchFamily="34" charset="0"/>
              </a:rPr>
              <a:t>CONFIDENTIAL. NOT FOR REDISTRIBUTION.</a:t>
            </a:r>
          </a:p>
        </p:txBody>
      </p:sp>
    </p:spTree>
    <p:extLst>
      <p:ext uri="{BB962C8B-B14F-4D97-AF65-F5344CB8AC3E}">
        <p14:creationId xmlns:p14="http://schemas.microsoft.com/office/powerpoint/2010/main" val="286236128"/>
      </p:ext>
    </p:extLst>
  </p:cSld>
  <p:clrMap bg1="lt1" tx1="dk1" bg2="lt2" tx2="dk2" accent1="accent1" accent2="accent2" accent3="accent3" accent4="accent4" accent5="accent5" accent6="accent6" hlink="hlink" folHlink="folHlink"/>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1DA365-C99A-4940-8AF9-98E712901930}"/>
              </a:ext>
            </a:extLst>
          </p:cNvPr>
          <p:cNvSpPr/>
          <p:nvPr userDrawn="1"/>
        </p:nvSpPr>
        <p:spPr>
          <a:xfrm>
            <a:off x="8156448" y="0"/>
            <a:ext cx="6473952" cy="822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4" name="TextBox 3">
            <a:extLst>
              <a:ext uri="{FF2B5EF4-FFF2-40B4-BE49-F238E27FC236}">
                <a16:creationId xmlns:a16="http://schemas.microsoft.com/office/drawing/2014/main" id="{10E527EA-408F-F241-9BB4-C4ADA5E2E947}"/>
              </a:ext>
            </a:extLst>
          </p:cNvPr>
          <p:cNvSpPr txBox="1"/>
          <p:nvPr userDrawn="1"/>
        </p:nvSpPr>
        <p:spPr>
          <a:xfrm>
            <a:off x="12572999" y="7772400"/>
            <a:ext cx="1453101" cy="223138"/>
          </a:xfrm>
          <a:prstGeom prst="rect">
            <a:avLst/>
          </a:prstGeom>
          <a:noFill/>
        </p:spPr>
        <p:txBody>
          <a:bodyPr wrap="square" rtlCol="0">
            <a:spAutoFit/>
          </a:bodyPr>
          <a:lstStyle/>
          <a:p>
            <a:pPr algn="r"/>
            <a:r>
              <a:rPr lang="en-US" sz="850" b="1" i="0" dirty="0">
                <a:solidFill>
                  <a:schemeClr val="tx1"/>
                </a:solidFill>
                <a:latin typeface="Arial" panose="020B0604020202020204" pitchFamily="34" charset="0"/>
              </a:rPr>
              <a:t>PG </a:t>
            </a:r>
            <a:fld id="{7FEBC95B-E995-044D-AC87-85A66EAB3F8B}" type="slidenum">
              <a:rPr lang="en-US" sz="850" b="1" i="0" smtClean="0">
                <a:solidFill>
                  <a:schemeClr val="tx1"/>
                </a:solidFill>
                <a:latin typeface="Arial" panose="020B0604020202020204" pitchFamily="34" charset="0"/>
              </a:rPr>
              <a:pPr algn="r"/>
              <a:t>‹#›</a:t>
            </a:fld>
            <a:endParaRPr lang="en-US" sz="850" b="1" i="0" dirty="0">
              <a:solidFill>
                <a:schemeClr val="tx1"/>
              </a:solidFill>
              <a:latin typeface="Arial" panose="020B0604020202020204" pitchFamily="34" charset="0"/>
            </a:endParaRPr>
          </a:p>
        </p:txBody>
      </p:sp>
      <p:pic>
        <p:nvPicPr>
          <p:cNvPr id="6" name="Picture 5" descr="A blue and black logo&#10;&#10;Description automatically generated">
            <a:extLst>
              <a:ext uri="{FF2B5EF4-FFF2-40B4-BE49-F238E27FC236}">
                <a16:creationId xmlns:a16="http://schemas.microsoft.com/office/drawing/2014/main" id="{0209FC2E-BD2E-7440-A8FF-5E8B10BFB1FF}"/>
              </a:ext>
            </a:extLst>
          </p:cNvPr>
          <p:cNvPicPr>
            <a:picLocks noChangeAspect="1"/>
          </p:cNvPicPr>
          <p:nvPr userDrawn="1"/>
        </p:nvPicPr>
        <p:blipFill>
          <a:blip r:embed="rId4"/>
          <a:stretch>
            <a:fillRect/>
          </a:stretch>
        </p:blipFill>
        <p:spPr>
          <a:xfrm>
            <a:off x="609600" y="476892"/>
            <a:ext cx="457200" cy="513708"/>
          </a:xfrm>
          <a:prstGeom prst="rect">
            <a:avLst/>
          </a:prstGeom>
        </p:spPr>
      </p:pic>
      <p:sp>
        <p:nvSpPr>
          <p:cNvPr id="7" name="TextBox 6">
            <a:extLst>
              <a:ext uri="{FF2B5EF4-FFF2-40B4-BE49-F238E27FC236}">
                <a16:creationId xmlns:a16="http://schemas.microsoft.com/office/drawing/2014/main" id="{0B17D785-C36F-CC4C-B967-E0C2FD320226}"/>
              </a:ext>
            </a:extLst>
          </p:cNvPr>
          <p:cNvSpPr txBox="1"/>
          <p:nvPr userDrawn="1"/>
        </p:nvSpPr>
        <p:spPr>
          <a:xfrm>
            <a:off x="457200" y="7630053"/>
            <a:ext cx="58674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0" i="0" dirty="0">
                <a:solidFill>
                  <a:srgbClr val="FFFFFF"/>
                </a:solidFill>
                <a:effectLst/>
                <a:latin typeface="Arial" panose="020B0604020202020204" pitchFamily="34" charset="0"/>
              </a:rPr>
              <a:t>MONTHLY US PRIVATE CREDIT MONITOR | PERMISSION TO REPRINT OR DISTRIBUTE ANY CONTENT            FROM THIS PRESENTATION REQUIRES THE PRIOR WRITTEN APPROVAL OF PITCHBOOK DATA, INC.</a:t>
            </a:r>
          </a:p>
        </p:txBody>
      </p:sp>
    </p:spTree>
    <p:extLst>
      <p:ext uri="{BB962C8B-B14F-4D97-AF65-F5344CB8AC3E}">
        <p14:creationId xmlns:p14="http://schemas.microsoft.com/office/powerpoint/2010/main" val="946631886"/>
      </p:ext>
    </p:extLst>
  </p:cSld>
  <p:clrMap bg1="lt1" tx1="dk1" bg2="lt2" tx2="dk2" accent1="accent1" accent2="accent2" accent3="accent3" accent4="accent4" accent5="accent5" accent6="accent6" hlink="hlink" folHlink="folHlink"/>
  <p:sldLayoutIdLst>
    <p:sldLayoutId id="2147483678" r:id="rId1"/>
    <p:sldLayoutId id="2147483691"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 userDrawn="1">
          <p15:clr>
            <a:srgbClr val="F26B43"/>
          </p15:clr>
        </p15:guide>
        <p15:guide id="2" orient="horz" pos="720" userDrawn="1">
          <p15:clr>
            <a:srgbClr val="F26B43"/>
          </p15:clr>
        </p15:guide>
        <p15:guide id="3" orient="horz" pos="1248" userDrawn="1">
          <p15:clr>
            <a:srgbClr val="F26B43"/>
          </p15:clr>
        </p15:guide>
        <p15:guide id="4" pos="384" userDrawn="1">
          <p15:clr>
            <a:srgbClr val="F26B43"/>
          </p15:clr>
        </p15:guide>
        <p15:guide id="5" pos="8832" userDrawn="1">
          <p15:clr>
            <a:srgbClr val="F26B43"/>
          </p15:clr>
        </p15:guide>
        <p15:guide id="6" orient="horz" pos="4752" userDrawn="1">
          <p15:clr>
            <a:srgbClr val="F26B43"/>
          </p15:clr>
        </p15:guide>
        <p15:guide id="7" orient="horz" pos="4608" userDrawn="1">
          <p15:clr>
            <a:srgbClr val="F26B43"/>
          </p15:clr>
        </p15:guide>
        <p15:guide id="8" pos="4896" userDrawn="1">
          <p15:clr>
            <a:srgbClr val="F26B43"/>
          </p15:clr>
        </p15:guide>
        <p15:guide id="9" pos="513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EAA3D4-6EEC-944E-A234-05369B8BF947}"/>
              </a:ext>
            </a:extLst>
          </p:cNvPr>
          <p:cNvSpPr txBox="1"/>
          <p:nvPr userDrawn="1"/>
        </p:nvSpPr>
        <p:spPr>
          <a:xfrm>
            <a:off x="12572999" y="7772400"/>
            <a:ext cx="1453101" cy="223138"/>
          </a:xfrm>
          <a:prstGeom prst="rect">
            <a:avLst/>
          </a:prstGeom>
          <a:noFill/>
        </p:spPr>
        <p:txBody>
          <a:bodyPr wrap="square" rtlCol="0">
            <a:spAutoFit/>
          </a:bodyPr>
          <a:lstStyle/>
          <a:p>
            <a:pPr algn="r"/>
            <a:r>
              <a:rPr lang="en-US" sz="850" b="1" i="0" dirty="0">
                <a:solidFill>
                  <a:schemeClr val="tx1"/>
                </a:solidFill>
                <a:latin typeface="Arial" panose="020B0604020202020204" pitchFamily="34" charset="0"/>
              </a:rPr>
              <a:t>PG </a:t>
            </a:r>
            <a:fld id="{7FEBC95B-E995-044D-AC87-85A66EAB3F8B}" type="slidenum">
              <a:rPr lang="en-US" sz="850" b="1" i="0" smtClean="0">
                <a:solidFill>
                  <a:schemeClr val="tx1"/>
                </a:solidFill>
                <a:latin typeface="Arial" panose="020B0604020202020204" pitchFamily="34" charset="0"/>
              </a:rPr>
              <a:pPr algn="r"/>
              <a:t>‹#›</a:t>
            </a:fld>
            <a:endParaRPr lang="en-US" sz="850" b="1" i="0" dirty="0">
              <a:solidFill>
                <a:schemeClr val="tx1"/>
              </a:solidFill>
              <a:latin typeface="Arial" panose="020B0604020202020204" pitchFamily="34" charset="0"/>
            </a:endParaRPr>
          </a:p>
        </p:txBody>
      </p:sp>
      <p:pic>
        <p:nvPicPr>
          <p:cNvPr id="4" name="Picture 3" descr="A blue and black logo&#10;&#10;Description automatically generated">
            <a:extLst>
              <a:ext uri="{FF2B5EF4-FFF2-40B4-BE49-F238E27FC236}">
                <a16:creationId xmlns:a16="http://schemas.microsoft.com/office/drawing/2014/main" id="{4F75A58D-158A-4942-A518-8946E2A146DE}"/>
              </a:ext>
            </a:extLst>
          </p:cNvPr>
          <p:cNvPicPr>
            <a:picLocks noChangeAspect="1"/>
          </p:cNvPicPr>
          <p:nvPr userDrawn="1"/>
        </p:nvPicPr>
        <p:blipFill>
          <a:blip r:embed="rId3"/>
          <a:stretch>
            <a:fillRect/>
          </a:stretch>
        </p:blipFill>
        <p:spPr>
          <a:xfrm>
            <a:off x="609600" y="476892"/>
            <a:ext cx="457200" cy="513708"/>
          </a:xfrm>
          <a:prstGeom prst="rect">
            <a:avLst/>
          </a:prstGeom>
        </p:spPr>
      </p:pic>
      <p:sp>
        <p:nvSpPr>
          <p:cNvPr id="5" name="TextBox 4">
            <a:extLst>
              <a:ext uri="{FF2B5EF4-FFF2-40B4-BE49-F238E27FC236}">
                <a16:creationId xmlns:a16="http://schemas.microsoft.com/office/drawing/2014/main" id="{09F8BAFE-BA62-0D47-B1A4-D2E70BDD026A}"/>
              </a:ext>
            </a:extLst>
          </p:cNvPr>
          <p:cNvSpPr txBox="1"/>
          <p:nvPr userDrawn="1"/>
        </p:nvSpPr>
        <p:spPr>
          <a:xfrm>
            <a:off x="533400" y="7770168"/>
            <a:ext cx="579120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b="0" i="0" dirty="0">
                <a:solidFill>
                  <a:srgbClr val="FFFFFF"/>
                </a:solidFill>
                <a:effectLst/>
                <a:latin typeface="Arial" panose="020B0604020202020204" pitchFamily="34" charset="0"/>
              </a:rPr>
              <a:t>MONTHLY US PRIVATE CREDIT MONITOR | PERMISSION TO REPRINT OR DISTRIBUTE ANY CONTENT            FROM THIS PRESENTATION REQUIRES THE PRIOR WRITTEN APPROVAL OF PITCHBOOK DATA, INC.</a:t>
            </a:r>
          </a:p>
        </p:txBody>
      </p:sp>
    </p:spTree>
    <p:extLst>
      <p:ext uri="{BB962C8B-B14F-4D97-AF65-F5344CB8AC3E}">
        <p14:creationId xmlns:p14="http://schemas.microsoft.com/office/powerpoint/2010/main" val="3821478935"/>
      </p:ext>
    </p:extLst>
  </p:cSld>
  <p:clrMap bg1="lt1" tx1="dk1" bg2="lt2" tx2="dk2" accent1="accent1" accent2="accent2" accent3="accent3" accent4="accent4" accent5="accent5" accent6="accent6" hlink="hlink" folHlink="folHlink"/>
  <p:sldLayoutIdLst>
    <p:sldLayoutId id="2147483679"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96" userDrawn="1">
          <p15:clr>
            <a:srgbClr val="F26B43"/>
          </p15:clr>
        </p15:guide>
        <p15:guide id="2" orient="horz" pos="720" userDrawn="1">
          <p15:clr>
            <a:srgbClr val="F26B43"/>
          </p15:clr>
        </p15:guide>
        <p15:guide id="3" orient="horz" pos="576" userDrawn="1">
          <p15:clr>
            <a:srgbClr val="F26B43"/>
          </p15:clr>
        </p15:guide>
        <p15:guide id="4" pos="384" userDrawn="1">
          <p15:clr>
            <a:srgbClr val="F26B43"/>
          </p15:clr>
        </p15:guide>
        <p15:guide id="5" pos="4464" userDrawn="1">
          <p15:clr>
            <a:srgbClr val="F26B43"/>
          </p15:clr>
        </p15:guide>
        <p15:guide id="6" pos="4752" userDrawn="1">
          <p15:clr>
            <a:srgbClr val="F26B43"/>
          </p15:clr>
        </p15:guide>
        <p15:guide id="7" pos="8832" userDrawn="1">
          <p15:clr>
            <a:srgbClr val="F26B43"/>
          </p15:clr>
        </p15:guide>
        <p15:guide id="8" orient="horz" pos="4752" userDrawn="1">
          <p15:clr>
            <a:srgbClr val="F26B43"/>
          </p15:clr>
        </p15:guide>
        <p15:guide id="9" orient="horz" pos="460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51C38"/>
        </a:solidFill>
        <a:effectLst/>
      </p:bgPr>
    </p:bg>
    <p:spTree>
      <p:nvGrpSpPr>
        <p:cNvPr id="1" name=""/>
        <p:cNvGrpSpPr/>
        <p:nvPr/>
      </p:nvGrpSpPr>
      <p:grpSpPr>
        <a:xfrm>
          <a:off x="0" y="0"/>
          <a:ext cx="0" cy="0"/>
          <a:chOff x="0" y="0"/>
          <a:chExt cx="0" cy="0"/>
        </a:xfrm>
      </p:grpSpPr>
      <p:pic>
        <p:nvPicPr>
          <p:cNvPr id="8" name="Picture 7" descr="A blue and black logo&#10;&#10;Description automatically generated">
            <a:extLst>
              <a:ext uri="{FF2B5EF4-FFF2-40B4-BE49-F238E27FC236}">
                <a16:creationId xmlns:a16="http://schemas.microsoft.com/office/drawing/2014/main" id="{71B953D4-3D68-E34B-B3BE-AD1268A02334}"/>
              </a:ext>
            </a:extLst>
          </p:cNvPr>
          <p:cNvPicPr>
            <a:picLocks noChangeAspect="1"/>
          </p:cNvPicPr>
          <p:nvPr userDrawn="1"/>
        </p:nvPicPr>
        <p:blipFill>
          <a:blip r:embed="rId4"/>
          <a:stretch>
            <a:fillRect/>
          </a:stretch>
        </p:blipFill>
        <p:spPr>
          <a:xfrm>
            <a:off x="609600" y="476892"/>
            <a:ext cx="457200" cy="513708"/>
          </a:xfrm>
          <a:prstGeom prst="rect">
            <a:avLst/>
          </a:prstGeom>
        </p:spPr>
      </p:pic>
      <p:sp>
        <p:nvSpPr>
          <p:cNvPr id="9" name="TextBox 8">
            <a:extLst>
              <a:ext uri="{FF2B5EF4-FFF2-40B4-BE49-F238E27FC236}">
                <a16:creationId xmlns:a16="http://schemas.microsoft.com/office/drawing/2014/main" id="{C5E11BE2-E771-794F-A8BA-2B0AB0FD9329}"/>
              </a:ext>
            </a:extLst>
          </p:cNvPr>
          <p:cNvSpPr txBox="1"/>
          <p:nvPr userDrawn="1"/>
        </p:nvSpPr>
        <p:spPr>
          <a:xfrm>
            <a:off x="12572999" y="7772400"/>
            <a:ext cx="1453101" cy="223138"/>
          </a:xfrm>
          <a:prstGeom prst="rect">
            <a:avLst/>
          </a:prstGeom>
          <a:noFill/>
        </p:spPr>
        <p:txBody>
          <a:bodyPr wrap="square" rtlCol="0">
            <a:spAutoFit/>
          </a:bodyPr>
          <a:lstStyle/>
          <a:p>
            <a:pPr algn="r"/>
            <a:r>
              <a:rPr lang="en-US" sz="850" b="1" i="0" dirty="0">
                <a:solidFill>
                  <a:schemeClr val="tx1"/>
                </a:solidFill>
                <a:latin typeface="Arial" panose="020B0604020202020204" pitchFamily="34" charset="0"/>
              </a:rPr>
              <a:t>PG </a:t>
            </a:r>
            <a:fld id="{7FEBC95B-E995-044D-AC87-85A66EAB3F8B}" type="slidenum">
              <a:rPr lang="en-US" sz="850" b="1" i="0" smtClean="0">
                <a:solidFill>
                  <a:schemeClr val="tx1"/>
                </a:solidFill>
                <a:latin typeface="Arial" panose="020B0604020202020204" pitchFamily="34" charset="0"/>
              </a:rPr>
              <a:pPr algn="r"/>
              <a:t>‹#›</a:t>
            </a:fld>
            <a:endParaRPr lang="en-US" sz="850" b="1" i="0" dirty="0">
              <a:solidFill>
                <a:schemeClr val="tx1"/>
              </a:solidFill>
              <a:latin typeface="Arial" panose="020B0604020202020204" pitchFamily="34" charset="0"/>
            </a:endParaRPr>
          </a:p>
        </p:txBody>
      </p:sp>
      <p:sp>
        <p:nvSpPr>
          <p:cNvPr id="10" name="TextBox 9">
            <a:extLst>
              <a:ext uri="{FF2B5EF4-FFF2-40B4-BE49-F238E27FC236}">
                <a16:creationId xmlns:a16="http://schemas.microsoft.com/office/drawing/2014/main" id="{8D535EE8-E1D5-6E46-94B7-D2C1F300C49A}"/>
              </a:ext>
            </a:extLst>
          </p:cNvPr>
          <p:cNvSpPr txBox="1"/>
          <p:nvPr userDrawn="1"/>
        </p:nvSpPr>
        <p:spPr>
          <a:xfrm>
            <a:off x="533400" y="7770168"/>
            <a:ext cx="579120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b="0" i="0" dirty="0">
                <a:solidFill>
                  <a:srgbClr val="FFFFFF"/>
                </a:solidFill>
                <a:effectLst/>
                <a:latin typeface="Arial" panose="020B0604020202020204" pitchFamily="34" charset="0"/>
              </a:rPr>
              <a:t>MONTHLY US PRIVATE CREDIT MONITOR | PERMISSION TO REPRINT OR DISTRIBUTE ANY CONTENT            FROM THIS PRESENTATION REQUIRES THE PRIOR WRITTEN APPROVAL OF PITCHBOOK DATA, INC.</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b="0" i="0" dirty="0">
              <a:solidFill>
                <a:srgbClr val="FFFFFF"/>
              </a:solidFill>
              <a:effectLst/>
              <a:latin typeface="Arial" panose="020B0604020202020204" pitchFamily="34" charset="0"/>
            </a:endParaRPr>
          </a:p>
        </p:txBody>
      </p:sp>
    </p:spTree>
    <p:extLst>
      <p:ext uri="{BB962C8B-B14F-4D97-AF65-F5344CB8AC3E}">
        <p14:creationId xmlns:p14="http://schemas.microsoft.com/office/powerpoint/2010/main" val="312278959"/>
      </p:ext>
    </p:extLst>
  </p:cSld>
  <p:clrMap bg1="lt1" tx1="dk1" bg2="lt2" tx2="dk2" accent1="accent1" accent2="accent2" accent3="accent3" accent4="accent4" accent5="accent5" accent6="accent6" hlink="hlink" folHlink="folHlink"/>
  <p:sldLayoutIdLst>
    <p:sldLayoutId id="2147483690" r:id="rId1"/>
    <p:sldLayoutId id="214748369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8BF49-DD77-0C46-BADF-2A913FACB04D}"/>
              </a:ext>
            </a:extLst>
          </p:cNvPr>
          <p:cNvSpPr txBox="1"/>
          <p:nvPr userDrawn="1"/>
        </p:nvSpPr>
        <p:spPr>
          <a:xfrm>
            <a:off x="12572999" y="7772400"/>
            <a:ext cx="1453101" cy="223138"/>
          </a:xfrm>
          <a:prstGeom prst="rect">
            <a:avLst/>
          </a:prstGeom>
          <a:noFill/>
        </p:spPr>
        <p:txBody>
          <a:bodyPr wrap="square" rtlCol="0">
            <a:spAutoFit/>
          </a:bodyPr>
          <a:lstStyle/>
          <a:p>
            <a:pPr algn="r"/>
            <a:r>
              <a:rPr lang="en-US" sz="850" b="1" i="0" dirty="0">
                <a:solidFill>
                  <a:schemeClr val="tx1"/>
                </a:solidFill>
                <a:latin typeface="Arial" panose="020B0604020202020204" pitchFamily="34" charset="0"/>
              </a:rPr>
              <a:t>PG </a:t>
            </a:r>
            <a:fld id="{7FEBC95B-E995-044D-AC87-85A66EAB3F8B}" type="slidenum">
              <a:rPr lang="en-US" sz="850" b="1" i="0" smtClean="0">
                <a:solidFill>
                  <a:schemeClr val="tx1"/>
                </a:solidFill>
                <a:latin typeface="Arial" panose="020B0604020202020204" pitchFamily="34" charset="0"/>
              </a:rPr>
              <a:pPr algn="r"/>
              <a:t>‹#›</a:t>
            </a:fld>
            <a:endParaRPr lang="en-US" sz="850" b="1" i="0" dirty="0">
              <a:solidFill>
                <a:schemeClr val="tx1"/>
              </a:solidFill>
              <a:latin typeface="Arial" panose="020B0604020202020204" pitchFamily="34" charset="0"/>
            </a:endParaRPr>
          </a:p>
        </p:txBody>
      </p:sp>
      <p:sp>
        <p:nvSpPr>
          <p:cNvPr id="4" name="Rectangle 3">
            <a:extLst>
              <a:ext uri="{FF2B5EF4-FFF2-40B4-BE49-F238E27FC236}">
                <a16:creationId xmlns:a16="http://schemas.microsoft.com/office/drawing/2014/main" id="{40242258-3090-1744-8D18-2D8594DDE2E1}"/>
              </a:ext>
            </a:extLst>
          </p:cNvPr>
          <p:cNvSpPr/>
          <p:nvPr userDrawn="1"/>
        </p:nvSpPr>
        <p:spPr>
          <a:xfrm>
            <a:off x="609600" y="2057400"/>
            <a:ext cx="13411200"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300" b="1" i="0" dirty="0">
              <a:latin typeface="Arial" panose="020B0604020202020204" pitchFamily="34" charset="0"/>
            </a:endParaRPr>
          </a:p>
        </p:txBody>
      </p:sp>
      <p:pic>
        <p:nvPicPr>
          <p:cNvPr id="5" name="Picture 4" descr="A blue and black logo&#10;&#10;Description automatically generated">
            <a:extLst>
              <a:ext uri="{FF2B5EF4-FFF2-40B4-BE49-F238E27FC236}">
                <a16:creationId xmlns:a16="http://schemas.microsoft.com/office/drawing/2014/main" id="{BB2C4E9A-F43F-9E4D-B940-40268F4AC526}"/>
              </a:ext>
            </a:extLst>
          </p:cNvPr>
          <p:cNvPicPr>
            <a:picLocks noChangeAspect="1"/>
          </p:cNvPicPr>
          <p:nvPr userDrawn="1"/>
        </p:nvPicPr>
        <p:blipFill>
          <a:blip r:embed="rId3"/>
          <a:stretch>
            <a:fillRect/>
          </a:stretch>
        </p:blipFill>
        <p:spPr>
          <a:xfrm>
            <a:off x="609600" y="476892"/>
            <a:ext cx="457200" cy="513708"/>
          </a:xfrm>
          <a:prstGeom prst="rect">
            <a:avLst/>
          </a:prstGeom>
        </p:spPr>
      </p:pic>
      <p:sp>
        <p:nvSpPr>
          <p:cNvPr id="6" name="TextBox 5">
            <a:extLst>
              <a:ext uri="{FF2B5EF4-FFF2-40B4-BE49-F238E27FC236}">
                <a16:creationId xmlns:a16="http://schemas.microsoft.com/office/drawing/2014/main" id="{D706CB6F-FF14-9440-A1D0-37464A3F03C0}"/>
              </a:ext>
            </a:extLst>
          </p:cNvPr>
          <p:cNvSpPr txBox="1"/>
          <p:nvPr userDrawn="1"/>
        </p:nvSpPr>
        <p:spPr>
          <a:xfrm>
            <a:off x="533400" y="7770168"/>
            <a:ext cx="579120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b="0" i="0" dirty="0">
                <a:solidFill>
                  <a:srgbClr val="FFFFFF"/>
                </a:solidFill>
                <a:effectLst/>
                <a:latin typeface="Arial" panose="020B0604020202020204" pitchFamily="34" charset="0"/>
              </a:rPr>
              <a:t>MONTHLY US PRIVATE CREDIT MONITOR | PERMISSION TO REPRINT OR DISTRIBUTE ANY CONTENT            FROM THIS PRESENTATION REQUIRES THE PRIOR WRITTEN APPROVAL OF PITCHBOOK DATA, INC.</a:t>
            </a:r>
          </a:p>
        </p:txBody>
      </p:sp>
    </p:spTree>
    <p:extLst>
      <p:ext uri="{BB962C8B-B14F-4D97-AF65-F5344CB8AC3E}">
        <p14:creationId xmlns:p14="http://schemas.microsoft.com/office/powerpoint/2010/main" val="1429624896"/>
      </p:ext>
    </p:extLst>
  </p:cSld>
  <p:clrMap bg1="lt1" tx1="dk1" bg2="lt2" tx2="dk2" accent1="accent1" accent2="accent2" accent3="accent3" accent4="accent4" accent5="accent5" accent6="accent6" hlink="hlink" folHlink="folHlink"/>
  <p:sldLayoutIdLst>
    <p:sldLayoutId id="2147483680"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8832" userDrawn="1">
          <p15:clr>
            <a:srgbClr val="F26B43"/>
          </p15:clr>
        </p15:guide>
        <p15:guide id="3" orient="horz" pos="1296" userDrawn="1">
          <p15:clr>
            <a:srgbClr val="F26B43"/>
          </p15:clr>
        </p15:guide>
        <p15:guide id="4" orient="horz" pos="4608" userDrawn="1">
          <p15:clr>
            <a:srgbClr val="F26B43"/>
          </p15:clr>
        </p15:guide>
        <p15:guide id="5" orient="horz" pos="4752" userDrawn="1">
          <p15:clr>
            <a:srgbClr val="F26B43"/>
          </p15:clr>
        </p15:guide>
        <p15:guide id="6" orient="horz" pos="1728" userDrawn="1">
          <p15:clr>
            <a:srgbClr val="F26B43"/>
          </p15:clr>
        </p15:guide>
        <p15:guide id="7" orient="horz" pos="4464"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BF9094-4EBD-D241-8AB0-FDED43617242}"/>
              </a:ext>
            </a:extLst>
          </p:cNvPr>
          <p:cNvSpPr/>
          <p:nvPr userDrawn="1"/>
        </p:nvSpPr>
        <p:spPr>
          <a:xfrm>
            <a:off x="609600" y="2057400"/>
            <a:ext cx="6471755"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300" b="1" i="0" dirty="0">
              <a:latin typeface="Arial" panose="020B0604020202020204" pitchFamily="34" charset="0"/>
            </a:endParaRPr>
          </a:p>
        </p:txBody>
      </p:sp>
      <p:sp>
        <p:nvSpPr>
          <p:cNvPr id="4" name="Rectangle 3">
            <a:extLst>
              <a:ext uri="{FF2B5EF4-FFF2-40B4-BE49-F238E27FC236}">
                <a16:creationId xmlns:a16="http://schemas.microsoft.com/office/drawing/2014/main" id="{52659BE1-D575-1843-8B09-37B65431307B}"/>
              </a:ext>
            </a:extLst>
          </p:cNvPr>
          <p:cNvSpPr/>
          <p:nvPr userDrawn="1"/>
        </p:nvSpPr>
        <p:spPr>
          <a:xfrm>
            <a:off x="7549043" y="2057400"/>
            <a:ext cx="6471755"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300" b="1" i="0" dirty="0">
              <a:latin typeface="Arial" panose="020B0604020202020204" pitchFamily="34" charset="0"/>
            </a:endParaRPr>
          </a:p>
        </p:txBody>
      </p:sp>
      <p:sp>
        <p:nvSpPr>
          <p:cNvPr id="5" name="TextBox 4">
            <a:extLst>
              <a:ext uri="{FF2B5EF4-FFF2-40B4-BE49-F238E27FC236}">
                <a16:creationId xmlns:a16="http://schemas.microsoft.com/office/drawing/2014/main" id="{A0C5476A-0C12-BF44-A033-4D9A1E621BA4}"/>
              </a:ext>
            </a:extLst>
          </p:cNvPr>
          <p:cNvSpPr txBox="1"/>
          <p:nvPr userDrawn="1"/>
        </p:nvSpPr>
        <p:spPr>
          <a:xfrm>
            <a:off x="12572999" y="7772400"/>
            <a:ext cx="1453101" cy="223138"/>
          </a:xfrm>
          <a:prstGeom prst="rect">
            <a:avLst/>
          </a:prstGeom>
          <a:noFill/>
        </p:spPr>
        <p:txBody>
          <a:bodyPr wrap="square" rtlCol="0">
            <a:spAutoFit/>
          </a:bodyPr>
          <a:lstStyle/>
          <a:p>
            <a:pPr algn="r"/>
            <a:r>
              <a:rPr lang="en-US" sz="850" b="1" i="0" dirty="0">
                <a:solidFill>
                  <a:schemeClr val="tx1"/>
                </a:solidFill>
                <a:latin typeface="Arial" panose="020B0604020202020204" pitchFamily="34" charset="0"/>
              </a:rPr>
              <a:t>PG </a:t>
            </a:r>
            <a:fld id="{7FEBC95B-E995-044D-AC87-85A66EAB3F8B}" type="slidenum">
              <a:rPr lang="en-US" sz="850" b="1" i="0" smtClean="0">
                <a:solidFill>
                  <a:schemeClr val="tx1"/>
                </a:solidFill>
                <a:latin typeface="Arial" panose="020B0604020202020204" pitchFamily="34" charset="0"/>
              </a:rPr>
              <a:pPr algn="r"/>
              <a:t>‹#›</a:t>
            </a:fld>
            <a:endParaRPr lang="en-US" sz="850" b="1" i="0" dirty="0">
              <a:solidFill>
                <a:schemeClr val="tx1"/>
              </a:solidFill>
              <a:latin typeface="Arial" panose="020B0604020202020204" pitchFamily="34" charset="0"/>
            </a:endParaRPr>
          </a:p>
        </p:txBody>
      </p:sp>
      <p:pic>
        <p:nvPicPr>
          <p:cNvPr id="6" name="Picture 5" descr="A blue and black logo&#10;&#10;Description automatically generated">
            <a:extLst>
              <a:ext uri="{FF2B5EF4-FFF2-40B4-BE49-F238E27FC236}">
                <a16:creationId xmlns:a16="http://schemas.microsoft.com/office/drawing/2014/main" id="{DB82C132-7301-6848-A50E-C21EF4FBCF9C}"/>
              </a:ext>
            </a:extLst>
          </p:cNvPr>
          <p:cNvPicPr>
            <a:picLocks noChangeAspect="1"/>
          </p:cNvPicPr>
          <p:nvPr userDrawn="1"/>
        </p:nvPicPr>
        <p:blipFill>
          <a:blip r:embed="rId3"/>
          <a:stretch>
            <a:fillRect/>
          </a:stretch>
        </p:blipFill>
        <p:spPr>
          <a:xfrm>
            <a:off x="609600" y="476892"/>
            <a:ext cx="457200" cy="513708"/>
          </a:xfrm>
          <a:prstGeom prst="rect">
            <a:avLst/>
          </a:prstGeom>
        </p:spPr>
      </p:pic>
      <p:sp>
        <p:nvSpPr>
          <p:cNvPr id="7" name="TextBox 6">
            <a:extLst>
              <a:ext uri="{FF2B5EF4-FFF2-40B4-BE49-F238E27FC236}">
                <a16:creationId xmlns:a16="http://schemas.microsoft.com/office/drawing/2014/main" id="{64F396C0-9167-F544-A899-A5A777DC0DA3}"/>
              </a:ext>
            </a:extLst>
          </p:cNvPr>
          <p:cNvSpPr txBox="1"/>
          <p:nvPr userDrawn="1"/>
        </p:nvSpPr>
        <p:spPr>
          <a:xfrm>
            <a:off x="533400" y="7770168"/>
            <a:ext cx="5791200"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b="0" i="0" dirty="0">
                <a:solidFill>
                  <a:srgbClr val="FFFFFF"/>
                </a:solidFill>
                <a:effectLst/>
                <a:latin typeface="Arial" panose="020B0604020202020204" pitchFamily="34" charset="0"/>
              </a:rPr>
              <a:t>LCD RESEARCH MONTHLY  |  CONFIDENTIAL. NOT FOR REDISTRIBUTION.</a:t>
            </a:r>
          </a:p>
        </p:txBody>
      </p:sp>
    </p:spTree>
    <p:extLst>
      <p:ext uri="{BB962C8B-B14F-4D97-AF65-F5344CB8AC3E}">
        <p14:creationId xmlns:p14="http://schemas.microsoft.com/office/powerpoint/2010/main" val="901248054"/>
      </p:ext>
    </p:extLst>
  </p:cSld>
  <p:clrMap bg1="lt1" tx1="dk1" bg2="lt2" tx2="dk2" accent1="accent1" accent2="accent2" accent3="accent3" accent4="accent4" accent5="accent5" accent6="accent6" hlink="hlink" folHlink="folHlink"/>
  <p:sldLayoutIdLst>
    <p:sldLayoutId id="2147483681"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08" userDrawn="1">
          <p15:clr>
            <a:srgbClr val="F26B43"/>
          </p15:clr>
        </p15:guide>
        <p15:guide id="2" orient="horz" pos="1296" userDrawn="1">
          <p15:clr>
            <a:srgbClr val="F26B43"/>
          </p15:clr>
        </p15:guide>
        <p15:guide id="4" orient="horz" pos="1728" userDrawn="1">
          <p15:clr>
            <a:srgbClr val="F26B43"/>
          </p15:clr>
        </p15:guide>
        <p15:guide id="5" orient="horz" pos="4752" userDrawn="1">
          <p15:clr>
            <a:srgbClr val="F26B43"/>
          </p15:clr>
        </p15:guide>
        <p15:guide id="6" orient="horz" pos="4608" userDrawn="1">
          <p15:clr>
            <a:srgbClr val="F26B43"/>
          </p15:clr>
        </p15:guide>
        <p15:guide id="7" pos="384" userDrawn="1">
          <p15:clr>
            <a:srgbClr val="F26B43"/>
          </p15:clr>
        </p15:guide>
        <p15:guide id="8" pos="8832" userDrawn="1">
          <p15:clr>
            <a:srgbClr val="F26B43"/>
          </p15:clr>
        </p15:guide>
        <p15:guide id="9" pos="4464" userDrawn="1">
          <p15:clr>
            <a:srgbClr val="F26B43"/>
          </p15:clr>
        </p15:guide>
        <p15:guide id="10" pos="4752"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F227EC-E50A-1C49-ABEE-033133B7A073}"/>
              </a:ext>
            </a:extLst>
          </p:cNvPr>
          <p:cNvSpPr/>
          <p:nvPr userDrawn="1"/>
        </p:nvSpPr>
        <p:spPr>
          <a:xfrm>
            <a:off x="10591800" y="0"/>
            <a:ext cx="4038600" cy="822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3" name="TextBox 2">
            <a:extLst>
              <a:ext uri="{FF2B5EF4-FFF2-40B4-BE49-F238E27FC236}">
                <a16:creationId xmlns:a16="http://schemas.microsoft.com/office/drawing/2014/main" id="{2580B9F5-EBA3-5542-B327-C43DC51F0FA2}"/>
              </a:ext>
            </a:extLst>
          </p:cNvPr>
          <p:cNvSpPr txBox="1"/>
          <p:nvPr userDrawn="1"/>
        </p:nvSpPr>
        <p:spPr>
          <a:xfrm>
            <a:off x="12572999" y="7772400"/>
            <a:ext cx="1453101" cy="223138"/>
          </a:xfrm>
          <a:prstGeom prst="rect">
            <a:avLst/>
          </a:prstGeom>
          <a:noFill/>
        </p:spPr>
        <p:txBody>
          <a:bodyPr wrap="square" rtlCol="0">
            <a:spAutoFit/>
          </a:bodyPr>
          <a:lstStyle/>
          <a:p>
            <a:pPr algn="r"/>
            <a:r>
              <a:rPr lang="en-US" sz="850" b="1" i="0" dirty="0">
                <a:solidFill>
                  <a:schemeClr val="tx1"/>
                </a:solidFill>
                <a:latin typeface="Arial" panose="020B0604020202020204" pitchFamily="34" charset="0"/>
              </a:rPr>
              <a:t>PG </a:t>
            </a:r>
            <a:fld id="{7FEBC95B-E995-044D-AC87-85A66EAB3F8B}" type="slidenum">
              <a:rPr lang="en-US" sz="850" b="1" i="0" smtClean="0">
                <a:solidFill>
                  <a:schemeClr val="tx1"/>
                </a:solidFill>
                <a:latin typeface="Arial" panose="020B0604020202020204" pitchFamily="34" charset="0"/>
              </a:rPr>
              <a:pPr algn="r"/>
              <a:t>‹#›</a:t>
            </a:fld>
            <a:endParaRPr lang="en-US" sz="850" b="1" i="0" dirty="0">
              <a:solidFill>
                <a:schemeClr val="tx1"/>
              </a:solidFill>
              <a:latin typeface="Arial" panose="020B0604020202020204" pitchFamily="34" charset="0"/>
            </a:endParaRPr>
          </a:p>
        </p:txBody>
      </p:sp>
      <p:pic>
        <p:nvPicPr>
          <p:cNvPr id="5" name="Picture 4" descr="A blue and black logo&#10;&#10;Description automatically generated">
            <a:extLst>
              <a:ext uri="{FF2B5EF4-FFF2-40B4-BE49-F238E27FC236}">
                <a16:creationId xmlns:a16="http://schemas.microsoft.com/office/drawing/2014/main" id="{1357A1FD-EB71-4A43-9B64-3252F4430084}"/>
              </a:ext>
            </a:extLst>
          </p:cNvPr>
          <p:cNvPicPr>
            <a:picLocks noChangeAspect="1"/>
          </p:cNvPicPr>
          <p:nvPr userDrawn="1"/>
        </p:nvPicPr>
        <p:blipFill>
          <a:blip r:embed="rId3"/>
          <a:stretch>
            <a:fillRect/>
          </a:stretch>
        </p:blipFill>
        <p:spPr>
          <a:xfrm>
            <a:off x="609600" y="476892"/>
            <a:ext cx="457200" cy="513708"/>
          </a:xfrm>
          <a:prstGeom prst="rect">
            <a:avLst/>
          </a:prstGeom>
        </p:spPr>
      </p:pic>
      <p:sp>
        <p:nvSpPr>
          <p:cNvPr id="6" name="TextBox 5">
            <a:extLst>
              <a:ext uri="{FF2B5EF4-FFF2-40B4-BE49-F238E27FC236}">
                <a16:creationId xmlns:a16="http://schemas.microsoft.com/office/drawing/2014/main" id="{A4E6131F-9781-7848-B9E1-7F251A19470B}"/>
              </a:ext>
            </a:extLst>
          </p:cNvPr>
          <p:cNvSpPr txBox="1"/>
          <p:nvPr userDrawn="1"/>
        </p:nvSpPr>
        <p:spPr>
          <a:xfrm>
            <a:off x="533400" y="7770168"/>
            <a:ext cx="5791200"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b="0" i="0" dirty="0">
                <a:solidFill>
                  <a:srgbClr val="FFFFFF"/>
                </a:solidFill>
                <a:effectLst/>
                <a:latin typeface="Arial" panose="020B0604020202020204" pitchFamily="34" charset="0"/>
              </a:rPr>
              <a:t>LCD RESEARCH MONTHLY  |  CONFIDENTIAL. NOT FOR REDISTRIBUTION.</a:t>
            </a:r>
          </a:p>
        </p:txBody>
      </p:sp>
    </p:spTree>
    <p:extLst>
      <p:ext uri="{BB962C8B-B14F-4D97-AF65-F5344CB8AC3E}">
        <p14:creationId xmlns:p14="http://schemas.microsoft.com/office/powerpoint/2010/main" val="1655537637"/>
      </p:ext>
    </p:extLst>
  </p:cSld>
  <p:clrMap bg1="lt1" tx1="dk1" bg2="lt2" tx2="dk2" accent1="accent1" accent2="accent2" accent3="accent3" accent4="accent4" accent5="accent5" accent6="accent6" hlink="hlink" folHlink="folHlink"/>
  <p:sldLayoutIdLst>
    <p:sldLayoutId id="2147483682"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96" userDrawn="1">
          <p15:clr>
            <a:srgbClr val="F26B43"/>
          </p15:clr>
        </p15:guide>
        <p15:guide id="2" pos="384" userDrawn="1">
          <p15:clr>
            <a:srgbClr val="F26B43"/>
          </p15:clr>
        </p15:guide>
        <p15:guide id="3" orient="horz" pos="1728" userDrawn="1">
          <p15:clr>
            <a:srgbClr val="F26B43"/>
          </p15:clr>
        </p15:guide>
        <p15:guide id="4" orient="horz" pos="4752" userDrawn="1">
          <p15:clr>
            <a:srgbClr val="F26B43"/>
          </p15:clr>
        </p15:guide>
        <p15:guide id="5" orient="horz" pos="4608" userDrawn="1">
          <p15:clr>
            <a:srgbClr val="F26B43"/>
          </p15:clr>
        </p15:guide>
        <p15:guide id="6" pos="6384" userDrawn="1">
          <p15:clr>
            <a:srgbClr val="F26B43"/>
          </p15:clr>
        </p15:guide>
        <p15:guide id="7" pos="6960" userDrawn="1">
          <p15:clr>
            <a:srgbClr val="F26B43"/>
          </p15:clr>
        </p15:guide>
        <p15:guide id="8" pos="8832"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B788CBF-1D97-2E40-832C-76AB16231D01}"/>
              </a:ext>
            </a:extLst>
          </p:cNvPr>
          <p:cNvSpPr/>
          <p:nvPr userDrawn="1"/>
        </p:nvSpPr>
        <p:spPr>
          <a:xfrm>
            <a:off x="9296400" y="0"/>
            <a:ext cx="5340096" cy="822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5" name="TextBox 4">
            <a:extLst>
              <a:ext uri="{FF2B5EF4-FFF2-40B4-BE49-F238E27FC236}">
                <a16:creationId xmlns:a16="http://schemas.microsoft.com/office/drawing/2014/main" id="{C8903829-D629-DE44-99A7-3F47952FDEF0}"/>
              </a:ext>
            </a:extLst>
          </p:cNvPr>
          <p:cNvSpPr txBox="1"/>
          <p:nvPr userDrawn="1"/>
        </p:nvSpPr>
        <p:spPr>
          <a:xfrm>
            <a:off x="12572999" y="7772400"/>
            <a:ext cx="1453101" cy="223138"/>
          </a:xfrm>
          <a:prstGeom prst="rect">
            <a:avLst/>
          </a:prstGeom>
          <a:noFill/>
        </p:spPr>
        <p:txBody>
          <a:bodyPr wrap="square" rtlCol="0">
            <a:spAutoFit/>
          </a:bodyPr>
          <a:lstStyle/>
          <a:p>
            <a:pPr algn="r"/>
            <a:r>
              <a:rPr lang="en-US" sz="850" b="1" i="0" dirty="0">
                <a:solidFill>
                  <a:schemeClr val="tx1"/>
                </a:solidFill>
                <a:latin typeface="Arial" panose="020B0604020202020204" pitchFamily="34" charset="0"/>
              </a:rPr>
              <a:t>PG </a:t>
            </a:r>
            <a:fld id="{7FEBC95B-E995-044D-AC87-85A66EAB3F8B}" type="slidenum">
              <a:rPr lang="en-US" sz="850" b="1" i="0" smtClean="0">
                <a:solidFill>
                  <a:schemeClr val="tx1"/>
                </a:solidFill>
                <a:latin typeface="Arial" panose="020B0604020202020204" pitchFamily="34" charset="0"/>
              </a:rPr>
              <a:pPr algn="r"/>
              <a:t>‹#›</a:t>
            </a:fld>
            <a:endParaRPr lang="en-US" sz="850" b="1" i="0" dirty="0">
              <a:solidFill>
                <a:schemeClr val="tx1"/>
              </a:solidFill>
              <a:latin typeface="Arial" panose="020B0604020202020204" pitchFamily="34" charset="0"/>
            </a:endParaRPr>
          </a:p>
        </p:txBody>
      </p:sp>
      <p:pic>
        <p:nvPicPr>
          <p:cNvPr id="6" name="Picture 5" descr="A blue and black logo&#10;&#10;Description automatically generated">
            <a:extLst>
              <a:ext uri="{FF2B5EF4-FFF2-40B4-BE49-F238E27FC236}">
                <a16:creationId xmlns:a16="http://schemas.microsoft.com/office/drawing/2014/main" id="{4083DEDB-41A1-564F-927D-E02A5E681E20}"/>
              </a:ext>
            </a:extLst>
          </p:cNvPr>
          <p:cNvPicPr>
            <a:picLocks noChangeAspect="1"/>
          </p:cNvPicPr>
          <p:nvPr userDrawn="1"/>
        </p:nvPicPr>
        <p:blipFill>
          <a:blip r:embed="rId3"/>
          <a:stretch>
            <a:fillRect/>
          </a:stretch>
        </p:blipFill>
        <p:spPr>
          <a:xfrm>
            <a:off x="609600" y="476892"/>
            <a:ext cx="457200" cy="513708"/>
          </a:xfrm>
          <a:prstGeom prst="rect">
            <a:avLst/>
          </a:prstGeom>
        </p:spPr>
      </p:pic>
      <p:sp>
        <p:nvSpPr>
          <p:cNvPr id="7" name="TextBox 6">
            <a:extLst>
              <a:ext uri="{FF2B5EF4-FFF2-40B4-BE49-F238E27FC236}">
                <a16:creationId xmlns:a16="http://schemas.microsoft.com/office/drawing/2014/main" id="{0B6B732F-D9C4-834E-9B63-9274616A130D}"/>
              </a:ext>
            </a:extLst>
          </p:cNvPr>
          <p:cNvSpPr txBox="1"/>
          <p:nvPr userDrawn="1"/>
        </p:nvSpPr>
        <p:spPr>
          <a:xfrm>
            <a:off x="533400" y="7770168"/>
            <a:ext cx="5791200"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b="0" i="0" dirty="0">
                <a:solidFill>
                  <a:srgbClr val="FFFFFF"/>
                </a:solidFill>
                <a:effectLst/>
                <a:latin typeface="Arial" panose="020B0604020202020204" pitchFamily="34" charset="0"/>
              </a:rPr>
              <a:t>LCD RESEARCH MONTHLY  |  CONFIDENTIAL. NOT FOR REDISTRIBUTION.</a:t>
            </a:r>
          </a:p>
        </p:txBody>
      </p:sp>
    </p:spTree>
    <p:extLst>
      <p:ext uri="{BB962C8B-B14F-4D97-AF65-F5344CB8AC3E}">
        <p14:creationId xmlns:p14="http://schemas.microsoft.com/office/powerpoint/2010/main" val="2426490800"/>
      </p:ext>
    </p:extLst>
  </p:cSld>
  <p:clrMap bg1="lt1" tx1="dk1" bg2="lt2" tx2="dk2" accent1="accent1" accent2="accent2" accent3="accent3" accent4="accent4" accent5="accent5" accent6="accent6" hlink="hlink" folHlink="folHlink"/>
  <p:sldLayoutIdLst>
    <p:sldLayoutId id="2147483683"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96" userDrawn="1">
          <p15:clr>
            <a:srgbClr val="F26B43"/>
          </p15:clr>
        </p15:guide>
        <p15:guide id="2" pos="6096" userDrawn="1">
          <p15:clr>
            <a:srgbClr val="F26B43"/>
          </p15:clr>
        </p15:guide>
        <p15:guide id="3" pos="8832" userDrawn="1">
          <p15:clr>
            <a:srgbClr val="F26B43"/>
          </p15:clr>
        </p15:guide>
        <p15:guide id="4" orient="horz" pos="1728" userDrawn="1">
          <p15:clr>
            <a:srgbClr val="F26B43"/>
          </p15:clr>
        </p15:guide>
        <p15:guide id="5" orient="horz" pos="4752" userDrawn="1">
          <p15:clr>
            <a:srgbClr val="F26B43"/>
          </p15:clr>
        </p15:guide>
        <p15:guide id="6" orient="horz" pos="4608" userDrawn="1">
          <p15:clr>
            <a:srgbClr val="F26B43"/>
          </p15:clr>
        </p15:guide>
        <p15:guide id="7" pos="384" userDrawn="1">
          <p15:clr>
            <a:srgbClr val="F26B43"/>
          </p15:clr>
        </p15:guide>
        <p15:guide id="8" pos="5568"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descr="A blue and black logo&#10;&#10;Description automatically generated">
            <a:extLst>
              <a:ext uri="{FF2B5EF4-FFF2-40B4-BE49-F238E27FC236}">
                <a16:creationId xmlns:a16="http://schemas.microsoft.com/office/drawing/2014/main" id="{4083DEDB-41A1-564F-927D-E02A5E681E20}"/>
              </a:ext>
            </a:extLst>
          </p:cNvPr>
          <p:cNvPicPr>
            <a:picLocks noChangeAspect="1"/>
          </p:cNvPicPr>
          <p:nvPr userDrawn="1"/>
        </p:nvPicPr>
        <p:blipFill>
          <a:blip r:embed="rId3"/>
          <a:stretch>
            <a:fillRect/>
          </a:stretch>
        </p:blipFill>
        <p:spPr>
          <a:xfrm>
            <a:off x="609600" y="476892"/>
            <a:ext cx="457200" cy="513708"/>
          </a:xfrm>
          <a:prstGeom prst="rect">
            <a:avLst/>
          </a:prstGeom>
        </p:spPr>
      </p:pic>
    </p:spTree>
    <p:extLst>
      <p:ext uri="{BB962C8B-B14F-4D97-AF65-F5344CB8AC3E}">
        <p14:creationId xmlns:p14="http://schemas.microsoft.com/office/powerpoint/2010/main" val="3811906809"/>
      </p:ext>
    </p:extLst>
  </p:cSld>
  <p:clrMap bg1="lt1" tx1="dk1" bg2="lt2" tx2="dk2" accent1="accent1" accent2="accent2" accent3="accent3" accent4="accent4" accent5="accent5" accent6="accent6" hlink="hlink" folHlink="folHlink"/>
  <p:sldLayoutIdLst>
    <p:sldLayoutId id="2147483686"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96" userDrawn="1">
          <p15:clr>
            <a:srgbClr val="F26B43"/>
          </p15:clr>
        </p15:guide>
        <p15:guide id="3" pos="8832" userDrawn="1">
          <p15:clr>
            <a:srgbClr val="F26B43"/>
          </p15:clr>
        </p15:guide>
        <p15:guide id="4" orient="horz" pos="1728" userDrawn="1">
          <p15:clr>
            <a:srgbClr val="F26B43"/>
          </p15:clr>
        </p15:guide>
        <p15:guide id="5" orient="horz" pos="4752" userDrawn="1">
          <p15:clr>
            <a:srgbClr val="F26B43"/>
          </p15:clr>
        </p15:guide>
        <p15:guide id="6" orient="horz" pos="4608" userDrawn="1">
          <p15:clr>
            <a:srgbClr val="F26B43"/>
          </p15:clr>
        </p15:guide>
        <p15:guide id="7" pos="384" userDrawn="1">
          <p15:clr>
            <a:srgbClr val="F26B43"/>
          </p15:clr>
        </p15:guide>
        <p15:guide id="8" orient="horz" pos="2736" userDrawn="1">
          <p15:clr>
            <a:srgbClr val="F26B43"/>
          </p15:clr>
        </p15:guide>
        <p15:guide id="9"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content.pitchbook.com/share/quick-link/profile/63558f2d-cccc-4216-93a0-b97df872ab45?hash=03dba95f8869a1953fa8678a184039c474d516769003c74cbe5e8c591f4fe9a8" TargetMode="External"/><Relationship Id="rId3" Type="http://schemas.openxmlformats.org/officeDocument/2006/relationships/hyperlink" Target="https://content.pitchbook.com/share/quick-link/profile/f7a2c7d1-1308-42b6-a1b9-c5a90c7dcd0b?hash=093c8c32f209b21ac903c323909b74d72613e50e8f5d06b95d1d973483bc89b3" TargetMode="External"/><Relationship Id="rId7" Type="http://schemas.openxmlformats.org/officeDocument/2006/relationships/hyperlink" Target="https://my.pitchbook.com/credit-analysis-news/article/12536192"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content.pitchbook.com/share/quick-link/profile/96bc3ee0-a99d-4e8f-9650-b8fc8cfa2442?hash=a3e3690a0d10c495f8c0ec8f4a65ccd55b97f7d49c69540e20be543b1d6c6bf1" TargetMode="External"/><Relationship Id="rId5" Type="http://schemas.openxmlformats.org/officeDocument/2006/relationships/hyperlink" Target="https://content.pitchbook.com/share/quick-link/profile/cdd89c3f-0098-4093-a69d-d16ce6b715d9?hash=8f5c43cf1eecb0a5224afdae7b849063433fef8acb1c95be1ee3dbd860b45141" TargetMode="External"/><Relationship Id="rId4" Type="http://schemas.openxmlformats.org/officeDocument/2006/relationships/hyperlink" Target="https://content.pitchbook.com/share/quick-link/profile/9bf813eb-bdd6-4780-b26e-e7935a8e2c96?hash=5084d88a2938eaad1fb141abcfe6ca6b5056a4fc13fa1542d2f79b261d498ebc" TargetMode="Externa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mailto:jack.johnson@pitchbook.com" TargetMode="External"/><Relationship Id="rId2" Type="http://schemas.openxmlformats.org/officeDocument/2006/relationships/hyperlink" Target="mailto:Marina.Lukatsky@pitchbook.com" TargetMode="External"/><Relationship Id="rId1" Type="http://schemas.openxmlformats.org/officeDocument/2006/relationships/slideLayout" Target="../slideLayouts/slideLayout6.xml"/><Relationship Id="rId4" Type="http://schemas.openxmlformats.org/officeDocument/2006/relationships/hyperlink" Target="mailto:support@pitchbook.com"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41584FEF-1DBF-834A-854E-934CB0C68360}"/>
              </a:ext>
            </a:extLst>
          </p:cNvPr>
          <p:cNvSpPr>
            <a:spLocks noGrp="1"/>
          </p:cNvSpPr>
          <p:nvPr>
            <p:ph idx="10"/>
          </p:nvPr>
        </p:nvSpPr>
        <p:spPr>
          <a:xfrm>
            <a:off x="838201" y="3505200"/>
            <a:ext cx="6248400" cy="1295400"/>
          </a:xfrm>
        </p:spPr>
        <p:txBody>
          <a:bodyPr/>
          <a:lstStyle/>
          <a:p>
            <a:r>
              <a:rPr lang="en-US" b="1" dirty="0">
                <a:latin typeface="Georgia" panose="02040502050405020303" pitchFamily="18" charset="0"/>
              </a:rPr>
              <a:t>Private Credit Monitor</a:t>
            </a:r>
          </a:p>
        </p:txBody>
      </p:sp>
      <p:sp>
        <p:nvSpPr>
          <p:cNvPr id="12" name="Content Placeholder 11">
            <a:extLst>
              <a:ext uri="{FF2B5EF4-FFF2-40B4-BE49-F238E27FC236}">
                <a16:creationId xmlns:a16="http://schemas.microsoft.com/office/drawing/2014/main" id="{93D10ACD-6DB6-9C49-959E-0CBC1FB79C1C}"/>
              </a:ext>
            </a:extLst>
          </p:cNvPr>
          <p:cNvSpPr>
            <a:spLocks noGrp="1"/>
          </p:cNvSpPr>
          <p:nvPr>
            <p:ph idx="11"/>
          </p:nvPr>
        </p:nvSpPr>
        <p:spPr>
          <a:xfrm>
            <a:off x="838201" y="5486400"/>
            <a:ext cx="6248400" cy="594688"/>
          </a:xfrm>
        </p:spPr>
        <p:txBody>
          <a:bodyPr/>
          <a:lstStyle/>
          <a:p>
            <a:r>
              <a:rPr lang="en-US" dirty="0"/>
              <a:t>November 2025</a:t>
            </a:r>
          </a:p>
        </p:txBody>
      </p:sp>
    </p:spTree>
    <p:extLst>
      <p:ext uri="{BB962C8B-B14F-4D97-AF65-F5344CB8AC3E}">
        <p14:creationId xmlns:p14="http://schemas.microsoft.com/office/powerpoint/2010/main" val="2244178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Direct lending LBO volume reaches the highest point in at least six years, although deal count still lags 2024</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06000" y="6975031"/>
            <a:ext cx="42146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Nov. 30, 2025</a:t>
            </a:r>
          </a:p>
        </p:txBody>
      </p:sp>
      <p:sp>
        <p:nvSpPr>
          <p:cNvPr id="31" name="TextBox 30">
            <a:extLst>
              <a:ext uri="{FF2B5EF4-FFF2-40B4-BE49-F238E27FC236}">
                <a16:creationId xmlns:a16="http://schemas.microsoft.com/office/drawing/2014/main" id="{903387DA-048D-804F-8EAF-D92F24E58EB0}"/>
              </a:ext>
            </a:extLst>
          </p:cNvPr>
          <p:cNvSpPr txBox="1"/>
          <p:nvPr/>
        </p:nvSpPr>
        <p:spPr>
          <a:xfrm>
            <a:off x="567267" y="7266057"/>
            <a:ext cx="3422984" cy="361637"/>
          </a:xfrm>
          <a:prstGeom prst="rect">
            <a:avLst/>
          </a:prstGeom>
          <a:noFill/>
        </p:spPr>
        <p:txBody>
          <a:bodyPr wrap="square">
            <a:spAutoFit/>
          </a:bodyPr>
          <a:lstStyle/>
          <a:p>
            <a:r>
              <a:rPr lang="en-US" sz="900" dirty="0">
                <a:latin typeface="Arial Narrow" panose="020B0606020202030204" pitchFamily="34" charset="0"/>
              </a:rPr>
              <a:t>Deal count is based on transactions covered by LCD News</a:t>
            </a:r>
          </a:p>
          <a:p>
            <a:pPr lvl="0"/>
            <a:endParaRPr lang="en-US" sz="850" dirty="0">
              <a:latin typeface="Arial" panose="020B0604020202020204" pitchFamily="34" charset="0"/>
            </a:endParaRP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Direct lending </a:t>
            </a:r>
            <a:r>
              <a:rPr lang="en-US" sz="1400" dirty="0">
                <a:solidFill>
                  <a:schemeClr val="tx1"/>
                </a:solidFill>
                <a:latin typeface="Arial Narrow" panose="020B0606020202030204" pitchFamily="34" charset="0"/>
              </a:rPr>
              <a:t>c</a:t>
            </a:r>
            <a:r>
              <a:rPr lang="en-US" sz="1400" b="0" i="0" dirty="0">
                <a:solidFill>
                  <a:schemeClr val="tx1"/>
                </a:solidFill>
                <a:latin typeface="Arial Narrow" panose="020B0606020202030204" pitchFamily="34" charset="0"/>
              </a:rPr>
              <a:t>ount and estimated volume of deals financing LBOs </a:t>
            </a:r>
            <a:r>
              <a:rPr lang="en-US" sz="1400" dirty="0">
                <a:solidFill>
                  <a:schemeClr val="tx1"/>
                </a:solidFill>
                <a:latin typeface="Arial Narrow" panose="020B0606020202030204" pitchFamily="34" charset="0"/>
              </a:rPr>
              <a:t>(annual) ($B) </a:t>
            </a:r>
            <a:endParaRPr lang="en-US" sz="1400" b="0" i="0" dirty="0">
              <a:solidFill>
                <a:schemeClr val="tx1"/>
              </a:solidFill>
              <a:latin typeface="Arial Narrow" panose="020B0606020202030204" pitchFamily="34" charset="0"/>
            </a:endParaRPr>
          </a:p>
        </p:txBody>
      </p:sp>
      <p:graphicFrame>
        <p:nvGraphicFramePr>
          <p:cNvPr id="5" name="Chart Placeholder 4">
            <a:extLst>
              <a:ext uri="{FF2B5EF4-FFF2-40B4-BE49-F238E27FC236}">
                <a16:creationId xmlns:a16="http://schemas.microsoft.com/office/drawing/2014/main" id="{6949865C-D46D-4DE5-8FFE-C114A8C1FE80}"/>
              </a:ext>
            </a:extLst>
          </p:cNvPr>
          <p:cNvGraphicFramePr>
            <a:graphicFrameLocks noGrp="1"/>
          </p:cNvGraphicFramePr>
          <p:nvPr>
            <p:ph type="chart" sz="quarter" idx="10"/>
            <p:extLst>
              <p:ext uri="{D42A27DB-BD31-4B8C-83A1-F6EECF244321}">
                <p14:modId xmlns:p14="http://schemas.microsoft.com/office/powerpoint/2010/main" val="1085354948"/>
              </p:ext>
            </p:extLst>
          </p:nvPr>
        </p:nvGraphicFramePr>
        <p:xfrm>
          <a:off x="609600" y="2743200"/>
          <a:ext cx="134112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87867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Healthcare and Technology sectors expanded their share of deal activity, while Services saw a pullback vs 2024</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82200" y="6975031"/>
            <a:ext cx="41384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Nov. 30, 2025</a:t>
            </a: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New-issue </a:t>
            </a:r>
            <a:r>
              <a:rPr lang="en-US" sz="1400" dirty="0">
                <a:solidFill>
                  <a:schemeClr val="tx1"/>
                </a:solidFill>
                <a:latin typeface="Arial Narrow" panose="020B0606020202030204" pitchFamily="34" charset="0"/>
              </a:rPr>
              <a:t>d</a:t>
            </a:r>
            <a:r>
              <a:rPr lang="en-US" sz="1400" b="0" i="0" dirty="0">
                <a:solidFill>
                  <a:schemeClr val="tx1"/>
                </a:solidFill>
                <a:latin typeface="Arial Narrow" panose="020B0606020202030204" pitchFamily="34" charset="0"/>
              </a:rPr>
              <a:t>irect </a:t>
            </a:r>
            <a:r>
              <a:rPr lang="en-US" sz="1400" dirty="0">
                <a:solidFill>
                  <a:schemeClr val="tx1"/>
                </a:solidFill>
                <a:latin typeface="Arial Narrow" panose="020B0606020202030204" pitchFamily="34" charset="0"/>
              </a:rPr>
              <a:t>l</a:t>
            </a:r>
            <a:r>
              <a:rPr lang="en-US" sz="1400" b="0" i="0" dirty="0">
                <a:solidFill>
                  <a:schemeClr val="tx1"/>
                </a:solidFill>
                <a:latin typeface="Arial Narrow" panose="020B0606020202030204" pitchFamily="34" charset="0"/>
              </a:rPr>
              <a:t>ending top 10 sectors – share by deal count</a:t>
            </a:r>
          </a:p>
        </p:txBody>
      </p:sp>
      <p:graphicFrame>
        <p:nvGraphicFramePr>
          <p:cNvPr id="8" name="Chart Placeholder 7">
            <a:extLst>
              <a:ext uri="{FF2B5EF4-FFF2-40B4-BE49-F238E27FC236}">
                <a16:creationId xmlns:a16="http://schemas.microsoft.com/office/drawing/2014/main" id="{2B6338AD-05CE-CDA3-04D4-F07E5D85904B}"/>
              </a:ext>
            </a:extLst>
          </p:cNvPr>
          <p:cNvGraphicFramePr>
            <a:graphicFrameLocks noGrp="1"/>
          </p:cNvGraphicFramePr>
          <p:nvPr>
            <p:ph type="chart" sz="quarter" idx="10"/>
            <p:extLst>
              <p:ext uri="{D42A27DB-BD31-4B8C-83A1-F6EECF244321}">
                <p14:modId xmlns:p14="http://schemas.microsoft.com/office/powerpoint/2010/main" val="993671143"/>
              </p:ext>
            </p:extLst>
          </p:nvPr>
        </p:nvGraphicFramePr>
        <p:xfrm>
          <a:off x="609600" y="2743200"/>
          <a:ext cx="134112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1329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D9026E-8EE2-39C8-8677-2ED3C4D35BFC}"/>
              </a:ext>
            </a:extLst>
          </p:cNvPr>
          <p:cNvSpPr>
            <a:spLocks noGrp="1"/>
          </p:cNvSpPr>
          <p:nvPr>
            <p:ph type="body" sz="quarter" idx="10"/>
          </p:nvPr>
        </p:nvSpPr>
        <p:spPr/>
        <p:txBody>
          <a:bodyPr/>
          <a:lstStyle/>
          <a:p>
            <a:r>
              <a:rPr lang="en-US" dirty="0">
                <a:latin typeface="Georgia" panose="02040502050405020303" pitchFamily="18" charset="0"/>
              </a:rPr>
              <a:t>Spreads</a:t>
            </a:r>
          </a:p>
        </p:txBody>
      </p:sp>
    </p:spTree>
    <p:extLst>
      <p:ext uri="{BB962C8B-B14F-4D97-AF65-F5344CB8AC3E}">
        <p14:creationId xmlns:p14="http://schemas.microsoft.com/office/powerpoint/2010/main" val="4070685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Fourth-quarter spreads have held largely steady so far, with a median of S+475—unchanged from the third quarter</a:t>
            </a:r>
          </a:p>
        </p:txBody>
      </p:sp>
      <p:sp>
        <p:nvSpPr>
          <p:cNvPr id="29" name="TextBox 28">
            <a:extLst>
              <a:ext uri="{FF2B5EF4-FFF2-40B4-BE49-F238E27FC236}">
                <a16:creationId xmlns:a16="http://schemas.microsoft.com/office/drawing/2014/main" id="{2575F363-F7D5-134D-85C9-859294382D6F}"/>
              </a:ext>
            </a:extLst>
          </p:cNvPr>
          <p:cNvSpPr txBox="1"/>
          <p:nvPr/>
        </p:nvSpPr>
        <p:spPr>
          <a:xfrm>
            <a:off x="10363200" y="6975031"/>
            <a:ext cx="37574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Nov. 30, 2025</a:t>
            </a:r>
          </a:p>
        </p:txBody>
      </p:sp>
      <p:sp>
        <p:nvSpPr>
          <p:cNvPr id="31" name="TextBox 30">
            <a:extLst>
              <a:ext uri="{FF2B5EF4-FFF2-40B4-BE49-F238E27FC236}">
                <a16:creationId xmlns:a16="http://schemas.microsoft.com/office/drawing/2014/main" id="{903387DA-048D-804F-8EAF-D92F24E58EB0}"/>
              </a:ext>
            </a:extLst>
          </p:cNvPr>
          <p:cNvSpPr txBox="1"/>
          <p:nvPr/>
        </p:nvSpPr>
        <p:spPr>
          <a:xfrm>
            <a:off x="567266" y="7266057"/>
            <a:ext cx="4690533" cy="361637"/>
          </a:xfrm>
          <a:prstGeom prst="rect">
            <a:avLst/>
          </a:prstGeom>
          <a:noFill/>
        </p:spPr>
        <p:txBody>
          <a:bodyPr wrap="square">
            <a:spAutoFit/>
          </a:bodyPr>
          <a:lstStyle/>
          <a:p>
            <a:r>
              <a:rPr lang="en-US" sz="900" dirty="0">
                <a:latin typeface="Arial Narrow" panose="020B0606020202030204" pitchFamily="34" charset="0"/>
              </a:rPr>
              <a:t>Direct lending data is based on transactions covered by LCD News, BDC filings and other public sources</a:t>
            </a:r>
          </a:p>
          <a:p>
            <a:pPr lvl="0"/>
            <a:endParaRPr lang="en-US" sz="850" dirty="0">
              <a:solidFill>
                <a:schemeClr val="accent3"/>
              </a:solidFill>
              <a:latin typeface="Arial" panose="020B0604020202020204" pitchFamily="34" charset="0"/>
            </a:endParaRP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New-issue spread of acquisition-related deals, PE-backed borrowers</a:t>
            </a:r>
          </a:p>
        </p:txBody>
      </p:sp>
      <p:graphicFrame>
        <p:nvGraphicFramePr>
          <p:cNvPr id="12" name="Chart Placeholder 11">
            <a:extLst>
              <a:ext uri="{FF2B5EF4-FFF2-40B4-BE49-F238E27FC236}">
                <a16:creationId xmlns:a16="http://schemas.microsoft.com/office/drawing/2014/main" id="{FB4911A1-745A-4C62-8472-429C6975E9BC}"/>
              </a:ext>
            </a:extLst>
          </p:cNvPr>
          <p:cNvGraphicFramePr>
            <a:graphicFrameLocks noGrp="1"/>
          </p:cNvGraphicFramePr>
          <p:nvPr>
            <p:ph type="chart" sz="quarter" idx="10"/>
            <p:extLst>
              <p:ext uri="{D42A27DB-BD31-4B8C-83A1-F6EECF244321}">
                <p14:modId xmlns:p14="http://schemas.microsoft.com/office/powerpoint/2010/main" val="2561797808"/>
              </p:ext>
            </p:extLst>
          </p:nvPr>
        </p:nvGraphicFramePr>
        <p:xfrm>
          <a:off x="609600" y="2743200"/>
          <a:ext cx="134112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60817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For LBO financings, half the market is in the 450 bps to 500 bps range in 2025</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82200" y="6975031"/>
            <a:ext cx="41384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Nov. 30, 2025</a:t>
            </a:r>
          </a:p>
        </p:txBody>
      </p:sp>
      <p:sp>
        <p:nvSpPr>
          <p:cNvPr id="31" name="TextBox 30">
            <a:extLst>
              <a:ext uri="{FF2B5EF4-FFF2-40B4-BE49-F238E27FC236}">
                <a16:creationId xmlns:a16="http://schemas.microsoft.com/office/drawing/2014/main" id="{903387DA-048D-804F-8EAF-D92F24E58EB0}"/>
              </a:ext>
            </a:extLst>
          </p:cNvPr>
          <p:cNvSpPr txBox="1"/>
          <p:nvPr/>
        </p:nvSpPr>
        <p:spPr>
          <a:xfrm>
            <a:off x="567267" y="7266057"/>
            <a:ext cx="3422984" cy="638636"/>
          </a:xfrm>
          <a:prstGeom prst="rect">
            <a:avLst/>
          </a:prstGeom>
          <a:noFill/>
        </p:spPr>
        <p:txBody>
          <a:bodyPr wrap="square">
            <a:spAutoFit/>
          </a:bodyPr>
          <a:lstStyle/>
          <a:p>
            <a:r>
              <a:rPr lang="en-US" sz="900" dirty="0">
                <a:latin typeface="Arial Narrow" panose="020B0606020202030204" pitchFamily="34" charset="0"/>
              </a:rPr>
              <a:t>Data reflects senior secured loans and unitranche facilities. </a:t>
            </a:r>
            <a:br>
              <a:rPr lang="en-US" sz="900" dirty="0">
                <a:latin typeface="Arial Narrow" panose="020B0606020202030204" pitchFamily="34" charset="0"/>
              </a:rPr>
            </a:br>
            <a:endParaRPr lang="en-US" sz="900" dirty="0">
              <a:latin typeface="Arial Narrow" panose="020B0606020202030204" pitchFamily="34" charset="0"/>
            </a:endParaRPr>
          </a:p>
          <a:p>
            <a:endParaRPr lang="en-US" sz="900" dirty="0">
              <a:latin typeface="Arial Narrow" panose="020B0606020202030204" pitchFamily="34" charset="0"/>
            </a:endParaRPr>
          </a:p>
          <a:p>
            <a:pPr lvl="0"/>
            <a:endParaRPr lang="en-US" sz="850" dirty="0">
              <a:solidFill>
                <a:schemeClr val="accent3"/>
              </a:solidFill>
              <a:latin typeface="Arial" panose="020B0604020202020204" pitchFamily="34" charset="0"/>
            </a:endParaRP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400" dirty="0">
                <a:solidFill>
                  <a:schemeClr val="tx1"/>
                </a:solidFill>
                <a:latin typeface="Arial Narrow" panose="020B0606020202030204" pitchFamily="34" charset="0"/>
              </a:rPr>
              <a:t>New-issue spread distribution of LBOs financed in direct lending market</a:t>
            </a:r>
          </a:p>
        </p:txBody>
      </p:sp>
      <p:graphicFrame>
        <p:nvGraphicFramePr>
          <p:cNvPr id="6" name="Chart Placeholder 5">
            <a:extLst>
              <a:ext uri="{FF2B5EF4-FFF2-40B4-BE49-F238E27FC236}">
                <a16:creationId xmlns:a16="http://schemas.microsoft.com/office/drawing/2014/main" id="{C54F7ED4-4B20-4E5E-A8ED-AB72E5599DB0}"/>
              </a:ext>
            </a:extLst>
          </p:cNvPr>
          <p:cNvGraphicFramePr>
            <a:graphicFrameLocks noGrp="1"/>
          </p:cNvGraphicFramePr>
          <p:nvPr>
            <p:ph type="chart" sz="quarter" idx="10"/>
            <p:extLst>
              <p:ext uri="{D42A27DB-BD31-4B8C-83A1-F6EECF244321}">
                <p14:modId xmlns:p14="http://schemas.microsoft.com/office/powerpoint/2010/main" val="3340511387"/>
              </p:ext>
            </p:extLst>
          </p:nvPr>
        </p:nvGraphicFramePr>
        <p:xfrm>
          <a:off x="609600" y="2743200"/>
          <a:ext cx="134112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7726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The difference in BSL and direct lending spreads has compressed amid competition for larger deals</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82200" y="6975031"/>
            <a:ext cx="41384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Nov. 30, 2025</a:t>
            </a:r>
          </a:p>
        </p:txBody>
      </p:sp>
      <p:sp>
        <p:nvSpPr>
          <p:cNvPr id="31" name="TextBox 30">
            <a:extLst>
              <a:ext uri="{FF2B5EF4-FFF2-40B4-BE49-F238E27FC236}">
                <a16:creationId xmlns:a16="http://schemas.microsoft.com/office/drawing/2014/main" id="{903387DA-048D-804F-8EAF-D92F24E58EB0}"/>
              </a:ext>
            </a:extLst>
          </p:cNvPr>
          <p:cNvSpPr txBox="1"/>
          <p:nvPr/>
        </p:nvSpPr>
        <p:spPr>
          <a:xfrm>
            <a:off x="567266" y="7266057"/>
            <a:ext cx="6900334" cy="361637"/>
          </a:xfrm>
          <a:prstGeom prst="rect">
            <a:avLst/>
          </a:prstGeom>
          <a:noFill/>
        </p:spPr>
        <p:txBody>
          <a:bodyPr wrap="square">
            <a:spAutoFit/>
          </a:bodyPr>
          <a:lstStyle/>
          <a:p>
            <a:r>
              <a:rPr lang="en-US" sz="900" dirty="0">
                <a:latin typeface="Arial Narrow" panose="020B0606020202030204" pitchFamily="34" charset="0"/>
              </a:rPr>
              <a:t>Direct lending spread data reflects senior secured first-lien loans and unitranche facilities. BSL data reflects loans issued to borrowers rated B-minus.</a:t>
            </a:r>
          </a:p>
          <a:p>
            <a:pPr lvl="0"/>
            <a:endParaRPr lang="en-US" sz="850" dirty="0">
              <a:solidFill>
                <a:schemeClr val="accent3"/>
              </a:solidFill>
              <a:latin typeface="Arial" panose="020B0604020202020204" pitchFamily="34" charset="0"/>
            </a:endParaRP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Spread of LBOs financed in BSL (B-minus borrowers) vs direct lending market</a:t>
            </a:r>
          </a:p>
        </p:txBody>
      </p:sp>
      <p:graphicFrame>
        <p:nvGraphicFramePr>
          <p:cNvPr id="4" name="Chart 3">
            <a:extLst>
              <a:ext uri="{FF2B5EF4-FFF2-40B4-BE49-F238E27FC236}">
                <a16:creationId xmlns:a16="http://schemas.microsoft.com/office/drawing/2014/main" id="{CB632DA0-0819-4333-8ACE-4ACE450EE5CE}"/>
              </a:ext>
            </a:extLst>
          </p:cNvPr>
          <p:cNvGraphicFramePr>
            <a:graphicFrameLocks/>
          </p:cNvGraphicFramePr>
          <p:nvPr>
            <p:extLst>
              <p:ext uri="{D42A27DB-BD31-4B8C-83A1-F6EECF244321}">
                <p14:modId xmlns:p14="http://schemas.microsoft.com/office/powerpoint/2010/main" val="2578473000"/>
              </p:ext>
            </p:extLst>
          </p:nvPr>
        </p:nvGraphicFramePr>
        <p:xfrm>
          <a:off x="622300" y="2771457"/>
          <a:ext cx="13398500" cy="40865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6790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LBO cost of debt contracts across both private and liquid credit markets</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82200" y="7205863"/>
            <a:ext cx="41384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Nov. 30, 2025</a:t>
            </a:r>
          </a:p>
        </p:txBody>
      </p:sp>
      <p:sp>
        <p:nvSpPr>
          <p:cNvPr id="31" name="TextBox 30">
            <a:extLst>
              <a:ext uri="{FF2B5EF4-FFF2-40B4-BE49-F238E27FC236}">
                <a16:creationId xmlns:a16="http://schemas.microsoft.com/office/drawing/2014/main" id="{903387DA-048D-804F-8EAF-D92F24E58EB0}"/>
              </a:ext>
            </a:extLst>
          </p:cNvPr>
          <p:cNvSpPr txBox="1"/>
          <p:nvPr/>
        </p:nvSpPr>
        <p:spPr>
          <a:xfrm>
            <a:off x="567266" y="7266057"/>
            <a:ext cx="6900334" cy="361637"/>
          </a:xfrm>
          <a:prstGeom prst="rect">
            <a:avLst/>
          </a:prstGeom>
          <a:noFill/>
        </p:spPr>
        <p:txBody>
          <a:bodyPr wrap="square">
            <a:spAutoFit/>
          </a:bodyPr>
          <a:lstStyle/>
          <a:p>
            <a:r>
              <a:rPr lang="en-US" sz="900" dirty="0">
                <a:latin typeface="Arial Narrow" panose="020B0606020202030204" pitchFamily="34" charset="0"/>
              </a:rPr>
              <a:t>Direct lending spread data reflects senior secured first-lien loans and unitranche facilities. BSL data reflects loans issued to all leveraged borrowers.</a:t>
            </a:r>
          </a:p>
          <a:p>
            <a:pPr lvl="0"/>
            <a:endParaRPr lang="en-US" sz="850" dirty="0">
              <a:solidFill>
                <a:schemeClr val="accent3"/>
              </a:solidFill>
              <a:latin typeface="Arial" panose="020B0604020202020204" pitchFamily="34" charset="0"/>
            </a:endParaRP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Spread of LBOs financed in BSL (all borrowers) vs direct lending market</a:t>
            </a:r>
          </a:p>
        </p:txBody>
      </p:sp>
      <p:graphicFrame>
        <p:nvGraphicFramePr>
          <p:cNvPr id="7" name="Chart 6">
            <a:extLst>
              <a:ext uri="{FF2B5EF4-FFF2-40B4-BE49-F238E27FC236}">
                <a16:creationId xmlns:a16="http://schemas.microsoft.com/office/drawing/2014/main" id="{A76DA284-6478-4CA6-A3AC-3282A710289D}"/>
              </a:ext>
            </a:extLst>
          </p:cNvPr>
          <p:cNvGraphicFramePr>
            <a:graphicFrameLocks/>
          </p:cNvGraphicFramePr>
          <p:nvPr>
            <p:extLst>
              <p:ext uri="{D42A27DB-BD31-4B8C-83A1-F6EECF244321}">
                <p14:modId xmlns:p14="http://schemas.microsoft.com/office/powerpoint/2010/main" val="2151925582"/>
              </p:ext>
            </p:extLst>
          </p:nvPr>
        </p:nvGraphicFramePr>
        <p:xfrm>
          <a:off x="622300" y="2771457"/>
          <a:ext cx="13398500" cy="42035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373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3F3E9A-4688-A024-6E23-6627E71C2CF5}"/>
              </a:ext>
            </a:extLst>
          </p:cNvPr>
          <p:cNvSpPr>
            <a:spLocks noGrp="1"/>
          </p:cNvSpPr>
          <p:nvPr>
            <p:ph type="body" sz="quarter" idx="10"/>
          </p:nvPr>
        </p:nvSpPr>
        <p:spPr>
          <a:xfrm>
            <a:off x="533400" y="3276600"/>
            <a:ext cx="7315200" cy="1752600"/>
          </a:xfrm>
        </p:spPr>
        <p:txBody>
          <a:bodyPr/>
          <a:lstStyle/>
          <a:p>
            <a:r>
              <a:rPr lang="en-US" dirty="0"/>
              <a:t>Broadly Syndicated vs. Direct Lending Market</a:t>
            </a:r>
          </a:p>
        </p:txBody>
      </p:sp>
    </p:spTree>
    <p:extLst>
      <p:ext uri="{BB962C8B-B14F-4D97-AF65-F5344CB8AC3E}">
        <p14:creationId xmlns:p14="http://schemas.microsoft.com/office/powerpoint/2010/main" val="1714739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Deal counts show an uptick in BSL-financed LBOs, contrasted with a pullback in direct lending</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06000" y="6975031"/>
            <a:ext cx="42146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Nov. 30, 2025</a:t>
            </a:r>
          </a:p>
        </p:txBody>
      </p:sp>
      <p:sp>
        <p:nvSpPr>
          <p:cNvPr id="31" name="TextBox 30">
            <a:extLst>
              <a:ext uri="{FF2B5EF4-FFF2-40B4-BE49-F238E27FC236}">
                <a16:creationId xmlns:a16="http://schemas.microsoft.com/office/drawing/2014/main" id="{903387DA-048D-804F-8EAF-D92F24E58EB0}"/>
              </a:ext>
            </a:extLst>
          </p:cNvPr>
          <p:cNvSpPr txBox="1"/>
          <p:nvPr/>
        </p:nvSpPr>
        <p:spPr>
          <a:xfrm>
            <a:off x="567267" y="7266057"/>
            <a:ext cx="3422984" cy="361637"/>
          </a:xfrm>
          <a:prstGeom prst="rect">
            <a:avLst/>
          </a:prstGeom>
          <a:noFill/>
        </p:spPr>
        <p:txBody>
          <a:bodyPr wrap="square">
            <a:spAutoFit/>
          </a:bodyPr>
          <a:lstStyle/>
          <a:p>
            <a:r>
              <a:rPr lang="en-US" sz="900" dirty="0">
                <a:latin typeface="Arial Narrow" panose="020B0606020202030204" pitchFamily="34" charset="0"/>
              </a:rPr>
              <a:t>Deal count is based on transactions covered by LCD News</a:t>
            </a:r>
          </a:p>
          <a:p>
            <a:pPr lvl="0"/>
            <a:endParaRPr lang="en-US" sz="850" dirty="0">
              <a:latin typeface="Arial" panose="020B0604020202020204" pitchFamily="34" charset="0"/>
            </a:endParaRP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Count of LBO deals financed </a:t>
            </a:r>
            <a:r>
              <a:rPr lang="en-US" sz="1400" dirty="0">
                <a:solidFill>
                  <a:schemeClr val="tx1"/>
                </a:solidFill>
                <a:latin typeface="Arial Narrow" panose="020B0606020202030204" pitchFamily="34" charset="0"/>
              </a:rPr>
              <a:t>in BSL vs direct lending market (quarterly)</a:t>
            </a:r>
            <a:endParaRPr lang="en-US" sz="1400" b="0" i="0" dirty="0">
              <a:solidFill>
                <a:schemeClr val="tx1"/>
              </a:solidFill>
              <a:latin typeface="Arial Narrow" panose="020B0606020202030204" pitchFamily="34" charset="0"/>
            </a:endParaRPr>
          </a:p>
        </p:txBody>
      </p:sp>
      <p:graphicFrame>
        <p:nvGraphicFramePr>
          <p:cNvPr id="4" name="Chart 3">
            <a:extLst>
              <a:ext uri="{FF2B5EF4-FFF2-40B4-BE49-F238E27FC236}">
                <a16:creationId xmlns:a16="http://schemas.microsoft.com/office/drawing/2014/main" id="{40BD2968-4DFB-4CA6-B788-D433955AB925}"/>
              </a:ext>
            </a:extLst>
          </p:cNvPr>
          <p:cNvGraphicFramePr>
            <a:graphicFrameLocks/>
          </p:cNvGraphicFramePr>
          <p:nvPr>
            <p:extLst>
              <p:ext uri="{D42A27DB-BD31-4B8C-83A1-F6EECF244321}">
                <p14:modId xmlns:p14="http://schemas.microsoft.com/office/powerpoint/2010/main" val="216959774"/>
              </p:ext>
            </p:extLst>
          </p:nvPr>
        </p:nvGraphicFramePr>
        <p:xfrm>
          <a:off x="567267" y="2769807"/>
          <a:ext cx="13453533" cy="42052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9789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In absolute dollars, though, sponsors secured more funding from direct lenders in the past three months, thanks to a few megadeals</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06000" y="6975031"/>
            <a:ext cx="42146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Nov. 30, 2025</a:t>
            </a: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New-issue volume for LBOs financed in BSL vs direct lending market (quarterly) ($B)</a:t>
            </a:r>
          </a:p>
        </p:txBody>
      </p:sp>
      <p:graphicFrame>
        <p:nvGraphicFramePr>
          <p:cNvPr id="6" name="Chart 5">
            <a:extLst>
              <a:ext uri="{FF2B5EF4-FFF2-40B4-BE49-F238E27FC236}">
                <a16:creationId xmlns:a16="http://schemas.microsoft.com/office/drawing/2014/main" id="{66C8D667-267B-440E-A683-023A21BBF780}"/>
              </a:ext>
            </a:extLst>
          </p:cNvPr>
          <p:cNvGraphicFramePr>
            <a:graphicFrameLocks/>
          </p:cNvGraphicFramePr>
          <p:nvPr>
            <p:extLst>
              <p:ext uri="{D42A27DB-BD31-4B8C-83A1-F6EECF244321}">
                <p14:modId xmlns:p14="http://schemas.microsoft.com/office/powerpoint/2010/main" val="1489778811"/>
              </p:ext>
            </p:extLst>
          </p:nvPr>
        </p:nvGraphicFramePr>
        <p:xfrm>
          <a:off x="609600" y="2802681"/>
          <a:ext cx="13411200" cy="40553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1465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9DDB1D-D98A-8844-BEF6-43408D3BD012}"/>
              </a:ext>
            </a:extLst>
          </p:cNvPr>
          <p:cNvSpPr>
            <a:spLocks noGrp="1"/>
          </p:cNvSpPr>
          <p:nvPr>
            <p:ph idx="1"/>
          </p:nvPr>
        </p:nvSpPr>
        <p:spPr>
          <a:xfrm>
            <a:off x="533400" y="1905000"/>
            <a:ext cx="13335000" cy="5181600"/>
          </a:xfrm>
        </p:spPr>
        <p:txBody>
          <a:bodyPr numCol="2"/>
          <a:lstStyle/>
          <a:p>
            <a:pPr marL="274320"/>
            <a:r>
              <a:rPr lang="en-US" sz="1300" b="1" dirty="0">
                <a:solidFill>
                  <a:schemeClr val="tx1"/>
                </a:solidFill>
                <a:latin typeface="Arial" panose="020B0604020202020204" pitchFamily="34" charset="0"/>
                <a:cs typeface="Arial" panose="020B0604020202020204" pitchFamily="34" charset="0"/>
              </a:rPr>
              <a:t>Big-ticket deals propel direct lending volume </a:t>
            </a:r>
            <a:r>
              <a:rPr lang="en-US" sz="1300" dirty="0">
                <a:solidFill>
                  <a:schemeClr val="tx1"/>
                </a:solidFill>
                <a:cs typeface="Arial" panose="020B0604020202020204" pitchFamily="34" charset="0"/>
              </a:rPr>
              <a:t>–</a:t>
            </a:r>
            <a:r>
              <a:rPr lang="en-US" sz="1300" b="1" dirty="0">
                <a:solidFill>
                  <a:schemeClr val="tx1"/>
                </a:solidFill>
                <a:latin typeface="Arial" panose="020B0604020202020204" pitchFamily="34" charset="0"/>
                <a:cs typeface="Arial" panose="020B0604020202020204" pitchFamily="34" charset="0"/>
              </a:rPr>
              <a:t> </a:t>
            </a:r>
            <a:r>
              <a:rPr lang="en-US" sz="1300" dirty="0">
                <a:solidFill>
                  <a:schemeClr val="tx1"/>
                </a:solidFill>
                <a:latin typeface="Arial" panose="020B0604020202020204" pitchFamily="34" charset="0"/>
                <a:cs typeface="Arial" panose="020B0604020202020204" pitchFamily="34" charset="0"/>
              </a:rPr>
              <a:t>Mega-deals resurfaced in November, boosting direct lending volumes amid increased volatility in the broadly syndicated market. LCD tracked $69.8 billion across 201 deals in the three months to Nov. 30. That’s the highest volume since 2Q24 ($85.2 billion) but the lowest transaction count since 4Q23 (196 deals). November activity featured seven deals of at least $1 billion, the highest monthly count this year. As a result, year-over-year decline in volume narrowed to 9% through November, from 15% in October.</a:t>
            </a:r>
          </a:p>
          <a:p>
            <a:pPr marL="274320"/>
            <a:r>
              <a:rPr lang="en-US" sz="1300" b="1" dirty="0">
                <a:solidFill>
                  <a:schemeClr val="tx1"/>
                </a:solidFill>
                <a:cs typeface="Arial" panose="020B0604020202020204" pitchFamily="34" charset="0"/>
              </a:rPr>
              <a:t>LBO volume soars on jumbo deals </a:t>
            </a:r>
            <a:r>
              <a:rPr lang="en-US" sz="1300" dirty="0">
                <a:solidFill>
                  <a:schemeClr val="tx1"/>
                </a:solidFill>
                <a:cs typeface="Arial" panose="020B0604020202020204" pitchFamily="34" charset="0"/>
              </a:rPr>
              <a:t>–</a:t>
            </a:r>
            <a:r>
              <a:rPr lang="en-US" sz="1300" b="1" dirty="0">
                <a:solidFill>
                  <a:schemeClr val="tx1"/>
                </a:solidFill>
                <a:cs typeface="Arial" panose="020B0604020202020204" pitchFamily="34" charset="0"/>
              </a:rPr>
              <a:t> </a:t>
            </a:r>
            <a:r>
              <a:rPr lang="en-US" sz="1300" dirty="0">
                <a:solidFill>
                  <a:schemeClr val="tx1"/>
                </a:solidFill>
                <a:cs typeface="Arial" panose="020B0604020202020204" pitchFamily="34" charset="0"/>
              </a:rPr>
              <a:t>LBO volume climbed to its strongest point since 2Q22 on the back of several jumbo deals, including borrowers shifting from the broadly syndicated market. Direct lenders issued an estimated $23.7 billion of loans to finance buyouts in the three months to Nov. 30, up from around $20 billion average in the first three quarters of the year. Underscoring direct lenders’ edge amid BSL weakness, </a:t>
            </a:r>
            <a:r>
              <a:rPr lang="en-US" sz="1300" b="1" dirty="0">
                <a:solidFill>
                  <a:schemeClr val="tx1"/>
                </a:solidFill>
                <a:cs typeface="Arial" panose="020B0604020202020204" pitchFamily="34" charset="0"/>
              </a:rPr>
              <a:t>Integral Ad Science</a:t>
            </a:r>
            <a:r>
              <a:rPr lang="en-US" sz="1300" dirty="0">
                <a:solidFill>
                  <a:schemeClr val="tx1"/>
                </a:solidFill>
                <a:cs typeface="Arial" panose="020B0604020202020204" pitchFamily="34" charset="0"/>
              </a:rPr>
              <a:t> pivoted to </a:t>
            </a:r>
            <a:r>
              <a:rPr lang="en-US" sz="1300" dirty="0">
                <a:solidFill>
                  <a:schemeClr val="tx1"/>
                </a:solidFill>
                <a:cs typeface="Arial" panose="020B0604020202020204" pitchFamily="34" charset="0"/>
                <a:hlinkClick r:id="rId3"/>
              </a:rPr>
              <a:t>private credit from</a:t>
            </a:r>
            <a:r>
              <a:rPr lang="en-US" sz="1300" dirty="0">
                <a:solidFill>
                  <a:schemeClr val="tx1"/>
                </a:solidFill>
                <a:cs typeface="Arial" panose="020B0604020202020204" pitchFamily="34" charset="0"/>
              </a:rPr>
              <a:t> BSL for $1 billion facility to finance its buyout by </a:t>
            </a:r>
            <a:r>
              <a:rPr lang="en-US" sz="1300" dirty="0" err="1">
                <a:solidFill>
                  <a:schemeClr val="tx1"/>
                </a:solidFill>
                <a:cs typeface="Arial" panose="020B0604020202020204" pitchFamily="34" charset="0"/>
              </a:rPr>
              <a:t>Novacap</a:t>
            </a:r>
            <a:r>
              <a:rPr lang="en-US" sz="1300" dirty="0">
                <a:solidFill>
                  <a:schemeClr val="tx1"/>
                </a:solidFill>
                <a:cs typeface="Arial" panose="020B0604020202020204" pitchFamily="34" charset="0"/>
              </a:rPr>
              <a:t>. Meanwhile, </a:t>
            </a:r>
            <a:r>
              <a:rPr lang="en-US" sz="1300" b="1" dirty="0">
                <a:solidFill>
                  <a:schemeClr val="tx1"/>
                </a:solidFill>
                <a:cs typeface="Arial" panose="020B0604020202020204" pitchFamily="34" charset="0"/>
              </a:rPr>
              <a:t>Service Logic</a:t>
            </a:r>
            <a:r>
              <a:rPr lang="en-US" sz="1300" dirty="0">
                <a:solidFill>
                  <a:schemeClr val="tx1"/>
                </a:solidFill>
                <a:cs typeface="Arial" panose="020B0604020202020204" pitchFamily="34" charset="0"/>
              </a:rPr>
              <a:t> is in discussions with lenders for a $3.1 billion </a:t>
            </a:r>
            <a:r>
              <a:rPr lang="en-US" sz="1300" dirty="0">
                <a:solidFill>
                  <a:schemeClr val="tx1"/>
                </a:solidFill>
                <a:cs typeface="Arial" panose="020B0604020202020204" pitchFamily="34" charset="0"/>
                <a:hlinkClick r:id="rId4"/>
              </a:rPr>
              <a:t>unitranche financing package</a:t>
            </a:r>
            <a:r>
              <a:rPr lang="en-US" sz="1300" dirty="0">
                <a:solidFill>
                  <a:schemeClr val="tx1"/>
                </a:solidFill>
                <a:cs typeface="Arial" panose="020B0604020202020204" pitchFamily="34" charset="0"/>
              </a:rPr>
              <a:t> to fund its planned buyout by Bain Capital while </a:t>
            </a:r>
            <a:r>
              <a:rPr lang="en-US" sz="1300" b="1" dirty="0">
                <a:solidFill>
                  <a:schemeClr val="tx1"/>
                </a:solidFill>
                <a:cs typeface="Arial" panose="020B0604020202020204" pitchFamily="34" charset="0"/>
              </a:rPr>
              <a:t>Pike Corporation</a:t>
            </a:r>
            <a:r>
              <a:rPr lang="en-US" sz="1300" dirty="0">
                <a:solidFill>
                  <a:schemeClr val="tx1"/>
                </a:solidFill>
                <a:cs typeface="Arial" panose="020B0604020202020204" pitchFamily="34" charset="0"/>
              </a:rPr>
              <a:t> received roughly $3 billion in debt from private credit lenders to support </a:t>
            </a:r>
            <a:r>
              <a:rPr lang="en-US" sz="1300" dirty="0">
                <a:solidFill>
                  <a:schemeClr val="tx1"/>
                </a:solidFill>
                <a:cs typeface="Arial" panose="020B0604020202020204" pitchFamily="34" charset="0"/>
                <a:hlinkClick r:id="rId5"/>
              </a:rPr>
              <a:t>TPG’s acquisition of the company</a:t>
            </a:r>
            <a:r>
              <a:rPr lang="en-US" sz="1300" dirty="0">
                <a:solidFill>
                  <a:schemeClr val="tx1"/>
                </a:solidFill>
                <a:cs typeface="Arial" panose="020B0604020202020204" pitchFamily="34" charset="0"/>
              </a:rPr>
              <a:t>. Both Service Logic and Pike Corporation had previously issued debt in the broadly syndicated market.</a:t>
            </a:r>
            <a:endParaRPr lang="en-US" sz="1300" dirty="0">
              <a:solidFill>
                <a:schemeClr val="tx1"/>
              </a:solidFill>
              <a:highlight>
                <a:srgbClr val="00FFFF"/>
              </a:highlight>
              <a:cs typeface="Arial" panose="020B0604020202020204" pitchFamily="34" charset="0"/>
            </a:endParaRPr>
          </a:p>
          <a:p>
            <a:pPr marL="274320"/>
            <a:r>
              <a:rPr lang="en-US" sz="1300" b="1" dirty="0">
                <a:solidFill>
                  <a:schemeClr val="tx1"/>
                </a:solidFill>
                <a:cs typeface="Arial" panose="020B0604020202020204" pitchFamily="34" charset="0"/>
              </a:rPr>
              <a:t>2026 outlook </a:t>
            </a:r>
            <a:r>
              <a:rPr lang="en-US" sz="1300" dirty="0">
                <a:solidFill>
                  <a:schemeClr val="tx1"/>
                </a:solidFill>
                <a:cs typeface="Arial" panose="020B0604020202020204" pitchFamily="34" charset="0"/>
              </a:rPr>
              <a:t>–</a:t>
            </a:r>
            <a:r>
              <a:rPr lang="en-US" sz="1300" b="1" dirty="0">
                <a:solidFill>
                  <a:schemeClr val="tx1"/>
                </a:solidFill>
                <a:cs typeface="Arial" panose="020B0604020202020204" pitchFamily="34" charset="0"/>
              </a:rPr>
              <a:t> </a:t>
            </a:r>
            <a:r>
              <a:rPr lang="en-US" sz="1300" dirty="0">
                <a:solidFill>
                  <a:schemeClr val="tx1"/>
                </a:solidFill>
                <a:cs typeface="Arial" panose="020B0604020202020204" pitchFamily="34" charset="0"/>
              </a:rPr>
              <a:t>Earnings calls from BDCs reporting third-quarter results indicate that M&amp;A activity continues to strengthen, adding to improved market sentiment that began late in the second quarter. More stable financial markets and renewed sponsor confidence have supported higher transaction volumes, while corporate management teams are increasingly refocusing on long-term strategic growth initiatives. For more insight into LCD’s 2026 private credit outlook, see “</a:t>
            </a:r>
            <a:r>
              <a:rPr lang="en-US" sz="1300" dirty="0">
                <a:solidFill>
                  <a:schemeClr val="tx1"/>
                </a:solidFill>
                <a:cs typeface="Arial" panose="020B0604020202020204" pitchFamily="34" charset="0"/>
                <a:hlinkClick r:id="rId6"/>
              </a:rPr>
              <a:t>2026 US Private Credit Outlook: More LBOs, steady-to-wider spreads</a:t>
            </a:r>
            <a:r>
              <a:rPr lang="en-US" sz="1300" dirty="0">
                <a:solidFill>
                  <a:schemeClr val="tx1"/>
                </a:solidFill>
                <a:cs typeface="Arial" panose="020B0604020202020204" pitchFamily="34" charset="0"/>
              </a:rPr>
              <a:t>”</a:t>
            </a:r>
          </a:p>
          <a:p>
            <a:pPr marL="274320"/>
            <a:r>
              <a:rPr lang="en-US" sz="1300" b="1" dirty="0">
                <a:solidFill>
                  <a:schemeClr val="tx1"/>
                </a:solidFill>
                <a:cs typeface="Arial" panose="020B0604020202020204" pitchFamily="34" charset="0"/>
              </a:rPr>
              <a:t>BDC filings signal increased deal origination</a:t>
            </a:r>
            <a:r>
              <a:rPr lang="en-US" sz="1300" dirty="0">
                <a:solidFill>
                  <a:schemeClr val="tx1"/>
                </a:solidFill>
                <a:cs typeface="Arial" panose="020B0604020202020204" pitchFamily="34" charset="0"/>
              </a:rPr>
              <a:t> – Business development companies increased deal origination in Q3 while repayments and exits declined, returning the top lenders to net asset growth after portfolios </a:t>
            </a:r>
            <a:r>
              <a:rPr lang="en-US" sz="1300" dirty="0">
                <a:solidFill>
                  <a:schemeClr val="tx1"/>
                </a:solidFill>
                <a:cs typeface="Arial" panose="020B0604020202020204" pitchFamily="34" charset="0"/>
                <a:hlinkClick r:id="rId7"/>
              </a:rPr>
              <a:t>shrank in the first half of 2025</a:t>
            </a:r>
            <a:r>
              <a:rPr lang="en-US" sz="1300" dirty="0">
                <a:solidFill>
                  <a:schemeClr val="tx1"/>
                </a:solidFill>
                <a:cs typeface="Arial" panose="020B0604020202020204" pitchFamily="34" charset="0"/>
              </a:rPr>
              <a:t>, according to an LCD analysis. Despite the quarter-over-quarter improvement, BDC investment activity continues to lag that of recent years. Gross fundings for the top twelve BDCs tracked in LCD’s recent analysis totaled roughly </a:t>
            </a:r>
            <a:r>
              <a:rPr lang="en-US" sz="1300" dirty="0">
                <a:solidFill>
                  <a:schemeClr val="tx1"/>
                </a:solidFill>
                <a:cs typeface="Arial" panose="020B0604020202020204" pitchFamily="34" charset="0"/>
                <a:hlinkClick r:id="rId8"/>
              </a:rPr>
              <a:t>$24.7 billion year-to-date</a:t>
            </a:r>
            <a:r>
              <a:rPr lang="en-US" sz="1300" dirty="0">
                <a:solidFill>
                  <a:schemeClr val="tx1"/>
                </a:solidFill>
                <a:cs typeface="Arial" panose="020B0604020202020204" pitchFamily="34" charset="0"/>
              </a:rPr>
              <a:t>, down more than 13% from the $28.4 billion recorded in the same 2024 period.</a:t>
            </a:r>
          </a:p>
          <a:p>
            <a:pPr marL="274320"/>
            <a:r>
              <a:rPr lang="en-US" sz="1300" b="1" dirty="0">
                <a:solidFill>
                  <a:schemeClr val="tx1"/>
                </a:solidFill>
                <a:cs typeface="Arial" panose="020B0604020202020204" pitchFamily="34" charset="0"/>
              </a:rPr>
              <a:t>Give-and-take </a:t>
            </a:r>
            <a:r>
              <a:rPr lang="en-US" sz="1300" dirty="0">
                <a:solidFill>
                  <a:schemeClr val="tx1"/>
                </a:solidFill>
                <a:cs typeface="Arial" panose="020B0604020202020204" pitchFamily="34" charset="0"/>
              </a:rPr>
              <a:t>– LCD recorded $5 billion in direct lending loans refinanced into the broadly syndicated market during the three months ended Nov. 30, down from $10.2 billion in the third quarter, which was elevated by the large </a:t>
            </a:r>
            <a:r>
              <a:rPr lang="en-US" sz="1300" b="1" dirty="0">
                <a:solidFill>
                  <a:schemeClr val="tx1"/>
                </a:solidFill>
                <a:cs typeface="Arial" panose="020B0604020202020204" pitchFamily="34" charset="0"/>
              </a:rPr>
              <a:t>Finastra</a:t>
            </a:r>
            <a:r>
              <a:rPr lang="en-US" sz="1300" dirty="0">
                <a:solidFill>
                  <a:schemeClr val="tx1"/>
                </a:solidFill>
                <a:cs typeface="Arial" panose="020B0604020202020204" pitchFamily="34" charset="0"/>
              </a:rPr>
              <a:t> transaction. Overall, refinancing activity in the liquid market slowed sharply in November amid more cautious investor sentiment, totaling just $2.7 billion versus a $18 billion monthly average from January through October. However, December is already showing signs of renewed opportunistic issuance, with two jumbo deals launching in the month’s first week. </a:t>
            </a:r>
            <a:r>
              <a:rPr lang="en-US" sz="1300" b="1" dirty="0" err="1">
                <a:solidFill>
                  <a:schemeClr val="tx1"/>
                </a:solidFill>
                <a:cs typeface="Arial" panose="020B0604020202020204" pitchFamily="34" charset="0"/>
              </a:rPr>
              <a:t>BradyPLUS</a:t>
            </a:r>
            <a:r>
              <a:rPr lang="en-US" sz="1300" dirty="0">
                <a:solidFill>
                  <a:schemeClr val="tx1"/>
                </a:solidFill>
                <a:cs typeface="Arial" panose="020B0604020202020204" pitchFamily="34" charset="0"/>
              </a:rPr>
              <a:t> is in the market with a $2.8 billion term loan B that will be used to refinance existing debt provided by direct lenders while </a:t>
            </a:r>
            <a:r>
              <a:rPr lang="en-US" sz="1300" b="1" dirty="0">
                <a:solidFill>
                  <a:schemeClr val="tx1"/>
                </a:solidFill>
                <a:cs typeface="Arial" panose="020B0604020202020204" pitchFamily="34" charset="0"/>
              </a:rPr>
              <a:t>Pye-Barker</a:t>
            </a:r>
            <a:r>
              <a:rPr lang="en-US" sz="1300" dirty="0">
                <a:solidFill>
                  <a:schemeClr val="tx1"/>
                </a:solidFill>
                <a:cs typeface="Arial" panose="020B0604020202020204" pitchFamily="34" charset="0"/>
              </a:rPr>
              <a:t> is in market with a $2.175 billion term loan B and $325 million delayed-draw term loan which will be used to refinance a unitranche facility due May 2031.</a:t>
            </a:r>
          </a:p>
          <a:p>
            <a:pPr marL="274320"/>
            <a:r>
              <a:rPr lang="en-US" sz="1300" b="1" dirty="0">
                <a:solidFill>
                  <a:schemeClr val="tx1"/>
                </a:solidFill>
                <a:cs typeface="Arial" panose="020B0604020202020204" pitchFamily="34" charset="0"/>
              </a:rPr>
              <a:t>Credit spreads remain compressed but steady</a:t>
            </a:r>
            <a:r>
              <a:rPr lang="en-US" sz="1300" dirty="0">
                <a:solidFill>
                  <a:schemeClr val="tx1"/>
                </a:solidFill>
                <a:cs typeface="Arial" panose="020B0604020202020204" pitchFamily="34" charset="0"/>
              </a:rPr>
              <a:t> </a:t>
            </a:r>
            <a:r>
              <a:rPr lang="en-US" sz="1300" b="1" dirty="0">
                <a:solidFill>
                  <a:schemeClr val="tx1"/>
                </a:solidFill>
                <a:cs typeface="Arial" panose="020B0604020202020204" pitchFamily="34" charset="0"/>
              </a:rPr>
              <a:t>–</a:t>
            </a:r>
            <a:r>
              <a:rPr lang="en-US" sz="1300" dirty="0">
                <a:solidFill>
                  <a:schemeClr val="tx1"/>
                </a:solidFill>
                <a:cs typeface="Arial" panose="020B0604020202020204" pitchFamily="34" charset="0"/>
              </a:rPr>
              <a:t> Fourth-quarter spreads have held largely steady so far, with a median of S+475—unchanged from the third quarter. Looking at direct lending deals financing buyouts, 50% of deals tracked by LCD in 2025 fell into the 450 bps to 499 bps range, up from 18% in 2024 and a negligible share in 2023 and 2022. </a:t>
            </a:r>
          </a:p>
        </p:txBody>
      </p:sp>
    </p:spTree>
    <p:extLst>
      <p:ext uri="{BB962C8B-B14F-4D97-AF65-F5344CB8AC3E}">
        <p14:creationId xmlns:p14="http://schemas.microsoft.com/office/powerpoint/2010/main" val="234589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Weakness in the secondary syndicated loan market since the end of the third quarter curtailed opportunistic activity</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06000" y="6975031"/>
            <a:ext cx="42146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Nov. 30, 2025</a:t>
            </a:r>
          </a:p>
        </p:txBody>
      </p:sp>
      <p:sp>
        <p:nvSpPr>
          <p:cNvPr id="31" name="TextBox 30">
            <a:extLst>
              <a:ext uri="{FF2B5EF4-FFF2-40B4-BE49-F238E27FC236}">
                <a16:creationId xmlns:a16="http://schemas.microsoft.com/office/drawing/2014/main" id="{903387DA-048D-804F-8EAF-D92F24E58EB0}"/>
              </a:ext>
            </a:extLst>
          </p:cNvPr>
          <p:cNvSpPr txBox="1"/>
          <p:nvPr/>
        </p:nvSpPr>
        <p:spPr>
          <a:xfrm>
            <a:off x="567267" y="7266057"/>
            <a:ext cx="3422984" cy="361637"/>
          </a:xfrm>
          <a:prstGeom prst="rect">
            <a:avLst/>
          </a:prstGeom>
          <a:noFill/>
        </p:spPr>
        <p:txBody>
          <a:bodyPr wrap="square">
            <a:spAutoFit/>
          </a:bodyPr>
          <a:lstStyle/>
          <a:p>
            <a:r>
              <a:rPr lang="en-US" sz="900" dirty="0">
                <a:latin typeface="Arial Narrow" panose="020B0606020202030204" pitchFamily="34" charset="0"/>
              </a:rPr>
              <a:t>Deal count is based on transactions covered by LCD News</a:t>
            </a:r>
          </a:p>
          <a:p>
            <a:pPr lvl="0"/>
            <a:endParaRPr lang="en-US" sz="850" dirty="0">
              <a:latin typeface="Arial" panose="020B0604020202020204" pitchFamily="34" charset="0"/>
            </a:endParaRP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Count of sponsor-backed deals financed </a:t>
            </a:r>
            <a:r>
              <a:rPr lang="en-US" sz="1400" dirty="0">
                <a:solidFill>
                  <a:schemeClr val="tx1"/>
                </a:solidFill>
                <a:latin typeface="Arial Narrow" panose="020B0606020202030204" pitchFamily="34" charset="0"/>
              </a:rPr>
              <a:t>in BSL vs direct lending market (quarterly) </a:t>
            </a:r>
            <a:endParaRPr lang="en-US" sz="1400" b="0" i="0" dirty="0">
              <a:solidFill>
                <a:schemeClr val="tx1"/>
              </a:solidFill>
              <a:latin typeface="Arial Narrow" panose="020B0606020202030204" pitchFamily="34" charset="0"/>
            </a:endParaRPr>
          </a:p>
        </p:txBody>
      </p:sp>
      <p:graphicFrame>
        <p:nvGraphicFramePr>
          <p:cNvPr id="2" name="Chart 1">
            <a:extLst>
              <a:ext uri="{FF2B5EF4-FFF2-40B4-BE49-F238E27FC236}">
                <a16:creationId xmlns:a16="http://schemas.microsoft.com/office/drawing/2014/main" id="{288692BD-4A67-4272-8EE9-28C507F34893}"/>
              </a:ext>
            </a:extLst>
          </p:cNvPr>
          <p:cNvGraphicFramePr>
            <a:graphicFrameLocks/>
          </p:cNvGraphicFramePr>
          <p:nvPr>
            <p:extLst>
              <p:ext uri="{D42A27DB-BD31-4B8C-83A1-F6EECF244321}">
                <p14:modId xmlns:p14="http://schemas.microsoft.com/office/powerpoint/2010/main" val="1972702722"/>
              </p:ext>
            </p:extLst>
          </p:nvPr>
        </p:nvGraphicFramePr>
        <p:xfrm>
          <a:off x="543821" y="2780406"/>
          <a:ext cx="13476979" cy="40775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8412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Compressing overall BSL volume in the last three months</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06000" y="6975031"/>
            <a:ext cx="42146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Nov. 30, 2025</a:t>
            </a: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New-issue sponsor-backed volume for loans financed in BSL vs private credit market (quarterly) ($B)</a:t>
            </a:r>
          </a:p>
        </p:txBody>
      </p:sp>
      <p:graphicFrame>
        <p:nvGraphicFramePr>
          <p:cNvPr id="2" name="Chart 1">
            <a:extLst>
              <a:ext uri="{FF2B5EF4-FFF2-40B4-BE49-F238E27FC236}">
                <a16:creationId xmlns:a16="http://schemas.microsoft.com/office/drawing/2014/main" id="{6EB0F098-9A00-473A-A3DA-8D17D63B5C20}"/>
              </a:ext>
            </a:extLst>
          </p:cNvPr>
          <p:cNvGraphicFramePr>
            <a:graphicFrameLocks/>
          </p:cNvGraphicFramePr>
          <p:nvPr>
            <p:extLst>
              <p:ext uri="{D42A27DB-BD31-4B8C-83A1-F6EECF244321}">
                <p14:modId xmlns:p14="http://schemas.microsoft.com/office/powerpoint/2010/main" val="2906806400"/>
              </p:ext>
            </p:extLst>
          </p:nvPr>
        </p:nvGraphicFramePr>
        <p:xfrm>
          <a:off x="622300" y="2819399"/>
          <a:ext cx="13398500" cy="41556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3754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DC3D6E-79AD-574B-361E-273723BCC198}"/>
              </a:ext>
            </a:extLst>
          </p:cNvPr>
          <p:cNvSpPr>
            <a:spLocks noGrp="1"/>
          </p:cNvSpPr>
          <p:nvPr>
            <p:ph type="body" sz="quarter" idx="10"/>
          </p:nvPr>
        </p:nvSpPr>
        <p:spPr>
          <a:xfrm>
            <a:off x="544286" y="3276600"/>
            <a:ext cx="7315200" cy="2362200"/>
          </a:xfrm>
        </p:spPr>
        <p:txBody>
          <a:bodyPr/>
          <a:lstStyle/>
          <a:p>
            <a:r>
              <a:rPr lang="en-US" dirty="0">
                <a:latin typeface="Georgia" panose="02040502050405020303" pitchFamily="18" charset="0"/>
              </a:rPr>
              <a:t>Business Development Companies (BDCs)</a:t>
            </a:r>
          </a:p>
        </p:txBody>
      </p:sp>
    </p:spTree>
    <p:extLst>
      <p:ext uri="{BB962C8B-B14F-4D97-AF65-F5344CB8AC3E}">
        <p14:creationId xmlns:p14="http://schemas.microsoft.com/office/powerpoint/2010/main" val="2542444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BDC portfolios signal further spread compression</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82200" y="6975031"/>
            <a:ext cx="41384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Sep. 30, 2025</a:t>
            </a: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400" dirty="0">
                <a:solidFill>
                  <a:schemeClr val="tx1"/>
                </a:solidFill>
                <a:latin typeface="Arial Narrow" panose="020B0606020202030204" pitchFamily="34" charset="0"/>
              </a:rPr>
              <a:t>BDC holdings spread distribution ranges (bps) by share of portfolio, based on count</a:t>
            </a:r>
          </a:p>
        </p:txBody>
      </p:sp>
      <p:graphicFrame>
        <p:nvGraphicFramePr>
          <p:cNvPr id="5" name="Chart Placeholder 4">
            <a:extLst>
              <a:ext uri="{FF2B5EF4-FFF2-40B4-BE49-F238E27FC236}">
                <a16:creationId xmlns:a16="http://schemas.microsoft.com/office/drawing/2014/main" id="{F9D8F872-053D-4FA1-80DB-DD4691DE59D1}"/>
              </a:ext>
            </a:extLst>
          </p:cNvPr>
          <p:cNvGraphicFramePr>
            <a:graphicFrameLocks noGrp="1"/>
          </p:cNvGraphicFramePr>
          <p:nvPr>
            <p:ph type="chart" sz="quarter" idx="10"/>
            <p:extLst>
              <p:ext uri="{D42A27DB-BD31-4B8C-83A1-F6EECF244321}">
                <p14:modId xmlns:p14="http://schemas.microsoft.com/office/powerpoint/2010/main" val="257811981"/>
              </p:ext>
            </p:extLst>
          </p:nvPr>
        </p:nvGraphicFramePr>
        <p:xfrm>
          <a:off x="609600" y="2743200"/>
          <a:ext cx="134112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9266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35% of unitranche facilities held by BDCs had spreads under S+500 as of Sept. 30, 2025, up from 17% at the end of 2024</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82200" y="6975031"/>
            <a:ext cx="41384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Sep. 30, 2025</a:t>
            </a: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400" dirty="0">
                <a:solidFill>
                  <a:schemeClr val="tx1"/>
                </a:solidFill>
                <a:latin typeface="Arial Narrow" panose="020B0606020202030204" pitchFamily="34" charset="0"/>
              </a:rPr>
              <a:t>Spread range (bps) for unitranche loans held by BDCs, based on count</a:t>
            </a:r>
          </a:p>
        </p:txBody>
      </p:sp>
      <p:graphicFrame>
        <p:nvGraphicFramePr>
          <p:cNvPr id="6" name="Chart Placeholder 5">
            <a:extLst>
              <a:ext uri="{FF2B5EF4-FFF2-40B4-BE49-F238E27FC236}">
                <a16:creationId xmlns:a16="http://schemas.microsoft.com/office/drawing/2014/main" id="{63BED314-6550-40FD-A63B-C8B67813AD26}"/>
              </a:ext>
            </a:extLst>
          </p:cNvPr>
          <p:cNvGraphicFramePr>
            <a:graphicFrameLocks noGrp="1"/>
          </p:cNvGraphicFramePr>
          <p:nvPr>
            <p:ph type="chart" sz="quarter" idx="10"/>
            <p:extLst>
              <p:ext uri="{D42A27DB-BD31-4B8C-83A1-F6EECF244321}">
                <p14:modId xmlns:p14="http://schemas.microsoft.com/office/powerpoint/2010/main" val="2533194278"/>
              </p:ext>
            </p:extLst>
          </p:nvPr>
        </p:nvGraphicFramePr>
        <p:xfrm>
          <a:off x="609600" y="2743200"/>
          <a:ext cx="134112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9180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23% of first-lien facilities carried spreads in the 450 bps to 499 bps range based on 3Q25 BDC filings, up from just 16% at the end of March</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82200" y="6975031"/>
            <a:ext cx="4138402" cy="230832"/>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Source: PitchBook | LCD  •  Geography: US  •  *As of Sep. 30, 2025</a:t>
            </a: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Spread range (bps) for senior secured first-lien term loans held by BDCs</a:t>
            </a:r>
          </a:p>
        </p:txBody>
      </p:sp>
      <p:graphicFrame>
        <p:nvGraphicFramePr>
          <p:cNvPr id="5" name="Chart Placeholder 4">
            <a:extLst>
              <a:ext uri="{FF2B5EF4-FFF2-40B4-BE49-F238E27FC236}">
                <a16:creationId xmlns:a16="http://schemas.microsoft.com/office/drawing/2014/main" id="{3FC97E58-1CC1-4433-B4F7-C345DB21F353}"/>
              </a:ext>
            </a:extLst>
          </p:cNvPr>
          <p:cNvGraphicFramePr>
            <a:graphicFrameLocks noGrp="1"/>
          </p:cNvGraphicFramePr>
          <p:nvPr>
            <p:ph type="chart" sz="quarter" idx="10"/>
            <p:extLst>
              <p:ext uri="{D42A27DB-BD31-4B8C-83A1-F6EECF244321}">
                <p14:modId xmlns:p14="http://schemas.microsoft.com/office/powerpoint/2010/main" val="722324545"/>
              </p:ext>
            </p:extLst>
          </p:nvPr>
        </p:nvGraphicFramePr>
        <p:xfrm>
          <a:off x="609600" y="2743200"/>
          <a:ext cx="134112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1107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Commercial Services and Software lead among BDC holdings by sector</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82200" y="6975031"/>
            <a:ext cx="41384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Sep. 30, 2025</a:t>
            </a: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Count of BDC holdings by sector (%)</a:t>
            </a:r>
          </a:p>
        </p:txBody>
      </p:sp>
      <p:graphicFrame>
        <p:nvGraphicFramePr>
          <p:cNvPr id="6" name="Chart Placeholder 5">
            <a:extLst>
              <a:ext uri="{FF2B5EF4-FFF2-40B4-BE49-F238E27FC236}">
                <a16:creationId xmlns:a16="http://schemas.microsoft.com/office/drawing/2014/main" id="{B20CEB99-FD88-489E-ADD7-EC6146099076}"/>
              </a:ext>
            </a:extLst>
          </p:cNvPr>
          <p:cNvGraphicFramePr>
            <a:graphicFrameLocks noGrp="1"/>
          </p:cNvGraphicFramePr>
          <p:nvPr>
            <p:ph type="chart" sz="quarter" idx="10"/>
            <p:extLst>
              <p:ext uri="{D42A27DB-BD31-4B8C-83A1-F6EECF244321}">
                <p14:modId xmlns:p14="http://schemas.microsoft.com/office/powerpoint/2010/main" val="3210971217"/>
              </p:ext>
            </p:extLst>
          </p:nvPr>
        </p:nvGraphicFramePr>
        <p:xfrm>
          <a:off x="609600" y="2743200"/>
          <a:ext cx="134112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27232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A9C99D-FAFD-99BA-7F29-A6D3D8F4197F}"/>
              </a:ext>
            </a:extLst>
          </p:cNvPr>
          <p:cNvSpPr>
            <a:spLocks noGrp="1"/>
          </p:cNvSpPr>
          <p:nvPr>
            <p:ph type="body" sz="quarter" idx="10"/>
          </p:nvPr>
        </p:nvSpPr>
        <p:spPr>
          <a:xfrm>
            <a:off x="533400" y="3048000"/>
            <a:ext cx="7848600" cy="2362200"/>
          </a:xfrm>
        </p:spPr>
        <p:txBody>
          <a:bodyPr/>
          <a:lstStyle/>
          <a:p>
            <a:r>
              <a:rPr lang="en-US" dirty="0">
                <a:latin typeface="Georgia" panose="02040502050405020303" pitchFamily="18" charset="0"/>
              </a:rPr>
              <a:t>Direct Lending AUM, Private Debt Capital Raised, &amp; CLO Issuance</a:t>
            </a:r>
          </a:p>
        </p:txBody>
      </p:sp>
    </p:spTree>
    <p:extLst>
      <p:ext uri="{BB962C8B-B14F-4D97-AF65-F5344CB8AC3E}">
        <p14:creationId xmlns:p14="http://schemas.microsoft.com/office/powerpoint/2010/main" val="31366912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Direct lending AUM rises steadily</a:t>
            </a:r>
          </a:p>
        </p:txBody>
      </p:sp>
      <p:sp>
        <p:nvSpPr>
          <p:cNvPr id="29" name="TextBox 28">
            <a:extLst>
              <a:ext uri="{FF2B5EF4-FFF2-40B4-BE49-F238E27FC236}">
                <a16:creationId xmlns:a16="http://schemas.microsoft.com/office/drawing/2014/main" id="{2575F363-F7D5-134D-85C9-859294382D6F}"/>
              </a:ext>
            </a:extLst>
          </p:cNvPr>
          <p:cNvSpPr txBox="1"/>
          <p:nvPr/>
        </p:nvSpPr>
        <p:spPr>
          <a:xfrm>
            <a:off x="10058400" y="6975031"/>
            <a:ext cx="4062202" cy="230832"/>
          </a:xfrm>
          <a:prstGeom prst="rect">
            <a:avLst/>
          </a:prstGeom>
          <a:noFill/>
        </p:spPr>
        <p:txBody>
          <a:bodyPr wrap="square">
            <a:spAutoFit/>
          </a:bodyPr>
          <a:lstStyle/>
          <a:p>
            <a:pPr lvl="0" algn="r"/>
            <a:r>
              <a:rPr lang="en-US" sz="900" dirty="0">
                <a:latin typeface="Arial Narrow" panose="020B0606020202030204" pitchFamily="34" charset="0"/>
              </a:rPr>
              <a:t>Source: PitchBook  •  Geography: US  •  *As of Mar. 31, 2025</a:t>
            </a: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US direct lending AUM ($B)</a:t>
            </a:r>
          </a:p>
        </p:txBody>
      </p:sp>
      <p:graphicFrame>
        <p:nvGraphicFramePr>
          <p:cNvPr id="9" name="Chart Placeholder 8">
            <a:extLst>
              <a:ext uri="{FF2B5EF4-FFF2-40B4-BE49-F238E27FC236}">
                <a16:creationId xmlns:a16="http://schemas.microsoft.com/office/drawing/2014/main" id="{046B1BDA-0D8E-423F-828D-BC8BFFE5EDAA}"/>
              </a:ext>
            </a:extLst>
          </p:cNvPr>
          <p:cNvGraphicFramePr>
            <a:graphicFrameLocks noGrp="1"/>
          </p:cNvGraphicFramePr>
          <p:nvPr>
            <p:ph type="chart" sz="quarter" idx="10"/>
            <p:extLst>
              <p:ext uri="{D42A27DB-BD31-4B8C-83A1-F6EECF244321}">
                <p14:modId xmlns:p14="http://schemas.microsoft.com/office/powerpoint/2010/main" val="2744665655"/>
              </p:ext>
            </p:extLst>
          </p:nvPr>
        </p:nvGraphicFramePr>
        <p:xfrm>
          <a:off x="609600" y="2743200"/>
          <a:ext cx="134112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2126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Private debt fundraising is slightly off last year’s pace</a:t>
            </a:r>
          </a:p>
        </p:txBody>
      </p:sp>
      <p:sp>
        <p:nvSpPr>
          <p:cNvPr id="29" name="TextBox 28">
            <a:extLst>
              <a:ext uri="{FF2B5EF4-FFF2-40B4-BE49-F238E27FC236}">
                <a16:creationId xmlns:a16="http://schemas.microsoft.com/office/drawing/2014/main" id="{2575F363-F7D5-134D-85C9-859294382D6F}"/>
              </a:ext>
            </a:extLst>
          </p:cNvPr>
          <p:cNvSpPr txBox="1"/>
          <p:nvPr/>
        </p:nvSpPr>
        <p:spPr>
          <a:xfrm>
            <a:off x="10058400" y="6975031"/>
            <a:ext cx="4062202" cy="230832"/>
          </a:xfrm>
          <a:prstGeom prst="rect">
            <a:avLst/>
          </a:prstGeom>
          <a:noFill/>
        </p:spPr>
        <p:txBody>
          <a:bodyPr wrap="square">
            <a:spAutoFit/>
          </a:bodyPr>
          <a:lstStyle/>
          <a:p>
            <a:pPr lvl="0" algn="r"/>
            <a:r>
              <a:rPr lang="en-US" sz="900" dirty="0">
                <a:latin typeface="Arial Narrow" panose="020B0606020202030204" pitchFamily="34" charset="0"/>
              </a:rPr>
              <a:t>Source: PitchBook  •  Geography: US  •  *As of Sep. 30, 2025</a:t>
            </a: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US private debt capital raised by type ($B)</a:t>
            </a:r>
          </a:p>
        </p:txBody>
      </p:sp>
      <p:graphicFrame>
        <p:nvGraphicFramePr>
          <p:cNvPr id="5" name="Chart Placeholder 4">
            <a:extLst>
              <a:ext uri="{FF2B5EF4-FFF2-40B4-BE49-F238E27FC236}">
                <a16:creationId xmlns:a16="http://schemas.microsoft.com/office/drawing/2014/main" id="{68A39288-E61D-482D-9720-7DC203AEDF51}"/>
              </a:ext>
            </a:extLst>
          </p:cNvPr>
          <p:cNvGraphicFramePr>
            <a:graphicFrameLocks noGrp="1"/>
          </p:cNvGraphicFramePr>
          <p:nvPr>
            <p:ph type="chart" sz="quarter" idx="10"/>
            <p:extLst>
              <p:ext uri="{D42A27DB-BD31-4B8C-83A1-F6EECF244321}">
                <p14:modId xmlns:p14="http://schemas.microsoft.com/office/powerpoint/2010/main" val="2490580567"/>
              </p:ext>
            </p:extLst>
          </p:nvPr>
        </p:nvGraphicFramePr>
        <p:xfrm>
          <a:off x="609600" y="2743200"/>
          <a:ext cx="134112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9217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44F105-3B27-F0CA-676B-3DC064022D71}"/>
              </a:ext>
            </a:extLst>
          </p:cNvPr>
          <p:cNvSpPr>
            <a:spLocks noGrp="1"/>
          </p:cNvSpPr>
          <p:nvPr>
            <p:ph type="body" sz="quarter" idx="10"/>
          </p:nvPr>
        </p:nvSpPr>
        <p:spPr>
          <a:xfrm>
            <a:off x="533400" y="3352800"/>
            <a:ext cx="7315200" cy="1447800"/>
          </a:xfrm>
        </p:spPr>
        <p:txBody>
          <a:bodyPr/>
          <a:lstStyle/>
          <a:p>
            <a:r>
              <a:rPr lang="en-US" dirty="0">
                <a:latin typeface="Georgia" panose="02040502050405020303" pitchFamily="18" charset="0"/>
              </a:rPr>
              <a:t>Direct Lending Volume &amp; Counts</a:t>
            </a:r>
          </a:p>
        </p:txBody>
      </p:sp>
    </p:spTree>
    <p:extLst>
      <p:ext uri="{BB962C8B-B14F-4D97-AF65-F5344CB8AC3E}">
        <p14:creationId xmlns:p14="http://schemas.microsoft.com/office/powerpoint/2010/main" val="2231772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Middle-market and private credit CLO issuance pulls back after reaching a record in 3Q25</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829800" y="6975031"/>
            <a:ext cx="42908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Nov. 28, 2025</a:t>
            </a: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US middle market/private credit CLO issuance ($B)</a:t>
            </a:r>
          </a:p>
        </p:txBody>
      </p:sp>
      <p:graphicFrame>
        <p:nvGraphicFramePr>
          <p:cNvPr id="6" name="Chart 5">
            <a:extLst>
              <a:ext uri="{FF2B5EF4-FFF2-40B4-BE49-F238E27FC236}">
                <a16:creationId xmlns:a16="http://schemas.microsoft.com/office/drawing/2014/main" id="{1525D92E-383A-4F1B-BE66-AE2444799B33}"/>
              </a:ext>
            </a:extLst>
          </p:cNvPr>
          <p:cNvGraphicFramePr>
            <a:graphicFrameLocks/>
          </p:cNvGraphicFramePr>
          <p:nvPr>
            <p:extLst>
              <p:ext uri="{D42A27DB-BD31-4B8C-83A1-F6EECF244321}">
                <p14:modId xmlns:p14="http://schemas.microsoft.com/office/powerpoint/2010/main" val="2882857422"/>
              </p:ext>
            </p:extLst>
          </p:nvPr>
        </p:nvGraphicFramePr>
        <p:xfrm>
          <a:off x="609600" y="2895599"/>
          <a:ext cx="13411200" cy="40794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94556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E387FC-BDF4-5A46-18AD-CC95041F9E51}"/>
              </a:ext>
            </a:extLst>
          </p:cNvPr>
          <p:cNvSpPr>
            <a:spLocks noGrp="1"/>
          </p:cNvSpPr>
          <p:nvPr>
            <p:ph type="body" sz="quarter" idx="10"/>
          </p:nvPr>
        </p:nvSpPr>
        <p:spPr>
          <a:xfrm>
            <a:off x="533400" y="3200400"/>
            <a:ext cx="7315200" cy="2743200"/>
          </a:xfrm>
        </p:spPr>
        <p:txBody>
          <a:bodyPr/>
          <a:lstStyle/>
          <a:p>
            <a:r>
              <a:rPr lang="en-US" dirty="0"/>
              <a:t>BSL &amp; Direct Lending Takeouts</a:t>
            </a:r>
            <a:endParaRPr lang="en-US" dirty="0">
              <a:latin typeface="Georgia" panose="02040502050405020303" pitchFamily="18" charset="0"/>
            </a:endParaRPr>
          </a:p>
        </p:txBody>
      </p:sp>
    </p:spTree>
    <p:extLst>
      <p:ext uri="{BB962C8B-B14F-4D97-AF65-F5344CB8AC3E}">
        <p14:creationId xmlns:p14="http://schemas.microsoft.com/office/powerpoint/2010/main" val="1100659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In a competitive tug-of-war for deal flow, direct lenders have captured $30.5B from the BSL market this year—edging out the syndicated market’s $28.9B—as refinancing activity slowed there in November</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82200" y="6975031"/>
            <a:ext cx="41384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Nov. 30, 2025</a:t>
            </a:r>
          </a:p>
        </p:txBody>
      </p:sp>
      <p:sp>
        <p:nvSpPr>
          <p:cNvPr id="31" name="TextBox 30">
            <a:extLst>
              <a:ext uri="{FF2B5EF4-FFF2-40B4-BE49-F238E27FC236}">
                <a16:creationId xmlns:a16="http://schemas.microsoft.com/office/drawing/2014/main" id="{903387DA-048D-804F-8EAF-D92F24E58EB0}"/>
              </a:ext>
            </a:extLst>
          </p:cNvPr>
          <p:cNvSpPr txBox="1"/>
          <p:nvPr/>
        </p:nvSpPr>
        <p:spPr>
          <a:xfrm>
            <a:off x="567266" y="7266057"/>
            <a:ext cx="3928533" cy="361637"/>
          </a:xfrm>
          <a:prstGeom prst="rect">
            <a:avLst/>
          </a:prstGeom>
          <a:noFill/>
        </p:spPr>
        <p:txBody>
          <a:bodyPr wrap="square">
            <a:spAutoFit/>
          </a:bodyPr>
          <a:lstStyle/>
          <a:p>
            <a:r>
              <a:rPr lang="en-US" sz="850" dirty="0">
                <a:solidFill>
                  <a:schemeClr val="accent3"/>
                </a:solidFill>
                <a:latin typeface="Arial" panose="020B0604020202020204" pitchFamily="34" charset="0"/>
              </a:rPr>
              <a:t> </a:t>
            </a:r>
            <a:r>
              <a:rPr lang="en-US" sz="900" dirty="0">
                <a:latin typeface="Arial Narrow" panose="020B0606020202030204" pitchFamily="34" charset="0"/>
              </a:rPr>
              <a:t>Historical data is subject to revisions as LCD collects additional information.</a:t>
            </a:r>
          </a:p>
          <a:p>
            <a:pPr lvl="0"/>
            <a:endParaRPr lang="en-US" sz="850" dirty="0">
              <a:solidFill>
                <a:schemeClr val="accent3"/>
              </a:solidFill>
              <a:latin typeface="Arial" panose="020B0604020202020204" pitchFamily="34" charset="0"/>
            </a:endParaRP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Syndicated loans and direct lending takeouts ($B)</a:t>
            </a:r>
          </a:p>
        </p:txBody>
      </p:sp>
      <p:graphicFrame>
        <p:nvGraphicFramePr>
          <p:cNvPr id="4" name="Chart Placeholder 3">
            <a:extLst>
              <a:ext uri="{FF2B5EF4-FFF2-40B4-BE49-F238E27FC236}">
                <a16:creationId xmlns:a16="http://schemas.microsoft.com/office/drawing/2014/main" id="{A43ACB17-E374-489A-AA36-A3CA98B675AA}"/>
              </a:ext>
            </a:extLst>
          </p:cNvPr>
          <p:cNvGraphicFramePr>
            <a:graphicFrameLocks noGrp="1"/>
          </p:cNvGraphicFramePr>
          <p:nvPr>
            <p:ph type="chart" sz="quarter" idx="10"/>
            <p:extLst>
              <p:ext uri="{D42A27DB-BD31-4B8C-83A1-F6EECF244321}">
                <p14:modId xmlns:p14="http://schemas.microsoft.com/office/powerpoint/2010/main" val="1811631664"/>
              </p:ext>
            </p:extLst>
          </p:nvPr>
        </p:nvGraphicFramePr>
        <p:xfrm>
          <a:off x="609600" y="2743200"/>
          <a:ext cx="134112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15355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Borrowers refinancing their direct lending deals in the broadly syndicated markets find attractive pricing…</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882397" y="6873071"/>
            <a:ext cx="41384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Nov. 30, 2025</a:t>
            </a:r>
          </a:p>
        </p:txBody>
      </p:sp>
      <p:sp>
        <p:nvSpPr>
          <p:cNvPr id="31" name="TextBox 30">
            <a:extLst>
              <a:ext uri="{FF2B5EF4-FFF2-40B4-BE49-F238E27FC236}">
                <a16:creationId xmlns:a16="http://schemas.microsoft.com/office/drawing/2014/main" id="{903387DA-048D-804F-8EAF-D92F24E58EB0}"/>
              </a:ext>
            </a:extLst>
          </p:cNvPr>
          <p:cNvSpPr txBox="1"/>
          <p:nvPr/>
        </p:nvSpPr>
        <p:spPr>
          <a:xfrm>
            <a:off x="567266" y="7266057"/>
            <a:ext cx="3928533" cy="361637"/>
          </a:xfrm>
          <a:prstGeom prst="rect">
            <a:avLst/>
          </a:prstGeom>
          <a:noFill/>
        </p:spPr>
        <p:txBody>
          <a:bodyPr wrap="square">
            <a:spAutoFit/>
          </a:bodyPr>
          <a:lstStyle/>
          <a:p>
            <a:r>
              <a:rPr lang="en-US" sz="850" dirty="0">
                <a:solidFill>
                  <a:schemeClr val="accent3"/>
                </a:solidFill>
                <a:latin typeface="Arial" panose="020B0604020202020204" pitchFamily="34" charset="0"/>
              </a:rPr>
              <a:t> </a:t>
            </a:r>
            <a:r>
              <a:rPr lang="en-US" sz="900" dirty="0">
                <a:latin typeface="Arial Narrow" panose="020B0606020202030204" pitchFamily="34" charset="0"/>
              </a:rPr>
              <a:t>Table is based on LCD News reporting.</a:t>
            </a:r>
          </a:p>
          <a:p>
            <a:pPr lvl="0"/>
            <a:endParaRPr lang="en-US" sz="850" dirty="0">
              <a:solidFill>
                <a:schemeClr val="accent3"/>
              </a:solidFill>
              <a:latin typeface="Arial" panose="020B0604020202020204" pitchFamily="34" charset="0"/>
            </a:endParaRP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Last ten syndicated term loans that refinance debt provided by direct lenders</a:t>
            </a:r>
          </a:p>
        </p:txBody>
      </p:sp>
      <p:pic>
        <p:nvPicPr>
          <p:cNvPr id="2" name="Picture 1">
            <a:extLst>
              <a:ext uri="{FF2B5EF4-FFF2-40B4-BE49-F238E27FC236}">
                <a16:creationId xmlns:a16="http://schemas.microsoft.com/office/drawing/2014/main" id="{6DDE05EE-3BEA-38D9-4B25-14F6A6402DFE}"/>
              </a:ext>
            </a:extLst>
          </p:cNvPr>
          <p:cNvPicPr>
            <a:picLocks noChangeAspect="1"/>
          </p:cNvPicPr>
          <p:nvPr/>
        </p:nvPicPr>
        <p:blipFill>
          <a:blip r:embed="rId3"/>
          <a:stretch>
            <a:fillRect/>
          </a:stretch>
        </p:blipFill>
        <p:spPr>
          <a:xfrm>
            <a:off x="609600" y="2819400"/>
            <a:ext cx="13398500" cy="3880714"/>
          </a:xfrm>
          <a:prstGeom prst="rect">
            <a:avLst/>
          </a:prstGeom>
        </p:spPr>
      </p:pic>
    </p:spTree>
    <p:extLst>
      <p:ext uri="{BB962C8B-B14F-4D97-AF65-F5344CB8AC3E}">
        <p14:creationId xmlns:p14="http://schemas.microsoft.com/office/powerpoint/2010/main" val="3347525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…while those leaving the BSL space find flexibility, certainty of execution and other benefits, competitive pricing</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45898" y="6988487"/>
            <a:ext cx="40622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Nov. 30, 2025</a:t>
            </a:r>
          </a:p>
        </p:txBody>
      </p:sp>
      <p:sp>
        <p:nvSpPr>
          <p:cNvPr id="31" name="TextBox 30">
            <a:extLst>
              <a:ext uri="{FF2B5EF4-FFF2-40B4-BE49-F238E27FC236}">
                <a16:creationId xmlns:a16="http://schemas.microsoft.com/office/drawing/2014/main" id="{903387DA-048D-804F-8EAF-D92F24E58EB0}"/>
              </a:ext>
            </a:extLst>
          </p:cNvPr>
          <p:cNvSpPr txBox="1"/>
          <p:nvPr/>
        </p:nvSpPr>
        <p:spPr>
          <a:xfrm>
            <a:off x="567266" y="7266057"/>
            <a:ext cx="3928533" cy="361637"/>
          </a:xfrm>
          <a:prstGeom prst="rect">
            <a:avLst/>
          </a:prstGeom>
          <a:noFill/>
        </p:spPr>
        <p:txBody>
          <a:bodyPr wrap="square">
            <a:spAutoFit/>
          </a:bodyPr>
          <a:lstStyle/>
          <a:p>
            <a:r>
              <a:rPr lang="en-US" sz="850" dirty="0">
                <a:solidFill>
                  <a:schemeClr val="accent3"/>
                </a:solidFill>
                <a:latin typeface="Arial" panose="020B0604020202020204" pitchFamily="34" charset="0"/>
              </a:rPr>
              <a:t> </a:t>
            </a:r>
            <a:r>
              <a:rPr lang="en-US" sz="900" dirty="0">
                <a:latin typeface="Arial Narrow" panose="020B0606020202030204" pitchFamily="34" charset="0"/>
              </a:rPr>
              <a:t>Table is based on LCD News reporting.</a:t>
            </a:r>
          </a:p>
          <a:p>
            <a:pPr lvl="0"/>
            <a:endParaRPr lang="en-US" sz="850" dirty="0">
              <a:solidFill>
                <a:schemeClr val="accent3"/>
              </a:solidFill>
              <a:latin typeface="Arial" panose="020B0604020202020204" pitchFamily="34" charset="0"/>
            </a:endParaRP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Most recent direct lending deals refinancing broadly syndicated term loans</a:t>
            </a:r>
          </a:p>
        </p:txBody>
      </p:sp>
      <p:pic>
        <p:nvPicPr>
          <p:cNvPr id="2" name="Picture 1">
            <a:extLst>
              <a:ext uri="{FF2B5EF4-FFF2-40B4-BE49-F238E27FC236}">
                <a16:creationId xmlns:a16="http://schemas.microsoft.com/office/drawing/2014/main" id="{81091501-7D91-6F8C-4D13-6964F262D212}"/>
              </a:ext>
            </a:extLst>
          </p:cNvPr>
          <p:cNvPicPr>
            <a:picLocks noChangeAspect="1"/>
          </p:cNvPicPr>
          <p:nvPr/>
        </p:nvPicPr>
        <p:blipFill>
          <a:blip r:embed="rId3"/>
          <a:stretch>
            <a:fillRect/>
          </a:stretch>
        </p:blipFill>
        <p:spPr>
          <a:xfrm>
            <a:off x="622300" y="2819400"/>
            <a:ext cx="13385800" cy="4038600"/>
          </a:xfrm>
          <a:prstGeom prst="rect">
            <a:avLst/>
          </a:prstGeom>
        </p:spPr>
      </p:pic>
    </p:spTree>
    <p:extLst>
      <p:ext uri="{BB962C8B-B14F-4D97-AF65-F5344CB8AC3E}">
        <p14:creationId xmlns:p14="http://schemas.microsoft.com/office/powerpoint/2010/main" val="12778020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01A163-9548-9DF2-726C-4F7AE84F00DE}"/>
              </a:ext>
            </a:extLst>
          </p:cNvPr>
          <p:cNvSpPr>
            <a:spLocks noGrp="1"/>
          </p:cNvSpPr>
          <p:nvPr>
            <p:ph type="body" sz="quarter" idx="10"/>
          </p:nvPr>
        </p:nvSpPr>
        <p:spPr/>
        <p:txBody>
          <a:bodyPr/>
          <a:lstStyle/>
          <a:p>
            <a:r>
              <a:rPr lang="en-US" dirty="0">
                <a:latin typeface="Georgia" panose="02040502050405020303" pitchFamily="18" charset="0"/>
              </a:rPr>
              <a:t>Methodology</a:t>
            </a:r>
          </a:p>
        </p:txBody>
      </p:sp>
    </p:spTree>
    <p:extLst>
      <p:ext uri="{BB962C8B-B14F-4D97-AF65-F5344CB8AC3E}">
        <p14:creationId xmlns:p14="http://schemas.microsoft.com/office/powerpoint/2010/main" val="27169235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9DDB1D-D98A-8844-BEF6-43408D3BD012}"/>
              </a:ext>
            </a:extLst>
          </p:cNvPr>
          <p:cNvSpPr>
            <a:spLocks noGrp="1"/>
          </p:cNvSpPr>
          <p:nvPr>
            <p:ph idx="1"/>
          </p:nvPr>
        </p:nvSpPr>
        <p:spPr>
          <a:xfrm>
            <a:off x="609600" y="2057400"/>
            <a:ext cx="13335000" cy="5029200"/>
          </a:xfrm>
        </p:spPr>
        <p:txBody>
          <a:bodyPr numCol="2" spcCol="228600"/>
          <a:lstStyle/>
          <a:p>
            <a:pPr marL="0" indent="0">
              <a:buNone/>
            </a:pPr>
            <a:r>
              <a:rPr lang="en-US" sz="1400" b="1" u="sng" dirty="0">
                <a:solidFill>
                  <a:schemeClr val="tx1"/>
                </a:solidFill>
              </a:rPr>
              <a:t>Data composition: </a:t>
            </a:r>
          </a:p>
          <a:p>
            <a:r>
              <a:rPr lang="en-US" sz="1300" dirty="0">
                <a:solidFill>
                  <a:schemeClr val="tx1"/>
                </a:solidFill>
              </a:rPr>
              <a:t>Unless otherwise noted, data reflects new-issue direct lending transactions as tracked by PitchBook LCD. Except for BDC analysis, charts reflect new transactions in the US direct lending market, including both private-equity-backed borrowers and non-backed borrowers, as covered by LCD News. </a:t>
            </a:r>
          </a:p>
          <a:p>
            <a:r>
              <a:rPr lang="en-US" sz="1300" dirty="0">
                <a:solidFill>
                  <a:schemeClr val="tx1"/>
                </a:solidFill>
              </a:rPr>
              <a:t>We define direct lending as directly originated loans to corporate borrowers that are not broadly syndicated. These borrowers are typically unrated and tend to be small to midsized companies. However, in recent years, larger borrowers have also issued this type of financing. This type of financing is typically provided by a non-bank lender, or a small “club,” or group, of lenders. These loans are generally not tradeable as broadly syndicated loans are. Lenders usually provide the financing with the intention of holding the debt to maturity.</a:t>
            </a:r>
          </a:p>
          <a:p>
            <a:r>
              <a:rPr lang="en-US" sz="1300" dirty="0">
                <a:solidFill>
                  <a:schemeClr val="tx1"/>
                </a:solidFill>
              </a:rPr>
              <a:t>BDC analysis is based on quarterly filings of over 100 BDC portfolios as tracked by PitchBook LCD. </a:t>
            </a:r>
          </a:p>
          <a:p>
            <a:r>
              <a:rPr lang="en-US" sz="1300" dirty="0">
                <a:solidFill>
                  <a:schemeClr val="tx1"/>
                </a:solidFill>
              </a:rPr>
              <a:t>Given the opaque nature of the direct lending market, deal size is not available for every transaction. To calculate overall volume, LCD estimates deal size where it is not available using historical averages within our dataset.</a:t>
            </a:r>
          </a:p>
          <a:p>
            <a:endParaRPr lang="en-US" sz="1400" dirty="0">
              <a:solidFill>
                <a:schemeClr val="tx1">
                  <a:lumMod val="85000"/>
                </a:schemeClr>
              </a:solidFill>
            </a:endParaRPr>
          </a:p>
          <a:p>
            <a:pPr marL="0" indent="0">
              <a:buNone/>
            </a:pPr>
            <a:endParaRPr lang="en-US" sz="1400" b="1" u="sng" dirty="0">
              <a:solidFill>
                <a:schemeClr val="tx1">
                  <a:lumMod val="85000"/>
                </a:schemeClr>
              </a:solidFill>
            </a:endParaRPr>
          </a:p>
          <a:p>
            <a:pPr marL="0" indent="0">
              <a:buNone/>
            </a:pPr>
            <a:endParaRPr lang="en-US" sz="1400" b="1" u="sng" dirty="0">
              <a:solidFill>
                <a:schemeClr val="tx1">
                  <a:lumMod val="85000"/>
                </a:schemeClr>
              </a:solidFill>
            </a:endParaRPr>
          </a:p>
          <a:p>
            <a:pPr marL="0" indent="0">
              <a:buNone/>
            </a:pPr>
            <a:r>
              <a:rPr lang="en-US" sz="1400" b="1" u="sng" dirty="0">
                <a:solidFill>
                  <a:schemeClr val="tx1"/>
                </a:solidFill>
              </a:rPr>
              <a:t>Contacts:</a:t>
            </a:r>
          </a:p>
          <a:p>
            <a:pPr marL="0" indent="0">
              <a:buNone/>
            </a:pPr>
            <a:r>
              <a:rPr lang="en-US" sz="1300" u="sng" dirty="0">
                <a:solidFill>
                  <a:schemeClr val="tx1"/>
                </a:solidFill>
              </a:rPr>
              <a:t>Research</a:t>
            </a:r>
          </a:p>
          <a:p>
            <a:r>
              <a:rPr lang="en-US" sz="1300" dirty="0">
                <a:solidFill>
                  <a:schemeClr val="tx1"/>
                </a:solidFill>
              </a:rPr>
              <a:t>Marina Lukatsky, Global Head of Research, Credit &amp; Private Equity </a:t>
            </a:r>
            <a:r>
              <a:rPr lang="en-US" sz="1300" dirty="0">
                <a:solidFill>
                  <a:srgbClr val="40C2C9"/>
                </a:solidFill>
                <a:hlinkClick r:id="rId2">
                  <a:extLst>
                    <a:ext uri="{A12FA001-AC4F-418D-AE19-62706E023703}">
                      <ahyp:hlinkClr xmlns:ahyp="http://schemas.microsoft.com/office/drawing/2018/hyperlinkcolor" val="tx"/>
                    </a:ext>
                  </a:extLst>
                </a:hlinkClick>
              </a:rPr>
              <a:t>Marina.Lukatsky@pitchbook.com</a:t>
            </a:r>
            <a:endParaRPr lang="en-US" sz="1300" dirty="0">
              <a:solidFill>
                <a:srgbClr val="40C2C9"/>
              </a:solidFill>
            </a:endParaRPr>
          </a:p>
          <a:p>
            <a:pPr marL="0" indent="0">
              <a:buNone/>
            </a:pPr>
            <a:r>
              <a:rPr lang="en-US" sz="1300" u="sng" dirty="0">
                <a:solidFill>
                  <a:schemeClr val="tx1"/>
                </a:solidFill>
              </a:rPr>
              <a:t>Data</a:t>
            </a:r>
          </a:p>
          <a:p>
            <a:r>
              <a:rPr lang="en-US" sz="1300" dirty="0">
                <a:solidFill>
                  <a:schemeClr val="tx1"/>
                </a:solidFill>
              </a:rPr>
              <a:t>Jack Johnson, Data Analyst, </a:t>
            </a:r>
            <a:r>
              <a:rPr lang="en-US" sz="1300" dirty="0">
                <a:solidFill>
                  <a:srgbClr val="40C2C9"/>
                </a:solidFill>
                <a:hlinkClick r:id="rId3">
                  <a:extLst>
                    <a:ext uri="{A12FA001-AC4F-418D-AE19-62706E023703}">
                      <ahyp:hlinkClr xmlns:ahyp="http://schemas.microsoft.com/office/drawing/2018/hyperlinkcolor" val="tx"/>
                    </a:ext>
                  </a:extLst>
                </a:hlinkClick>
              </a:rPr>
              <a:t>jack.johnson@pitchbook.com</a:t>
            </a:r>
            <a:endParaRPr lang="en-US" sz="1300" dirty="0">
              <a:solidFill>
                <a:srgbClr val="40C2C9"/>
              </a:solidFill>
            </a:endParaRPr>
          </a:p>
          <a:p>
            <a:pPr marL="0" indent="0">
              <a:buNone/>
            </a:pPr>
            <a:r>
              <a:rPr lang="en-US" sz="1300" u="sng" dirty="0">
                <a:solidFill>
                  <a:schemeClr val="tx1"/>
                </a:solidFill>
              </a:rPr>
              <a:t>Support</a:t>
            </a:r>
          </a:p>
          <a:p>
            <a:r>
              <a:rPr lang="en-US" sz="1300" dirty="0">
                <a:solidFill>
                  <a:schemeClr val="tx1"/>
                </a:solidFill>
              </a:rPr>
              <a:t>PB Support, </a:t>
            </a:r>
            <a:r>
              <a:rPr lang="en-US" sz="1300" dirty="0">
                <a:solidFill>
                  <a:srgbClr val="40C2C9"/>
                </a:solidFill>
                <a:hlinkClick r:id="rId4">
                  <a:extLst>
                    <a:ext uri="{A12FA001-AC4F-418D-AE19-62706E023703}">
                      <ahyp:hlinkClr xmlns:ahyp="http://schemas.microsoft.com/office/drawing/2018/hyperlinkcolor" val="tx"/>
                    </a:ext>
                  </a:extLst>
                </a:hlinkClick>
              </a:rPr>
              <a:t>support@pitchbook.com</a:t>
            </a:r>
            <a:endParaRPr lang="en-US" sz="1300" dirty="0">
              <a:solidFill>
                <a:srgbClr val="40C2C9"/>
              </a:solidFill>
            </a:endParaRPr>
          </a:p>
          <a:p>
            <a:endParaRPr lang="en-US" sz="1400" dirty="0">
              <a:solidFill>
                <a:schemeClr val="tx1">
                  <a:lumMod val="85000"/>
                </a:schemeClr>
              </a:solidFill>
            </a:endParaRPr>
          </a:p>
          <a:p>
            <a:endParaRPr lang="en-US" sz="1400" b="1" dirty="0">
              <a:solidFill>
                <a:schemeClr val="tx1">
                  <a:lumMod val="85000"/>
                </a:schemeClr>
              </a:solidFill>
            </a:endParaRPr>
          </a:p>
          <a:p>
            <a:endParaRPr lang="en-US" dirty="0">
              <a:solidFill>
                <a:schemeClr val="tx1"/>
              </a:solidFill>
            </a:endParaRPr>
          </a:p>
        </p:txBody>
      </p:sp>
    </p:spTree>
    <p:extLst>
      <p:ext uri="{BB962C8B-B14F-4D97-AF65-F5344CB8AC3E}">
        <p14:creationId xmlns:p14="http://schemas.microsoft.com/office/powerpoint/2010/main" val="998937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Mega-deals resurfaced in November, boosting direct lending volumes amid increased volatility in the broadly syndicated market</a:t>
            </a:r>
            <a:endParaRPr lang="en-US"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2575F363-F7D5-134D-85C9-859294382D6F}"/>
              </a:ext>
            </a:extLst>
          </p:cNvPr>
          <p:cNvSpPr txBox="1"/>
          <p:nvPr/>
        </p:nvSpPr>
        <p:spPr>
          <a:xfrm>
            <a:off x="9906000" y="6975031"/>
            <a:ext cx="4214602" cy="230832"/>
          </a:xfrm>
          <a:prstGeom prst="rect">
            <a:avLst/>
          </a:prstGeom>
          <a:noFill/>
        </p:spPr>
        <p:txBody>
          <a:bodyPr wrap="square">
            <a:spAutoFit/>
          </a:bodyPr>
          <a:lstStyle/>
          <a:p>
            <a:pPr lvl="0" algn="r"/>
            <a:r>
              <a:rPr lang="en-US" sz="900" dirty="0">
                <a:latin typeface="Arial Narrow" panose="020B0606020202030204" pitchFamily="34" charset="0"/>
                <a:cs typeface="Arial" panose="020B0604020202020204" pitchFamily="34" charset="0"/>
              </a:rPr>
              <a:t>Source: PitchBook | LCD  •  Geography: US  •  *As of Nov. 30, 2025</a:t>
            </a:r>
          </a:p>
        </p:txBody>
      </p:sp>
      <p:sp>
        <p:nvSpPr>
          <p:cNvPr id="31" name="TextBox 30">
            <a:extLst>
              <a:ext uri="{FF2B5EF4-FFF2-40B4-BE49-F238E27FC236}">
                <a16:creationId xmlns:a16="http://schemas.microsoft.com/office/drawing/2014/main" id="{903387DA-048D-804F-8EAF-D92F24E58EB0}"/>
              </a:ext>
            </a:extLst>
          </p:cNvPr>
          <p:cNvSpPr txBox="1"/>
          <p:nvPr/>
        </p:nvSpPr>
        <p:spPr>
          <a:xfrm>
            <a:off x="567267" y="7266057"/>
            <a:ext cx="3422984" cy="361637"/>
          </a:xfrm>
          <a:prstGeom prst="rect">
            <a:avLst/>
          </a:prstGeom>
          <a:noFill/>
        </p:spPr>
        <p:txBody>
          <a:bodyPr wrap="square">
            <a:spAutoFit/>
          </a:bodyPr>
          <a:lstStyle/>
          <a:p>
            <a:r>
              <a:rPr lang="en-US" sz="900" dirty="0">
                <a:latin typeface="Arial Narrow" panose="020B0606020202030204" pitchFamily="34" charset="0"/>
              </a:rPr>
              <a:t>Deal count is based on transactions covered by LCD News</a:t>
            </a:r>
          </a:p>
          <a:p>
            <a:pPr lvl="0"/>
            <a:endParaRPr lang="en-US" sz="850" dirty="0">
              <a:latin typeface="Arial" panose="020B0604020202020204" pitchFamily="34" charset="0"/>
            </a:endParaRP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Direct lending deal count and estimated volume </a:t>
            </a:r>
            <a:r>
              <a:rPr lang="en-US" sz="1400" dirty="0">
                <a:solidFill>
                  <a:schemeClr val="tx1"/>
                </a:solidFill>
                <a:latin typeface="Arial Narrow" panose="020B0606020202030204" pitchFamily="34" charset="0"/>
              </a:rPr>
              <a:t>(quarterly) ($B) </a:t>
            </a:r>
            <a:endParaRPr lang="en-US" sz="1400" b="0" i="0" dirty="0">
              <a:solidFill>
                <a:schemeClr val="tx1"/>
              </a:solidFill>
              <a:latin typeface="Arial Narrow" panose="020B0606020202030204" pitchFamily="34" charset="0"/>
            </a:endParaRPr>
          </a:p>
        </p:txBody>
      </p:sp>
      <p:graphicFrame>
        <p:nvGraphicFramePr>
          <p:cNvPr id="5" name="Chart Placeholder 4">
            <a:extLst>
              <a:ext uri="{FF2B5EF4-FFF2-40B4-BE49-F238E27FC236}">
                <a16:creationId xmlns:a16="http://schemas.microsoft.com/office/drawing/2014/main" id="{7FE7CC6F-3AC7-4C54-8E0D-EEA4A6E9CDF1}"/>
              </a:ext>
            </a:extLst>
          </p:cNvPr>
          <p:cNvGraphicFramePr>
            <a:graphicFrameLocks noGrp="1"/>
          </p:cNvGraphicFramePr>
          <p:nvPr>
            <p:ph type="chart" sz="quarter" idx="10"/>
            <p:extLst>
              <p:ext uri="{D42A27DB-BD31-4B8C-83A1-F6EECF244321}">
                <p14:modId xmlns:p14="http://schemas.microsoft.com/office/powerpoint/2010/main" val="2983691963"/>
              </p:ext>
            </p:extLst>
          </p:nvPr>
        </p:nvGraphicFramePr>
        <p:xfrm>
          <a:off x="609600" y="2743200"/>
          <a:ext cx="134112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6098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latin typeface="Arial" panose="020B0604020202020204" pitchFamily="34" charset="0"/>
                <a:cs typeface="Arial" panose="020B0604020202020204" pitchFamily="34" charset="0"/>
              </a:rPr>
              <a:t>Narrowing the year-over-year decline to 9% through November, from 15% in October</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06000" y="6975031"/>
            <a:ext cx="4214602" cy="230832"/>
          </a:xfrm>
          <a:prstGeom prst="rect">
            <a:avLst/>
          </a:prstGeom>
          <a:noFill/>
        </p:spPr>
        <p:txBody>
          <a:bodyPr wrap="square">
            <a:spAutoFit/>
          </a:bodyPr>
          <a:lstStyle/>
          <a:p>
            <a:pPr lvl="0" algn="r"/>
            <a:r>
              <a:rPr lang="en-US" sz="900" dirty="0">
                <a:latin typeface="Arial Narrow" panose="020B0606020202030204" pitchFamily="34" charset="0"/>
                <a:cs typeface="Arial" panose="020B0604020202020204" pitchFamily="34" charset="0"/>
              </a:rPr>
              <a:t>Source: PitchBook | LCD  •  Geography: US  •  *As of Nov. 30, 2025</a:t>
            </a:r>
          </a:p>
        </p:txBody>
      </p:sp>
      <p:sp>
        <p:nvSpPr>
          <p:cNvPr id="31" name="TextBox 30">
            <a:extLst>
              <a:ext uri="{FF2B5EF4-FFF2-40B4-BE49-F238E27FC236}">
                <a16:creationId xmlns:a16="http://schemas.microsoft.com/office/drawing/2014/main" id="{903387DA-048D-804F-8EAF-D92F24E58EB0}"/>
              </a:ext>
            </a:extLst>
          </p:cNvPr>
          <p:cNvSpPr txBox="1"/>
          <p:nvPr/>
        </p:nvSpPr>
        <p:spPr>
          <a:xfrm>
            <a:off x="567267" y="7266057"/>
            <a:ext cx="3422984" cy="361637"/>
          </a:xfrm>
          <a:prstGeom prst="rect">
            <a:avLst/>
          </a:prstGeom>
          <a:noFill/>
        </p:spPr>
        <p:txBody>
          <a:bodyPr wrap="square">
            <a:spAutoFit/>
          </a:bodyPr>
          <a:lstStyle/>
          <a:p>
            <a:r>
              <a:rPr lang="en-US" sz="900" dirty="0">
                <a:latin typeface="Arial Narrow" panose="020B0606020202030204" pitchFamily="34" charset="0"/>
              </a:rPr>
              <a:t>Deal count is based on transactions covered by LCD News</a:t>
            </a:r>
          </a:p>
          <a:p>
            <a:pPr lvl="0"/>
            <a:endParaRPr lang="en-US" sz="850" dirty="0">
              <a:latin typeface="Arial" panose="020B0604020202020204" pitchFamily="34" charset="0"/>
            </a:endParaRP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Direct lending deal count and estimated volume (annual) ($B)</a:t>
            </a:r>
          </a:p>
        </p:txBody>
      </p:sp>
      <p:graphicFrame>
        <p:nvGraphicFramePr>
          <p:cNvPr id="8" name="Chart Placeholder 7">
            <a:extLst>
              <a:ext uri="{FF2B5EF4-FFF2-40B4-BE49-F238E27FC236}">
                <a16:creationId xmlns:a16="http://schemas.microsoft.com/office/drawing/2014/main" id="{0BBA0A45-06FF-4A59-BDEB-AC799FFC96CC}"/>
              </a:ext>
            </a:extLst>
          </p:cNvPr>
          <p:cNvGraphicFramePr>
            <a:graphicFrameLocks noGrp="1"/>
          </p:cNvGraphicFramePr>
          <p:nvPr>
            <p:ph type="chart" sz="quarter" idx="10"/>
            <p:extLst>
              <p:ext uri="{D42A27DB-BD31-4B8C-83A1-F6EECF244321}">
                <p14:modId xmlns:p14="http://schemas.microsoft.com/office/powerpoint/2010/main" val="1964510584"/>
              </p:ext>
            </p:extLst>
          </p:nvPr>
        </p:nvGraphicFramePr>
        <p:xfrm>
          <a:off x="609600" y="2743200"/>
          <a:ext cx="134112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5176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PE-backed direct lending volume rose to the highest level since 3Q24 </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06000" y="6975031"/>
            <a:ext cx="42146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Nov. 30, 2025</a:t>
            </a:r>
          </a:p>
        </p:txBody>
      </p:sp>
      <p:sp>
        <p:nvSpPr>
          <p:cNvPr id="31" name="TextBox 30">
            <a:extLst>
              <a:ext uri="{FF2B5EF4-FFF2-40B4-BE49-F238E27FC236}">
                <a16:creationId xmlns:a16="http://schemas.microsoft.com/office/drawing/2014/main" id="{903387DA-048D-804F-8EAF-D92F24E58EB0}"/>
              </a:ext>
            </a:extLst>
          </p:cNvPr>
          <p:cNvSpPr txBox="1"/>
          <p:nvPr/>
        </p:nvSpPr>
        <p:spPr>
          <a:xfrm>
            <a:off x="567267" y="7266057"/>
            <a:ext cx="3422984" cy="361637"/>
          </a:xfrm>
          <a:prstGeom prst="rect">
            <a:avLst/>
          </a:prstGeom>
          <a:noFill/>
        </p:spPr>
        <p:txBody>
          <a:bodyPr wrap="square">
            <a:spAutoFit/>
          </a:bodyPr>
          <a:lstStyle/>
          <a:p>
            <a:r>
              <a:rPr lang="en-US" sz="900" dirty="0">
                <a:latin typeface="Arial Narrow" panose="020B0606020202030204" pitchFamily="34" charset="0"/>
              </a:rPr>
              <a:t>Deal count is based on transactions covered by LCD News</a:t>
            </a:r>
          </a:p>
          <a:p>
            <a:pPr lvl="0"/>
            <a:endParaRPr lang="en-US" sz="850" dirty="0">
              <a:latin typeface="Arial" panose="020B0604020202020204" pitchFamily="34" charset="0"/>
            </a:endParaRP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Direct lending deal count and estimated volume, sponsor-backed borrowers</a:t>
            </a:r>
            <a:r>
              <a:rPr lang="en-US" sz="1400" dirty="0">
                <a:solidFill>
                  <a:schemeClr val="tx1"/>
                </a:solidFill>
                <a:latin typeface="Arial Narrow" panose="020B0606020202030204" pitchFamily="34" charset="0"/>
              </a:rPr>
              <a:t> (quarterly) ($B)</a:t>
            </a:r>
            <a:endParaRPr lang="en-US" sz="1400" b="0" i="0" dirty="0">
              <a:solidFill>
                <a:schemeClr val="tx1"/>
              </a:solidFill>
              <a:latin typeface="Arial Narrow" panose="020B0606020202030204" pitchFamily="34" charset="0"/>
            </a:endParaRPr>
          </a:p>
        </p:txBody>
      </p:sp>
      <p:graphicFrame>
        <p:nvGraphicFramePr>
          <p:cNvPr id="4" name="Chart 3">
            <a:extLst>
              <a:ext uri="{FF2B5EF4-FFF2-40B4-BE49-F238E27FC236}">
                <a16:creationId xmlns:a16="http://schemas.microsoft.com/office/drawing/2014/main" id="{0DA4A178-C22B-47FD-A57B-1637BFA726B0}"/>
              </a:ext>
            </a:extLst>
          </p:cNvPr>
          <p:cNvGraphicFramePr>
            <a:graphicFrameLocks/>
          </p:cNvGraphicFramePr>
          <p:nvPr>
            <p:extLst>
              <p:ext uri="{D42A27DB-BD31-4B8C-83A1-F6EECF244321}">
                <p14:modId xmlns:p14="http://schemas.microsoft.com/office/powerpoint/2010/main" val="1130273196"/>
              </p:ext>
            </p:extLst>
          </p:nvPr>
        </p:nvGraphicFramePr>
        <p:xfrm>
          <a:off x="622300" y="2743199"/>
          <a:ext cx="13398499" cy="41148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99817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Deal activity lags 2024 by 25%, while volume is off by 16%</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06000" y="6975031"/>
            <a:ext cx="42146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Nov. 30, 2025</a:t>
            </a:r>
          </a:p>
        </p:txBody>
      </p:sp>
      <p:sp>
        <p:nvSpPr>
          <p:cNvPr id="31" name="TextBox 30">
            <a:extLst>
              <a:ext uri="{FF2B5EF4-FFF2-40B4-BE49-F238E27FC236}">
                <a16:creationId xmlns:a16="http://schemas.microsoft.com/office/drawing/2014/main" id="{903387DA-048D-804F-8EAF-D92F24E58EB0}"/>
              </a:ext>
            </a:extLst>
          </p:cNvPr>
          <p:cNvSpPr txBox="1"/>
          <p:nvPr/>
        </p:nvSpPr>
        <p:spPr>
          <a:xfrm>
            <a:off x="567267" y="7266057"/>
            <a:ext cx="3422984" cy="361637"/>
          </a:xfrm>
          <a:prstGeom prst="rect">
            <a:avLst/>
          </a:prstGeom>
          <a:noFill/>
        </p:spPr>
        <p:txBody>
          <a:bodyPr wrap="square">
            <a:spAutoFit/>
          </a:bodyPr>
          <a:lstStyle/>
          <a:p>
            <a:r>
              <a:rPr lang="en-US" sz="900" dirty="0">
                <a:latin typeface="Arial Narrow" panose="020B0606020202030204" pitchFamily="34" charset="0"/>
              </a:rPr>
              <a:t>Deal count is based on transactions covered by LCD News</a:t>
            </a:r>
          </a:p>
          <a:p>
            <a:pPr lvl="0"/>
            <a:endParaRPr lang="en-US" sz="850" dirty="0">
              <a:latin typeface="Arial" panose="020B0604020202020204" pitchFamily="34" charset="0"/>
            </a:endParaRP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Direct lending deal count and estimated volume, sponsor-backed borrowers</a:t>
            </a:r>
            <a:r>
              <a:rPr lang="en-US" sz="1400" dirty="0">
                <a:solidFill>
                  <a:schemeClr val="tx1"/>
                </a:solidFill>
                <a:latin typeface="Arial Narrow" panose="020B0606020202030204" pitchFamily="34" charset="0"/>
              </a:rPr>
              <a:t> (annual) ($B)</a:t>
            </a:r>
            <a:endParaRPr lang="en-US" sz="1400" b="0" i="0" dirty="0">
              <a:solidFill>
                <a:schemeClr val="tx1"/>
              </a:solidFill>
              <a:latin typeface="Arial Narrow" panose="020B0606020202030204" pitchFamily="34" charset="0"/>
            </a:endParaRPr>
          </a:p>
        </p:txBody>
      </p:sp>
      <p:graphicFrame>
        <p:nvGraphicFramePr>
          <p:cNvPr id="5" name="Chart Placeholder 4">
            <a:extLst>
              <a:ext uri="{FF2B5EF4-FFF2-40B4-BE49-F238E27FC236}">
                <a16:creationId xmlns:a16="http://schemas.microsoft.com/office/drawing/2014/main" id="{F972191E-EB77-DC04-2478-B31BB5A89245}"/>
              </a:ext>
            </a:extLst>
          </p:cNvPr>
          <p:cNvGraphicFramePr>
            <a:graphicFrameLocks noGrp="1"/>
          </p:cNvGraphicFramePr>
          <p:nvPr>
            <p:ph type="chart" sz="quarter" idx="10"/>
            <p:extLst>
              <p:ext uri="{D42A27DB-BD31-4B8C-83A1-F6EECF244321}">
                <p14:modId xmlns:p14="http://schemas.microsoft.com/office/powerpoint/2010/main" val="3280858247"/>
              </p:ext>
            </p:extLst>
          </p:nvPr>
        </p:nvGraphicFramePr>
        <p:xfrm>
          <a:off x="609600" y="2743200"/>
          <a:ext cx="134112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936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Refinancings and recapitalizations remained an active part of the market</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82200" y="6975031"/>
            <a:ext cx="41384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Nov. 30, 2025</a:t>
            </a:r>
          </a:p>
        </p:txBody>
      </p:sp>
      <p:sp>
        <p:nvSpPr>
          <p:cNvPr id="31" name="TextBox 30">
            <a:extLst>
              <a:ext uri="{FF2B5EF4-FFF2-40B4-BE49-F238E27FC236}">
                <a16:creationId xmlns:a16="http://schemas.microsoft.com/office/drawing/2014/main" id="{903387DA-048D-804F-8EAF-D92F24E58EB0}"/>
              </a:ext>
            </a:extLst>
          </p:cNvPr>
          <p:cNvSpPr txBox="1"/>
          <p:nvPr/>
        </p:nvSpPr>
        <p:spPr>
          <a:xfrm>
            <a:off x="567267" y="7266057"/>
            <a:ext cx="3422984" cy="361637"/>
          </a:xfrm>
          <a:prstGeom prst="rect">
            <a:avLst/>
          </a:prstGeom>
          <a:noFill/>
        </p:spPr>
        <p:txBody>
          <a:bodyPr wrap="square">
            <a:spAutoFit/>
          </a:bodyPr>
          <a:lstStyle/>
          <a:p>
            <a:r>
              <a:rPr lang="en-US" sz="900" dirty="0">
                <a:latin typeface="Arial Narrow" panose="020B0606020202030204" pitchFamily="34" charset="0"/>
              </a:rPr>
              <a:t> Deal count is based on transactions covered by LCD News</a:t>
            </a:r>
          </a:p>
          <a:p>
            <a:pPr lvl="0"/>
            <a:endParaRPr lang="en-US" sz="850" dirty="0">
              <a:latin typeface="Arial" panose="020B0604020202020204" pitchFamily="34" charset="0"/>
            </a:endParaRP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Count of PE-backed direct lending deals by use of proceeds</a:t>
            </a:r>
          </a:p>
        </p:txBody>
      </p:sp>
      <p:graphicFrame>
        <p:nvGraphicFramePr>
          <p:cNvPr id="5" name="Chart 4">
            <a:extLst>
              <a:ext uri="{FF2B5EF4-FFF2-40B4-BE49-F238E27FC236}">
                <a16:creationId xmlns:a16="http://schemas.microsoft.com/office/drawing/2014/main" id="{83984B3F-5B45-4B65-80B1-CF367E37D6B7}"/>
              </a:ext>
            </a:extLst>
          </p:cNvPr>
          <p:cNvGraphicFramePr>
            <a:graphicFrameLocks/>
          </p:cNvGraphicFramePr>
          <p:nvPr>
            <p:extLst>
              <p:ext uri="{D42A27DB-BD31-4B8C-83A1-F6EECF244321}">
                <p14:modId xmlns:p14="http://schemas.microsoft.com/office/powerpoint/2010/main" val="4021671250"/>
              </p:ext>
            </p:extLst>
          </p:nvPr>
        </p:nvGraphicFramePr>
        <p:xfrm>
          <a:off x="622300" y="2743200"/>
          <a:ext cx="133985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454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LBO volume climbed to its strongest point since 2Q22 on the back of several jumbo deals, including borrowers shifting from the broadly syndicated market, underscoring direct lenders’ edge amid BSL weakness.</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06000" y="6975031"/>
            <a:ext cx="42146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Nov. 30, 2025</a:t>
            </a:r>
          </a:p>
        </p:txBody>
      </p:sp>
      <p:sp>
        <p:nvSpPr>
          <p:cNvPr id="31" name="TextBox 30">
            <a:extLst>
              <a:ext uri="{FF2B5EF4-FFF2-40B4-BE49-F238E27FC236}">
                <a16:creationId xmlns:a16="http://schemas.microsoft.com/office/drawing/2014/main" id="{903387DA-048D-804F-8EAF-D92F24E58EB0}"/>
              </a:ext>
            </a:extLst>
          </p:cNvPr>
          <p:cNvSpPr txBox="1"/>
          <p:nvPr/>
        </p:nvSpPr>
        <p:spPr>
          <a:xfrm>
            <a:off x="567267" y="7266057"/>
            <a:ext cx="3422984" cy="361637"/>
          </a:xfrm>
          <a:prstGeom prst="rect">
            <a:avLst/>
          </a:prstGeom>
          <a:noFill/>
        </p:spPr>
        <p:txBody>
          <a:bodyPr wrap="square">
            <a:spAutoFit/>
          </a:bodyPr>
          <a:lstStyle/>
          <a:p>
            <a:r>
              <a:rPr lang="en-US" sz="900" dirty="0">
                <a:latin typeface="Arial Narrow" panose="020B0606020202030204" pitchFamily="34" charset="0"/>
              </a:rPr>
              <a:t>Deal count is based on transactions covered by LCD News</a:t>
            </a:r>
          </a:p>
          <a:p>
            <a:pPr lvl="0"/>
            <a:endParaRPr lang="en-US" sz="850" dirty="0">
              <a:latin typeface="Arial" panose="020B0604020202020204" pitchFamily="34" charset="0"/>
            </a:endParaRP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Narrow" panose="020B0606020202030204" pitchFamily="34" charset="0"/>
              </a:rPr>
              <a:t>Direct lending deal count and estimated volume of deals financing buyouts (quarterly) ($B) </a:t>
            </a:r>
            <a:endParaRPr lang="en-US" sz="1400" b="0" i="0" dirty="0">
              <a:solidFill>
                <a:schemeClr val="tx1"/>
              </a:solidFill>
              <a:latin typeface="Arial Narrow" panose="020B0606020202030204" pitchFamily="34" charset="0"/>
            </a:endParaRPr>
          </a:p>
        </p:txBody>
      </p:sp>
      <p:graphicFrame>
        <p:nvGraphicFramePr>
          <p:cNvPr id="4" name="Chart 3">
            <a:extLst>
              <a:ext uri="{FF2B5EF4-FFF2-40B4-BE49-F238E27FC236}">
                <a16:creationId xmlns:a16="http://schemas.microsoft.com/office/drawing/2014/main" id="{AA0C433F-D9C1-4A7E-9B0D-FC4B21496C38}"/>
              </a:ext>
            </a:extLst>
          </p:cNvPr>
          <p:cNvGraphicFramePr>
            <a:graphicFrameLocks/>
          </p:cNvGraphicFramePr>
          <p:nvPr>
            <p:extLst>
              <p:ext uri="{D42A27DB-BD31-4B8C-83A1-F6EECF244321}">
                <p14:modId xmlns:p14="http://schemas.microsoft.com/office/powerpoint/2010/main" val="3341912490"/>
              </p:ext>
            </p:extLst>
          </p:nvPr>
        </p:nvGraphicFramePr>
        <p:xfrm>
          <a:off x="609600" y="2895599"/>
          <a:ext cx="13411199" cy="40794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92335011"/>
      </p:ext>
    </p:extLst>
  </p:cSld>
  <p:clrMapOvr>
    <a:masterClrMapping/>
  </p:clrMapOvr>
</p:sld>
</file>

<file path=ppt/theme/theme1.xml><?xml version="1.0" encoding="utf-8"?>
<a:theme xmlns:a="http://schemas.openxmlformats.org/drawingml/2006/main" name="Title Slide">
  <a:themeElements>
    <a:clrScheme name="Custom 1">
      <a:dk1>
        <a:srgbClr val="FFFFFF"/>
      </a:dk1>
      <a:lt1>
        <a:srgbClr val="051C38"/>
      </a:lt1>
      <a:dk2>
        <a:srgbClr val="6185A6"/>
      </a:dk2>
      <a:lt2>
        <a:srgbClr val="F5C914"/>
      </a:lt2>
      <a:accent1>
        <a:srgbClr val="FAF56B"/>
      </a:accent1>
      <a:accent2>
        <a:srgbClr val="1E3B60"/>
      </a:accent2>
      <a:accent3>
        <a:srgbClr val="BBCBD9"/>
      </a:accent3>
      <a:accent4>
        <a:srgbClr val="40C2C9"/>
      </a:accent4>
      <a:accent5>
        <a:srgbClr val="E88F36"/>
      </a:accent5>
      <a:accent6>
        <a:srgbClr val="FF3800"/>
      </a:accent6>
      <a:hlink>
        <a:srgbClr val="B32700"/>
      </a:hlink>
      <a:folHlink>
        <a:srgbClr val="FF88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Blank">
  <a:themeElements>
    <a:clrScheme name="Custom 1">
      <a:dk1>
        <a:srgbClr val="FFFFFF"/>
      </a:dk1>
      <a:lt1>
        <a:srgbClr val="051C38"/>
      </a:lt1>
      <a:dk2>
        <a:srgbClr val="6185A6"/>
      </a:dk2>
      <a:lt2>
        <a:srgbClr val="F5C914"/>
      </a:lt2>
      <a:accent1>
        <a:srgbClr val="FAF56B"/>
      </a:accent1>
      <a:accent2>
        <a:srgbClr val="1E3B60"/>
      </a:accent2>
      <a:accent3>
        <a:srgbClr val="BBCBD9"/>
      </a:accent3>
      <a:accent4>
        <a:srgbClr val="40C2C9"/>
      </a:accent4>
      <a:accent5>
        <a:srgbClr val="E88F36"/>
      </a:accent5>
      <a:accent6>
        <a:srgbClr val="FF3800"/>
      </a:accent6>
      <a:hlink>
        <a:srgbClr val="B32700"/>
      </a:hlink>
      <a:folHlink>
        <a:srgbClr val="FF88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DESIGN ELEMENTS">
  <a:themeElements>
    <a:clrScheme name="Custom 1">
      <a:dk1>
        <a:srgbClr val="FFFFFF"/>
      </a:dk1>
      <a:lt1>
        <a:srgbClr val="051C38"/>
      </a:lt1>
      <a:dk2>
        <a:srgbClr val="6185A6"/>
      </a:dk2>
      <a:lt2>
        <a:srgbClr val="F5C914"/>
      </a:lt2>
      <a:accent1>
        <a:srgbClr val="FAF56B"/>
      </a:accent1>
      <a:accent2>
        <a:srgbClr val="1E3B60"/>
      </a:accent2>
      <a:accent3>
        <a:srgbClr val="BBCBD9"/>
      </a:accent3>
      <a:accent4>
        <a:srgbClr val="40C2C9"/>
      </a:accent4>
      <a:accent5>
        <a:srgbClr val="E88F36"/>
      </a:accent5>
      <a:accent6>
        <a:srgbClr val="FF3800"/>
      </a:accent6>
      <a:hlink>
        <a:srgbClr val="B32700"/>
      </a:hlink>
      <a:folHlink>
        <a:srgbClr val="FF88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Intro and Credits">
  <a:themeElements>
    <a:clrScheme name="Custom 1">
      <a:dk1>
        <a:srgbClr val="FFFFFF"/>
      </a:dk1>
      <a:lt1>
        <a:srgbClr val="051C38"/>
      </a:lt1>
      <a:dk2>
        <a:srgbClr val="6185A6"/>
      </a:dk2>
      <a:lt2>
        <a:srgbClr val="F5C914"/>
      </a:lt2>
      <a:accent1>
        <a:srgbClr val="FAF56B"/>
      </a:accent1>
      <a:accent2>
        <a:srgbClr val="1E3B60"/>
      </a:accent2>
      <a:accent3>
        <a:srgbClr val="BBCBD9"/>
      </a:accent3>
      <a:accent4>
        <a:srgbClr val="40C2C9"/>
      </a:accent4>
      <a:accent5>
        <a:srgbClr val="E88F36"/>
      </a:accent5>
      <a:accent6>
        <a:srgbClr val="FF3800"/>
      </a:accent6>
      <a:hlink>
        <a:srgbClr val="B32700"/>
      </a:hlink>
      <a:folHlink>
        <a:srgbClr val="FF88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ey Takeaways">
  <a:themeElements>
    <a:clrScheme name="Custom 1">
      <a:dk1>
        <a:srgbClr val="FFFFFF"/>
      </a:dk1>
      <a:lt1>
        <a:srgbClr val="051C38"/>
      </a:lt1>
      <a:dk2>
        <a:srgbClr val="6185A6"/>
      </a:dk2>
      <a:lt2>
        <a:srgbClr val="F5C914"/>
      </a:lt2>
      <a:accent1>
        <a:srgbClr val="FAF56B"/>
      </a:accent1>
      <a:accent2>
        <a:srgbClr val="1E3B60"/>
      </a:accent2>
      <a:accent3>
        <a:srgbClr val="BBCBD9"/>
      </a:accent3>
      <a:accent4>
        <a:srgbClr val="40C2C9"/>
      </a:accent4>
      <a:accent5>
        <a:srgbClr val="E88F36"/>
      </a:accent5>
      <a:accent6>
        <a:srgbClr val="FF3800"/>
      </a:accent6>
      <a:hlink>
        <a:srgbClr val="B32700"/>
      </a:hlink>
      <a:folHlink>
        <a:srgbClr val="FF88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ction Divider">
  <a:themeElements>
    <a:clrScheme name="Custom 1">
      <a:dk1>
        <a:srgbClr val="FFFFFF"/>
      </a:dk1>
      <a:lt1>
        <a:srgbClr val="051C38"/>
      </a:lt1>
      <a:dk2>
        <a:srgbClr val="6185A6"/>
      </a:dk2>
      <a:lt2>
        <a:srgbClr val="F5C914"/>
      </a:lt2>
      <a:accent1>
        <a:srgbClr val="FAF56B"/>
      </a:accent1>
      <a:accent2>
        <a:srgbClr val="1E3B60"/>
      </a:accent2>
      <a:accent3>
        <a:srgbClr val="BBCBD9"/>
      </a:accent3>
      <a:accent4>
        <a:srgbClr val="40C2C9"/>
      </a:accent4>
      <a:accent5>
        <a:srgbClr val="E88F36"/>
      </a:accent5>
      <a:accent6>
        <a:srgbClr val="FF3800"/>
      </a:accent6>
      <a:hlink>
        <a:srgbClr val="B32700"/>
      </a:hlink>
      <a:folHlink>
        <a:srgbClr val="FF88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ne Chart">
  <a:themeElements>
    <a:clrScheme name="Custom 1">
      <a:dk1>
        <a:srgbClr val="FFFFFF"/>
      </a:dk1>
      <a:lt1>
        <a:srgbClr val="051C38"/>
      </a:lt1>
      <a:dk2>
        <a:srgbClr val="6185A6"/>
      </a:dk2>
      <a:lt2>
        <a:srgbClr val="F5C914"/>
      </a:lt2>
      <a:accent1>
        <a:srgbClr val="FAF56B"/>
      </a:accent1>
      <a:accent2>
        <a:srgbClr val="1E3B60"/>
      </a:accent2>
      <a:accent3>
        <a:srgbClr val="BBCBD9"/>
      </a:accent3>
      <a:accent4>
        <a:srgbClr val="40C2C9"/>
      </a:accent4>
      <a:accent5>
        <a:srgbClr val="E88F36"/>
      </a:accent5>
      <a:accent6>
        <a:srgbClr val="FF3800"/>
      </a:accent6>
      <a:hlink>
        <a:srgbClr val="B32700"/>
      </a:hlink>
      <a:folHlink>
        <a:srgbClr val="FF88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wo Charts">
  <a:themeElements>
    <a:clrScheme name="Custom 1">
      <a:dk1>
        <a:srgbClr val="FFFFFF"/>
      </a:dk1>
      <a:lt1>
        <a:srgbClr val="051C38"/>
      </a:lt1>
      <a:dk2>
        <a:srgbClr val="6185A6"/>
      </a:dk2>
      <a:lt2>
        <a:srgbClr val="F5C914"/>
      </a:lt2>
      <a:accent1>
        <a:srgbClr val="FAF56B"/>
      </a:accent1>
      <a:accent2>
        <a:srgbClr val="1E3B60"/>
      </a:accent2>
      <a:accent3>
        <a:srgbClr val="BBCBD9"/>
      </a:accent3>
      <a:accent4>
        <a:srgbClr val="40C2C9"/>
      </a:accent4>
      <a:accent5>
        <a:srgbClr val="E88F36"/>
      </a:accent5>
      <a:accent6>
        <a:srgbClr val="FF3800"/>
      </a:accent6>
      <a:hlink>
        <a:srgbClr val="B32700"/>
      </a:hlink>
      <a:folHlink>
        <a:srgbClr val="FF88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4 Sidebar">
  <a:themeElements>
    <a:clrScheme name="Custom 1">
      <a:dk1>
        <a:srgbClr val="FFFFFF"/>
      </a:dk1>
      <a:lt1>
        <a:srgbClr val="051C38"/>
      </a:lt1>
      <a:dk2>
        <a:srgbClr val="6185A6"/>
      </a:dk2>
      <a:lt2>
        <a:srgbClr val="F5C914"/>
      </a:lt2>
      <a:accent1>
        <a:srgbClr val="FAF56B"/>
      </a:accent1>
      <a:accent2>
        <a:srgbClr val="1E3B60"/>
      </a:accent2>
      <a:accent3>
        <a:srgbClr val="BBCBD9"/>
      </a:accent3>
      <a:accent4>
        <a:srgbClr val="40C2C9"/>
      </a:accent4>
      <a:accent5>
        <a:srgbClr val="E88F36"/>
      </a:accent5>
      <a:accent6>
        <a:srgbClr val="FF3800"/>
      </a:accent6>
      <a:hlink>
        <a:srgbClr val="B32700"/>
      </a:hlink>
      <a:folHlink>
        <a:srgbClr val="FF88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3 Sidebar">
  <a:themeElements>
    <a:clrScheme name="Custom 1">
      <a:dk1>
        <a:srgbClr val="FFFFFF"/>
      </a:dk1>
      <a:lt1>
        <a:srgbClr val="051C38"/>
      </a:lt1>
      <a:dk2>
        <a:srgbClr val="6185A6"/>
      </a:dk2>
      <a:lt2>
        <a:srgbClr val="F5C914"/>
      </a:lt2>
      <a:accent1>
        <a:srgbClr val="FAF56B"/>
      </a:accent1>
      <a:accent2>
        <a:srgbClr val="1E3B60"/>
      </a:accent2>
      <a:accent3>
        <a:srgbClr val="BBCBD9"/>
      </a:accent3>
      <a:accent4>
        <a:srgbClr val="40C2C9"/>
      </a:accent4>
      <a:accent5>
        <a:srgbClr val="E88F36"/>
      </a:accent5>
      <a:accent6>
        <a:srgbClr val="FF3800"/>
      </a:accent6>
      <a:hlink>
        <a:srgbClr val="B32700"/>
      </a:hlink>
      <a:folHlink>
        <a:srgbClr val="FF88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Additional Research Backpage">
  <a:themeElements>
    <a:clrScheme name="Custom 1">
      <a:dk1>
        <a:srgbClr val="FFFFFF"/>
      </a:dk1>
      <a:lt1>
        <a:srgbClr val="051C38"/>
      </a:lt1>
      <a:dk2>
        <a:srgbClr val="6185A6"/>
      </a:dk2>
      <a:lt2>
        <a:srgbClr val="F5C914"/>
      </a:lt2>
      <a:accent1>
        <a:srgbClr val="FAF56B"/>
      </a:accent1>
      <a:accent2>
        <a:srgbClr val="1E3B60"/>
      </a:accent2>
      <a:accent3>
        <a:srgbClr val="BBCBD9"/>
      </a:accent3>
      <a:accent4>
        <a:srgbClr val="40C2C9"/>
      </a:accent4>
      <a:accent5>
        <a:srgbClr val="E88F36"/>
      </a:accent5>
      <a:accent6>
        <a:srgbClr val="FF3800"/>
      </a:accent6>
      <a:hlink>
        <a:srgbClr val="B32700"/>
      </a:hlink>
      <a:folHlink>
        <a:srgbClr val="FF88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BE3C97DE5E9844867AA404CDB150B3" ma:contentTypeVersion="17" ma:contentTypeDescription="Create a new document." ma:contentTypeScope="" ma:versionID="370b6bdeb116ba9b77a26a321e1440e9">
  <xsd:schema xmlns:xsd="http://www.w3.org/2001/XMLSchema" xmlns:xs="http://www.w3.org/2001/XMLSchema" xmlns:p="http://schemas.microsoft.com/office/2006/metadata/properties" xmlns:ns2="6e78ff2e-7cd1-4db1-a5aa-e80c3081f3be" xmlns:ns3="99229586-6409-45d0-b894-0355e98b2b72" xmlns:ns4="a9f75129-9d9b-4f89-a9e4-00ed9b168d42" targetNamespace="http://schemas.microsoft.com/office/2006/metadata/properties" ma:root="true" ma:fieldsID="6c90871da5c4a0aff08d0bcb5878a178" ns2:_="" ns3:_="" ns4:_="">
    <xsd:import namespace="6e78ff2e-7cd1-4db1-a5aa-e80c3081f3be"/>
    <xsd:import namespace="99229586-6409-45d0-b894-0355e98b2b72"/>
    <xsd:import namespace="a9f75129-9d9b-4f89-a9e4-00ed9b168d42"/>
    <xsd:element name="properties">
      <xsd:complexType>
        <xsd:sequence>
          <xsd:element name="documentManagement">
            <xsd:complexType>
              <xsd:all>
                <xsd:element ref="ns2:TaxCatchAll" minOccurs="0"/>
                <xsd:element ref="ns3:MediaServiceMetadata" minOccurs="0"/>
                <xsd:element ref="ns3:MediaServiceFastMetadata" minOccurs="0"/>
                <xsd:element ref="ns3:lcf76f155ced4ddcb4097134ff3c332f" minOccurs="0"/>
                <xsd:element ref="ns3:MediaServiceGenerationTime" minOccurs="0"/>
                <xsd:element ref="ns3:MediaServiceEventHashCode" minOccurs="0"/>
                <xsd:element ref="ns4:SharedWithUsers" minOccurs="0"/>
                <xsd:element ref="ns4:SharedWithDetails" minOccurs="0"/>
                <xsd:element ref="ns3:MediaServiceOCR" minOccurs="0"/>
                <xsd:element ref="ns3:MediaServiceDateTaken" minOccurs="0"/>
                <xsd:element ref="ns3:MediaServiceLocatio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78ff2e-7cd1-4db1-a5aa-e80c3081f3be"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4757390e-33f7-4e72-92f7-34143a5fc9f1}" ma:internalName="TaxCatchAll" ma:showField="CatchAllData" ma:web="a9f75129-9d9b-4f89-a9e4-00ed9b168d4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9229586-6409-45d0-b894-0355e98b2b72"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f957a171-654f-4563-9f59-7d53f9f43257"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9f75129-9d9b-4f89-a9e4-00ed9b168d4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86F146-75C3-440C-BFC8-5BBA6E3210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78ff2e-7cd1-4db1-a5aa-e80c3081f3be"/>
    <ds:schemaRef ds:uri="99229586-6409-45d0-b894-0355e98b2b72"/>
    <ds:schemaRef ds:uri="a9f75129-9d9b-4f89-a9e4-00ed9b168d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3C62D6-8FDB-4045-A6F4-091CB1C423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28054</TotalTime>
  <Words>2655</Words>
  <Application>Microsoft Office PowerPoint</Application>
  <PresentationFormat>Custom</PresentationFormat>
  <Paragraphs>186</Paragraphs>
  <Slides>36</Slides>
  <Notes>27</Notes>
  <HiddenSlides>0</HiddenSlides>
  <MMClips>0</MMClips>
  <ScaleCrop>false</ScaleCrop>
  <HeadingPairs>
    <vt:vector size="6" baseType="variant">
      <vt:variant>
        <vt:lpstr>Fonts Used</vt:lpstr>
      </vt:variant>
      <vt:variant>
        <vt:i4>6</vt:i4>
      </vt:variant>
      <vt:variant>
        <vt:lpstr>Theme</vt:lpstr>
      </vt:variant>
      <vt:variant>
        <vt:i4>11</vt:i4>
      </vt:variant>
      <vt:variant>
        <vt:lpstr>Slide Titles</vt:lpstr>
      </vt:variant>
      <vt:variant>
        <vt:i4>36</vt:i4>
      </vt:variant>
    </vt:vector>
  </HeadingPairs>
  <TitlesOfParts>
    <vt:vector size="53" baseType="lpstr">
      <vt:lpstr>Aptos</vt:lpstr>
      <vt:lpstr>Arial</vt:lpstr>
      <vt:lpstr>Arial Narrow</vt:lpstr>
      <vt:lpstr>Georgia</vt:lpstr>
      <vt:lpstr>Whitney SSm Book</vt:lpstr>
      <vt:lpstr>Wingdings 3</vt:lpstr>
      <vt:lpstr>Title Slide</vt:lpstr>
      <vt:lpstr>Intro and Credits</vt:lpstr>
      <vt:lpstr>Key Takeaways</vt:lpstr>
      <vt:lpstr>Section Divider</vt:lpstr>
      <vt:lpstr>One Chart</vt:lpstr>
      <vt:lpstr>Two Charts</vt:lpstr>
      <vt:lpstr>1/4 Sidebar</vt:lpstr>
      <vt:lpstr>1/3 Sidebar</vt:lpstr>
      <vt:lpstr>Additional Research Backpage</vt:lpstr>
      <vt:lpstr>Blank</vt:lpstr>
      <vt:lpstr>DESIGN ELEMENTS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Joey Schaffer</dc:creator>
  <cp:lastModifiedBy>Jack Johnson</cp:lastModifiedBy>
  <cp:revision>397</cp:revision>
  <cp:lastPrinted>2024-07-09T18:33:50Z</cp:lastPrinted>
  <dcterms:created xsi:type="dcterms:W3CDTF">2024-07-09T16:54:58Z</dcterms:created>
  <dcterms:modified xsi:type="dcterms:W3CDTF">2025-12-05T14:16:50Z</dcterms:modified>
</cp:coreProperties>
</file>