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1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1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drawings/drawing2.xml" ContentType="application/vnd.openxmlformats-officedocument.drawingml.chartshapes+xml"/>
  <Override PartName="/ppt/charts/chart22.xml" ContentType="application/vnd.openxmlformats-officedocument.drawingml.chart+xml"/>
  <Override PartName="/ppt/drawings/drawing3.xml" ContentType="application/vnd.openxmlformats-officedocument.drawingml.chartshapes+xml"/>
  <Override PartName="/ppt/charts/chart23.xml" ContentType="application/vnd.openxmlformats-officedocument.drawingml.chart+xml"/>
  <Override PartName="/ppt/drawings/drawing4.xml" ContentType="application/vnd.openxmlformats-officedocument.drawingml.chartshapes+xml"/>
  <Override PartName="/ppt/charts/chart24.xml" ContentType="application/vnd.openxmlformats-officedocument.drawingml.chart+xml"/>
  <Override PartName="/ppt/drawings/drawing5.xml" ContentType="application/vnd.openxmlformats-officedocument.drawingml.chartshapes+xml"/>
  <Override PartName="/ppt/charts/chart25.xml" ContentType="application/vnd.openxmlformats-officedocument.drawingml.chart+xml"/>
  <Override PartName="/ppt/theme/themeOverride1.xml" ContentType="application/vnd.openxmlformats-officedocument.themeOverride+xml"/>
  <Override PartName="/ppt/drawings/drawing6.xml" ContentType="application/vnd.openxmlformats-officedocument.drawingml.chartshapes+xml"/>
  <Override PartName="/ppt/charts/chart26.xml" ContentType="application/vnd.openxmlformats-officedocument.drawingml.chart+xml"/>
  <Override PartName="/ppt/theme/themeOverride2.xml" ContentType="application/vnd.openxmlformats-officedocument.themeOverride+xml"/>
  <Override PartName="/ppt/drawings/drawing7.xml" ContentType="application/vnd.openxmlformats-officedocument.drawingml.chartshapes+xml"/>
  <Override PartName="/ppt/charts/chart27.xml" ContentType="application/vnd.openxmlformats-officedocument.drawingml.chart+xml"/>
  <Override PartName="/ppt/theme/themeOverride3.xml" ContentType="application/vnd.openxmlformats-officedocument.themeOverride+xml"/>
  <Override PartName="/ppt/drawings/drawing8.xml" ContentType="application/vnd.openxmlformats-officedocument.drawingml.chartshapes+xml"/>
  <Override PartName="/ppt/notesSlides/notesSlide21.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32.xml" ContentType="application/vnd.openxmlformats-officedocument.drawingml.chart+xml"/>
  <Override PartName="/ppt/notesSlides/notesSlide25.xml" ContentType="application/vnd.openxmlformats-officedocument.presentationml.notesSlide+xml"/>
  <Override PartName="/ppt/charts/chart33.xml" ContentType="application/vnd.openxmlformats-officedocument.drawingml.chart+xml"/>
  <Override PartName="/ppt/notesSlides/notesSlide26.xml" ContentType="application/vnd.openxmlformats-officedocument.presentationml.notesSlide+xml"/>
  <Override PartName="/ppt/charts/chart34.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3"/>
    <p:sldMasterId id="2147483676" r:id="rId4"/>
    <p:sldMasterId id="2147483675" r:id="rId5"/>
    <p:sldMasterId id="2147483689" r:id="rId6"/>
    <p:sldMasterId id="2147483674" r:id="rId7"/>
    <p:sldMasterId id="2147483673" r:id="rId8"/>
    <p:sldMasterId id="2147483671" r:id="rId9"/>
    <p:sldMasterId id="2147483672" r:id="rId10"/>
    <p:sldMasterId id="2147483685" r:id="rId11"/>
    <p:sldMasterId id="2147483687" r:id="rId12"/>
    <p:sldMasterId id="2147483684" r:id="rId13"/>
  </p:sldMasterIdLst>
  <p:notesMasterIdLst>
    <p:notesMasterId r:id="rId59"/>
  </p:notesMasterIdLst>
  <p:handoutMasterIdLst>
    <p:handoutMasterId r:id="rId60"/>
  </p:handoutMasterIdLst>
  <p:sldIdLst>
    <p:sldId id="260" r:id="rId14"/>
    <p:sldId id="263" r:id="rId15"/>
    <p:sldId id="289" r:id="rId16"/>
    <p:sldId id="286" r:id="rId17"/>
    <p:sldId id="291" r:id="rId18"/>
    <p:sldId id="350" r:id="rId19"/>
    <p:sldId id="313" r:id="rId20"/>
    <p:sldId id="351" r:id="rId21"/>
    <p:sldId id="274" r:id="rId22"/>
    <p:sldId id="330" r:id="rId23"/>
    <p:sldId id="352" r:id="rId24"/>
    <p:sldId id="304" r:id="rId25"/>
    <p:sldId id="341" r:id="rId26"/>
    <p:sldId id="283" r:id="rId27"/>
    <p:sldId id="282" r:id="rId28"/>
    <p:sldId id="332" r:id="rId29"/>
    <p:sldId id="322" r:id="rId30"/>
    <p:sldId id="329" r:id="rId31"/>
    <p:sldId id="324" r:id="rId32"/>
    <p:sldId id="328" r:id="rId33"/>
    <p:sldId id="325" r:id="rId34"/>
    <p:sldId id="347" r:id="rId35"/>
    <p:sldId id="348" r:id="rId36"/>
    <p:sldId id="276" r:id="rId37"/>
    <p:sldId id="340" r:id="rId38"/>
    <p:sldId id="336" r:id="rId39"/>
    <p:sldId id="335" r:id="rId40"/>
    <p:sldId id="346" r:id="rId41"/>
    <p:sldId id="344" r:id="rId42"/>
    <p:sldId id="337" r:id="rId43"/>
    <p:sldId id="354" r:id="rId44"/>
    <p:sldId id="355" r:id="rId45"/>
    <p:sldId id="356" r:id="rId46"/>
    <p:sldId id="331" r:id="rId47"/>
    <p:sldId id="357" r:id="rId48"/>
    <p:sldId id="334" r:id="rId49"/>
    <p:sldId id="342" r:id="rId50"/>
    <p:sldId id="358" r:id="rId51"/>
    <p:sldId id="359" r:id="rId52"/>
    <p:sldId id="345" r:id="rId53"/>
    <p:sldId id="301" r:id="rId54"/>
    <p:sldId id="302" r:id="rId55"/>
    <p:sldId id="353" r:id="rId56"/>
    <p:sldId id="308" r:id="rId57"/>
    <p:sldId id="320" r:id="rId58"/>
  </p:sldIdLst>
  <p:sldSz cx="14630400" cy="82296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325B2E5-28CD-43E7-B6BC-E88FDC457FCD}">
          <p14:sldIdLst>
            <p14:sldId id="260"/>
          </p14:sldIdLst>
        </p14:section>
        <p14:section name="Takeaways" id="{C28228EE-6769-45BB-8704-74917261269B}">
          <p14:sldIdLst>
            <p14:sldId id="263"/>
          </p14:sldIdLst>
        </p14:section>
        <p14:section name="Volume &amp; Counts" id="{53E49320-1CE6-49D8-9CE5-5BCAC7CDD3C4}">
          <p14:sldIdLst>
            <p14:sldId id="289"/>
          </p14:sldIdLst>
        </p14:section>
        <p14:section name="All Count/Vol" id="{883B814C-BE54-495F-A046-84F8E7041653}">
          <p14:sldIdLst>
            <p14:sldId id="286"/>
            <p14:sldId id="291"/>
            <p14:sldId id="350"/>
          </p14:sldIdLst>
        </p14:section>
        <p14:section name="PE Backed Count/Vol" id="{5AD4FF8C-461F-4240-88A8-A426419EC048}">
          <p14:sldIdLst>
            <p14:sldId id="313"/>
            <p14:sldId id="351"/>
            <p14:sldId id="274"/>
          </p14:sldIdLst>
        </p14:section>
        <p14:section name="LBO Count/Volume" id="{515C2315-C7F0-4351-A542-7928FDE616EA}">
          <p14:sldIdLst>
            <p14:sldId id="330"/>
            <p14:sldId id="352"/>
          </p14:sldIdLst>
        </p14:section>
        <p14:section name="Spreads" id="{03E21404-BDAD-4743-B00F-FA2A55029B8C}">
          <p14:sldIdLst>
            <p14:sldId id="304"/>
            <p14:sldId id="341"/>
            <p14:sldId id="283"/>
            <p14:sldId id="282"/>
            <p14:sldId id="332"/>
          </p14:sldIdLst>
        </p14:section>
        <p14:section name="BSL/DL" id="{4B0EF61F-EE3F-4B39-AD78-4B736F3C0B3E}">
          <p14:sldIdLst>
            <p14:sldId id="322"/>
            <p14:sldId id="329"/>
            <p14:sldId id="324"/>
            <p14:sldId id="328"/>
            <p14:sldId id="325"/>
            <p14:sldId id="347"/>
            <p14:sldId id="348"/>
            <p14:sldId id="276"/>
          </p14:sldIdLst>
        </p14:section>
        <p14:section name="Market Characteristics" id="{9FD410E5-297B-4F42-80BA-AE4FECC43395}">
          <p14:sldIdLst>
            <p14:sldId id="340"/>
            <p14:sldId id="336"/>
            <p14:sldId id="335"/>
            <p14:sldId id="346"/>
            <p14:sldId id="344"/>
            <p14:sldId id="337"/>
            <p14:sldId id="354"/>
            <p14:sldId id="355"/>
            <p14:sldId id="356"/>
            <p14:sldId id="331"/>
            <p14:sldId id="357"/>
            <p14:sldId id="334"/>
            <p14:sldId id="342"/>
            <p14:sldId id="358"/>
            <p14:sldId id="359"/>
            <p14:sldId id="345"/>
          </p14:sldIdLst>
        </p14:section>
        <p14:section name="AUM" id="{1E2F509E-B370-4BE1-8BB5-679C906A5B9E}">
          <p14:sldIdLst>
            <p14:sldId id="301"/>
            <p14:sldId id="302"/>
            <p14:sldId id="353"/>
          </p14:sldIdLst>
        </p14:section>
        <p14:section name="Methodology" id="{122C3F04-C48C-4D29-8026-22D76EF99EA6}">
          <p14:sldIdLst>
            <p14:sldId id="308"/>
            <p14:sldId id="320"/>
          </p14:sldIdLst>
        </p14:section>
      </p14:sectionLst>
    </p:ext>
    <p:ext uri="{EFAFB233-063F-42B5-8137-9DF3F51BA10A}">
      <p15:sldGuideLst xmlns:p15="http://schemas.microsoft.com/office/powerpoint/2012/main">
        <p15:guide id="1" orient="horz" pos="4992" userDrawn="1">
          <p15:clr>
            <a:srgbClr val="A4A3A4"/>
          </p15:clr>
        </p15:guide>
        <p15:guide id="2" pos="4608">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5F5D67-1599-E44D-E3AB-0ADC929DEF75}" name="Jamie Tebaldi" initials="JT" userId="S::jamie.tebaldi@pitchbook.com::4ba95d37-8a5b-4bfd-bc7c-33a4a925b7ef" providerId="AD"/>
  <p188:author id="{19CEFF9E-A7F8-B73C-871B-8889402365A9}" name="Marina Lukatsky" initials="ML" userId="S::marina.lukatsky@pitchbook.com::9e4bdd3b-af86-439f-acf0-63e14193cf00" providerId="AD"/>
  <p188:author id="{414CBDC9-CF79-7E09-D33A-D6D91C9B256A}" name="Taron Wade" initials="TW" userId="S::taron.wade@pitchbook.com::a18e8c85-73e5-4605-abcc-39d5d6560514" providerId="AD"/>
  <p188:author id="{9DAF1AD5-CC1E-8833-15DA-072C0FC4A481}" name="Nicholas Cisneros" initials="NC" userId="S::nicholas.cisneros@pitchbook.com::8143489c-82e3-4fb5-bfa9-270c4225dd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0BCB2"/>
    <a:srgbClr val="FAF56B"/>
    <a:srgbClr val="6185A6"/>
    <a:srgbClr val="051C38"/>
    <a:srgbClr val="ECECE9"/>
    <a:srgbClr val="C3EDEB"/>
    <a:srgbClr val="40C2C9"/>
    <a:srgbClr val="F5C914"/>
    <a:srgbClr val="E88F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1" autoAdjust="0"/>
    <p:restoredTop sz="93557" autoAdjust="0"/>
  </p:normalViewPr>
  <p:slideViewPr>
    <p:cSldViewPr snapToObjects="1">
      <p:cViewPr>
        <p:scale>
          <a:sx n="50" d="100"/>
          <a:sy n="50" d="100"/>
        </p:scale>
        <p:origin x="1056" y="8"/>
      </p:cViewPr>
      <p:guideLst>
        <p:guide orient="horz" pos="4992"/>
        <p:guide pos="4608"/>
      </p:guideLst>
    </p:cSldViewPr>
  </p:slideViewPr>
  <p:notesTextViewPr>
    <p:cViewPr>
      <p:scale>
        <a:sx n="75" d="100"/>
        <a:sy n="75" d="100"/>
      </p:scale>
      <p:origin x="0" y="0"/>
    </p:cViewPr>
  </p:notesTextViewPr>
  <p:sorterViewPr>
    <p:cViewPr>
      <p:scale>
        <a:sx n="100" d="100"/>
        <a:sy n="100" d="100"/>
      </p:scale>
      <p:origin x="0" y="0"/>
    </p:cViewPr>
  </p:sorterViewPr>
  <p:notesViewPr>
    <p:cSldViewPr snapToObjects="1">
      <p:cViewPr varScale="1">
        <p:scale>
          <a:sx n="74" d="100"/>
          <a:sy n="74" d="100"/>
        </p:scale>
        <p:origin x="2964" y="29"/>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theme" Target="theme/theme1.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9.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5" Type="http://schemas.openxmlformats.org/officeDocument/2006/relationships/slideMaster" Target="slideMasters/slideMaster3.xml"/><Relationship Id="rId61" Type="http://schemas.openxmlformats.org/officeDocument/2006/relationships/presProps" Target="presProp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tableStyles" Target="tableStyles.xml"/><Relationship Id="rId8" Type="http://schemas.openxmlformats.org/officeDocument/2006/relationships/slideMaster" Target="slideMasters/slideMaster6.xml"/><Relationship Id="rId51" Type="http://schemas.openxmlformats.org/officeDocument/2006/relationships/slide" Target="slides/slide38.xml"/><Relationship Id="rId3" Type="http://schemas.openxmlformats.org/officeDocument/2006/relationships/slideMaster" Target="slideMasters/slideMaster1.xml"/><Relationship Id="rId12" Type="http://schemas.openxmlformats.org/officeDocument/2006/relationships/slideMaster" Target="slideMasters/slideMaster10.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notesMaster" Target="notesMasters/notesMaster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4.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8.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handoutMaster" Target="handoutMasters/handoutMaster1.xml"/><Relationship Id="rId65" Type="http://schemas.microsoft.com/office/2018/10/relationships/authors" Target="authors.xml"/><Relationship Id="rId4" Type="http://schemas.openxmlformats.org/officeDocument/2006/relationships/slideMaster" Target="slideMasters/slideMaster2.xml"/><Relationship Id="rId9" Type="http://schemas.openxmlformats.org/officeDocument/2006/relationships/slideMaster" Target="slideMasters/slideMaster7.xml"/><Relationship Id="rId13" Type="http://schemas.openxmlformats.org/officeDocument/2006/relationships/slideMaster" Target="slideMasters/slideMaster11.xml"/><Relationship Id="rId18" Type="http://schemas.openxmlformats.org/officeDocument/2006/relationships/slide" Target="slides/slide5.xml"/><Relationship Id="rId39" Type="http://schemas.openxmlformats.org/officeDocument/2006/relationships/slide" Target="slides/slide2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xml"/><Relationship Id="rId1" Type="http://schemas.microsoft.com/office/2011/relationships/chartStyle" Target="style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2.xml"/><Relationship Id="rId1" Type="http://schemas.microsoft.com/office/2011/relationships/chartStyle" Target="style2.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package" Target="../embeddings/Microsoft_Excel_Worksheet24.xlsx"/><Relationship Id="rId1" Type="http://schemas.openxmlformats.org/officeDocument/2006/relationships/themeOverride" Target="../theme/themeOverride1.xml"/></Relationships>
</file>

<file path=ppt/charts/_rels/chart26.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package" Target="../embeddings/Microsoft_Excel_Worksheet25.xlsx"/><Relationship Id="rId1" Type="http://schemas.openxmlformats.org/officeDocument/2006/relationships/themeOverride" Target="../theme/themeOverride2.xml"/></Relationships>
</file>

<file path=ppt/charts/_rels/chart27.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package" Target="../embeddings/Microsoft_Excel_Worksheet26.xlsx"/><Relationship Id="rId1" Type="http://schemas.openxmlformats.org/officeDocument/2006/relationships/themeOverride" Target="../theme/themeOverride3.xml"/></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056534836554524E-2"/>
          <c:y val="6.3109479705203989E-2"/>
          <c:w val="0.92007083631591491"/>
          <c:h val="0.83000724734022158"/>
        </c:manualLayout>
      </c:layout>
      <c:barChart>
        <c:barDir val="col"/>
        <c:grouping val="stacked"/>
        <c:varyColors val="0"/>
        <c:ser>
          <c:idx val="1"/>
          <c:order val="0"/>
          <c:tx>
            <c:strRef>
              <c:f>'DL deal count and vol quart.'!$J$1</c:f>
              <c:strCache>
                <c:ptCount val="1"/>
                <c:pt idx="0">
                  <c:v>Estimated volume</c:v>
                </c:pt>
              </c:strCache>
            </c:strRef>
          </c:tx>
          <c:spPr>
            <a:solidFill>
              <a:srgbClr val="40C2C9"/>
            </a:solidFill>
            <a:ln w="9525">
              <a:noFill/>
              <a:prstDash val="solid"/>
            </a:ln>
          </c:spPr>
          <c:invertIfNegative val="0"/>
          <c:cat>
            <c:strRef>
              <c:f>'DL deal count and vol quart.'!$I$8:$I$28</c:f>
              <c:strCache>
                <c:ptCount val="21"/>
                <c:pt idx="0">
                  <c:v>3Q21</c:v>
                </c:pt>
                <c:pt idx="1">
                  <c:v>4Q21</c:v>
                </c:pt>
                <c:pt idx="2">
                  <c:v>1Q22</c:v>
                </c:pt>
                <c:pt idx="3">
                  <c:v>2Q22</c:v>
                </c:pt>
                <c:pt idx="4">
                  <c:v>3Q22</c:v>
                </c:pt>
                <c:pt idx="5">
                  <c:v>4Q22</c:v>
                </c:pt>
                <c:pt idx="6">
                  <c:v>1Q23</c:v>
                </c:pt>
                <c:pt idx="7">
                  <c:v>2Q23</c:v>
                </c:pt>
                <c:pt idx="8">
                  <c:v>3Q23</c:v>
                </c:pt>
                <c:pt idx="9">
                  <c:v>4Q23</c:v>
                </c:pt>
                <c:pt idx="10">
                  <c:v>1Q24</c:v>
                </c:pt>
                <c:pt idx="11">
                  <c:v>2Q24</c:v>
                </c:pt>
                <c:pt idx="12">
                  <c:v>3Q24</c:v>
                </c:pt>
                <c:pt idx="13">
                  <c:v>4Q24</c:v>
                </c:pt>
                <c:pt idx="14">
                  <c:v>1Q25</c:v>
                </c:pt>
                <c:pt idx="15">
                  <c:v>2Q25</c:v>
                </c:pt>
                <c:pt idx="16">
                  <c:v>3Q25</c:v>
                </c:pt>
                <c:pt idx="17">
                  <c:v>4Q25</c:v>
                </c:pt>
                <c:pt idx="18">
                  <c:v>1Q26</c:v>
                </c:pt>
                <c:pt idx="19">
                  <c:v>2Q26</c:v>
                </c:pt>
                <c:pt idx="20">
                  <c:v>Last 3 months</c:v>
                </c:pt>
              </c:strCache>
            </c:strRef>
          </c:cat>
          <c:val>
            <c:numRef>
              <c:f>'DL deal count and vol quart.'!$J$8:$J$28</c:f>
              <c:numCache>
                <c:formatCode>#,##0.00</c:formatCode>
                <c:ptCount val="21"/>
                <c:pt idx="0">
                  <c:v>4.42</c:v>
                </c:pt>
                <c:pt idx="1">
                  <c:v>3.85</c:v>
                </c:pt>
                <c:pt idx="2">
                  <c:v>2.68</c:v>
                </c:pt>
                <c:pt idx="3">
                  <c:v>7.61</c:v>
                </c:pt>
                <c:pt idx="4">
                  <c:v>2.91</c:v>
                </c:pt>
                <c:pt idx="5">
                  <c:v>3.31</c:v>
                </c:pt>
                <c:pt idx="6">
                  <c:v>3.64</c:v>
                </c:pt>
                <c:pt idx="7">
                  <c:v>6.38</c:v>
                </c:pt>
                <c:pt idx="8">
                  <c:v>5.03</c:v>
                </c:pt>
                <c:pt idx="9">
                  <c:v>9.8800000000000008</c:v>
                </c:pt>
                <c:pt idx="10">
                  <c:v>6.17</c:v>
                </c:pt>
                <c:pt idx="11">
                  <c:v>12.11</c:v>
                </c:pt>
                <c:pt idx="12">
                  <c:v>8.36</c:v>
                </c:pt>
                <c:pt idx="13">
                  <c:v>13.34</c:v>
                </c:pt>
                <c:pt idx="14">
                  <c:v>12.37</c:v>
                </c:pt>
                <c:pt idx="15">
                  <c:v>11.14</c:v>
                </c:pt>
                <c:pt idx="16">
                  <c:v>8.3699999999999992</c:v>
                </c:pt>
                <c:pt idx="17">
                  <c:v>10.69</c:v>
                </c:pt>
                <c:pt idx="18">
                  <c:v>8.58</c:v>
                </c:pt>
                <c:pt idx="19">
                  <c:v>8.5008489560000005</c:v>
                </c:pt>
                <c:pt idx="20">
                  <c:v>9.7558489560000012</c:v>
                </c:pt>
              </c:numCache>
            </c:numRef>
          </c:val>
          <c:extLst>
            <c:ext xmlns:c16="http://schemas.microsoft.com/office/drawing/2014/chart" uri="{C3380CC4-5D6E-409C-BE32-E72D297353CC}">
              <c16:uniqueId val="{00000000-C8C8-43F0-BEFA-13D72600BFC2}"/>
            </c:ext>
          </c:extLst>
        </c:ser>
        <c:dLbls>
          <c:showLegendKey val="0"/>
          <c:showVal val="0"/>
          <c:showCatName val="0"/>
          <c:showSerName val="0"/>
          <c:showPercent val="0"/>
          <c:showBubbleSize val="0"/>
        </c:dLbls>
        <c:gapWidth val="60"/>
        <c:overlap val="100"/>
        <c:axId val="114689152"/>
        <c:axId val="114690688"/>
      </c:barChart>
      <c:lineChart>
        <c:grouping val="standard"/>
        <c:varyColors val="0"/>
        <c:ser>
          <c:idx val="0"/>
          <c:order val="1"/>
          <c:tx>
            <c:strRef>
              <c:f>'DL deal count and vol quart.'!$K$1</c:f>
              <c:strCache>
                <c:ptCount val="1"/>
                <c:pt idx="0">
                  <c:v>Count</c:v>
                </c:pt>
              </c:strCache>
            </c:strRef>
          </c:tx>
          <c:spPr>
            <a:ln w="38100">
              <a:solidFill>
                <a:srgbClr val="F5C914"/>
              </a:solidFill>
            </a:ln>
          </c:spPr>
          <c:marker>
            <c:symbol val="none"/>
          </c:marker>
          <c:cat>
            <c:strRef>
              <c:f>'DL deal count and vol quart.'!$I$8:$I$28</c:f>
              <c:strCache>
                <c:ptCount val="21"/>
                <c:pt idx="0">
                  <c:v>3Q21</c:v>
                </c:pt>
                <c:pt idx="1">
                  <c:v>4Q21</c:v>
                </c:pt>
                <c:pt idx="2">
                  <c:v>1Q22</c:v>
                </c:pt>
                <c:pt idx="3">
                  <c:v>2Q22</c:v>
                </c:pt>
                <c:pt idx="4">
                  <c:v>3Q22</c:v>
                </c:pt>
                <c:pt idx="5">
                  <c:v>4Q22</c:v>
                </c:pt>
                <c:pt idx="6">
                  <c:v>1Q23</c:v>
                </c:pt>
                <c:pt idx="7">
                  <c:v>2Q23</c:v>
                </c:pt>
                <c:pt idx="8">
                  <c:v>3Q23</c:v>
                </c:pt>
                <c:pt idx="9">
                  <c:v>4Q23</c:v>
                </c:pt>
                <c:pt idx="10">
                  <c:v>1Q24</c:v>
                </c:pt>
                <c:pt idx="11">
                  <c:v>2Q24</c:v>
                </c:pt>
                <c:pt idx="12">
                  <c:v>3Q24</c:v>
                </c:pt>
                <c:pt idx="13">
                  <c:v>4Q24</c:v>
                </c:pt>
                <c:pt idx="14">
                  <c:v>1Q25</c:v>
                </c:pt>
                <c:pt idx="15">
                  <c:v>2Q25</c:v>
                </c:pt>
                <c:pt idx="16">
                  <c:v>3Q25</c:v>
                </c:pt>
                <c:pt idx="17">
                  <c:v>4Q25</c:v>
                </c:pt>
                <c:pt idx="18">
                  <c:v>1Q26</c:v>
                </c:pt>
                <c:pt idx="19">
                  <c:v>2Q26</c:v>
                </c:pt>
                <c:pt idx="20">
                  <c:v>Last 3 months</c:v>
                </c:pt>
              </c:strCache>
            </c:strRef>
          </c:cat>
          <c:val>
            <c:numRef>
              <c:f>'DL deal count and vol quart.'!$K$8:$K$28</c:f>
              <c:numCache>
                <c:formatCode>General</c:formatCode>
                <c:ptCount val="21"/>
                <c:pt idx="0">
                  <c:v>31</c:v>
                </c:pt>
                <c:pt idx="1">
                  <c:v>17</c:v>
                </c:pt>
                <c:pt idx="2">
                  <c:v>19</c:v>
                </c:pt>
                <c:pt idx="3">
                  <c:v>20</c:v>
                </c:pt>
                <c:pt idx="4">
                  <c:v>21</c:v>
                </c:pt>
                <c:pt idx="5">
                  <c:v>15</c:v>
                </c:pt>
                <c:pt idx="6">
                  <c:v>13</c:v>
                </c:pt>
                <c:pt idx="7">
                  <c:v>20</c:v>
                </c:pt>
                <c:pt idx="8">
                  <c:v>21</c:v>
                </c:pt>
                <c:pt idx="9">
                  <c:v>22</c:v>
                </c:pt>
                <c:pt idx="10">
                  <c:v>20</c:v>
                </c:pt>
                <c:pt idx="11">
                  <c:v>36</c:v>
                </c:pt>
                <c:pt idx="12">
                  <c:v>30</c:v>
                </c:pt>
                <c:pt idx="13">
                  <c:v>47</c:v>
                </c:pt>
                <c:pt idx="14">
                  <c:v>46</c:v>
                </c:pt>
                <c:pt idx="15">
                  <c:v>41</c:v>
                </c:pt>
                <c:pt idx="16">
                  <c:v>38</c:v>
                </c:pt>
                <c:pt idx="17">
                  <c:v>42</c:v>
                </c:pt>
                <c:pt idx="18">
                  <c:v>37</c:v>
                </c:pt>
                <c:pt idx="19">
                  <c:v>32</c:v>
                </c:pt>
                <c:pt idx="20">
                  <c:v>35</c:v>
                </c:pt>
              </c:numCache>
            </c:numRef>
          </c:val>
          <c:smooth val="0"/>
          <c:extLst>
            <c:ext xmlns:c16="http://schemas.microsoft.com/office/drawing/2014/chart" uri="{C3380CC4-5D6E-409C-BE32-E72D297353CC}">
              <c16:uniqueId val="{00000001-C8C8-43F0-BEFA-13D72600BFC2}"/>
            </c:ext>
          </c:extLst>
        </c:ser>
        <c:dLbls>
          <c:showLegendKey val="0"/>
          <c:showVal val="0"/>
          <c:showCatName val="0"/>
          <c:showSerName val="0"/>
          <c:showPercent val="0"/>
          <c:showBubbleSize val="0"/>
        </c:dLbls>
        <c:marker val="1"/>
        <c:smooth val="0"/>
        <c:axId val="745671488"/>
        <c:axId val="745672800"/>
        <c:extLst/>
      </c:lineChart>
      <c:catAx>
        <c:axId val="114689152"/>
        <c:scaling>
          <c:orientation val="minMax"/>
        </c:scaling>
        <c:delete val="0"/>
        <c:axPos val="b"/>
        <c:numFmt formatCode="mmm\ yyyy"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noMultiLvlLbl val="0"/>
      </c:catAx>
      <c:valAx>
        <c:axId val="114690688"/>
        <c:scaling>
          <c:orientation val="minMax"/>
          <c:max val="20"/>
        </c:scaling>
        <c:delete val="0"/>
        <c:axPos val="l"/>
        <c:majorGridlines>
          <c:spPr>
            <a:ln w="3175">
              <a:noFill/>
              <a:prstDash val="solid"/>
            </a:ln>
          </c:spPr>
        </c:majorGridlines>
        <c:numFmt formatCode="\€0" sourceLinked="0"/>
        <c:majorTickMark val="none"/>
        <c:minorTickMark val="none"/>
        <c:tickLblPos val="nextTo"/>
        <c:spPr>
          <a:noFill/>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valAx>
      <c:valAx>
        <c:axId val="745672800"/>
        <c:scaling>
          <c:orientation val="minMax"/>
        </c:scaling>
        <c:delete val="0"/>
        <c:axPos val="r"/>
        <c:numFmt formatCode="General" sourceLinked="1"/>
        <c:majorTickMark val="out"/>
        <c:minorTickMark val="none"/>
        <c:tickLblPos val="nextTo"/>
        <c:spPr>
          <a:noFill/>
          <a:ln>
            <a:noFill/>
          </a:ln>
        </c:spPr>
        <c:txPr>
          <a:bodyPr/>
          <a:lstStyle/>
          <a:p>
            <a:pPr>
              <a:defRPr sz="1200">
                <a:solidFill>
                  <a:schemeClr val="tx1"/>
                </a:solidFill>
                <a:latin typeface="Arial Narrow"/>
                <a:ea typeface="Arial Narrow"/>
                <a:cs typeface="Arial Narrow"/>
              </a:defRPr>
            </a:pPr>
            <a:endParaRPr lang="en-US"/>
          </a:p>
        </c:txPr>
        <c:crossAx val="745671488"/>
        <c:crosses val="max"/>
        <c:crossBetween val="between"/>
      </c:valAx>
      <c:catAx>
        <c:axId val="745671488"/>
        <c:scaling>
          <c:orientation val="minMax"/>
        </c:scaling>
        <c:delete val="1"/>
        <c:axPos val="b"/>
        <c:numFmt formatCode="General" sourceLinked="1"/>
        <c:majorTickMark val="out"/>
        <c:minorTickMark val="none"/>
        <c:tickLblPos val="nextTo"/>
        <c:crossAx val="745672800"/>
        <c:crosses val="autoZero"/>
        <c:auto val="1"/>
        <c:lblAlgn val="ctr"/>
        <c:lblOffset val="100"/>
        <c:noMultiLvlLbl val="0"/>
      </c:catAx>
      <c:spPr>
        <a:noFill/>
        <a:ln w="25400">
          <a:noFill/>
        </a:ln>
      </c:spPr>
    </c:plotArea>
    <c:legend>
      <c:legendPos val="t"/>
      <c:layout>
        <c:manualLayout>
          <c:xMode val="edge"/>
          <c:yMode val="edge"/>
          <c:x val="0.15833676330231447"/>
          <c:y val="6.4763450735207131E-2"/>
          <c:w val="0.46565320028796736"/>
          <c:h val="8.1544073320241856E-2"/>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561172751133382E-2"/>
          <c:y val="7.3776854282103621E-2"/>
          <c:w val="0.92017463015986634"/>
          <c:h val="0.81755686789151361"/>
        </c:manualLayout>
      </c:layout>
      <c:scatterChart>
        <c:scatterStyle val="lineMarker"/>
        <c:varyColors val="0"/>
        <c:ser>
          <c:idx val="1"/>
          <c:order val="0"/>
          <c:tx>
            <c:strRef>
              <c:f>'New-issue spreads acq. related'!$J$1</c:f>
              <c:strCache>
                <c:ptCount val="1"/>
                <c:pt idx="0">
                  <c:v>Direct lending</c:v>
                </c:pt>
              </c:strCache>
            </c:strRef>
          </c:tx>
          <c:spPr>
            <a:ln w="19050">
              <a:noFill/>
            </a:ln>
          </c:spPr>
          <c:marker>
            <c:symbol val="diamond"/>
            <c:size val="6"/>
            <c:spPr>
              <a:solidFill>
                <a:srgbClr val="40C2C9"/>
              </a:solidFill>
              <a:ln w="25400">
                <a:solidFill>
                  <a:srgbClr val="40C2C9"/>
                </a:solidFill>
              </a:ln>
            </c:spPr>
          </c:marker>
          <c:xVal>
            <c:numRef>
              <c:f>'New-issue spreads acq. related'!$I$4:$I$315</c:f>
              <c:numCache>
                <c:formatCode>m/d/yyyy</c:formatCode>
                <c:ptCount val="312"/>
                <c:pt idx="0">
                  <c:v>44939</c:v>
                </c:pt>
                <c:pt idx="1">
                  <c:v>44951</c:v>
                </c:pt>
                <c:pt idx="2">
                  <c:v>44951</c:v>
                </c:pt>
                <c:pt idx="3">
                  <c:v>44952</c:v>
                </c:pt>
                <c:pt idx="4">
                  <c:v>44953</c:v>
                </c:pt>
                <c:pt idx="5">
                  <c:v>44957</c:v>
                </c:pt>
                <c:pt idx="6">
                  <c:v>44957</c:v>
                </c:pt>
                <c:pt idx="7">
                  <c:v>44957</c:v>
                </c:pt>
                <c:pt idx="8">
                  <c:v>44965</c:v>
                </c:pt>
                <c:pt idx="9">
                  <c:v>44966</c:v>
                </c:pt>
                <c:pt idx="10">
                  <c:v>44986</c:v>
                </c:pt>
                <c:pt idx="11">
                  <c:v>44986</c:v>
                </c:pt>
                <c:pt idx="12">
                  <c:v>44991</c:v>
                </c:pt>
                <c:pt idx="13">
                  <c:v>44992</c:v>
                </c:pt>
                <c:pt idx="14">
                  <c:v>45002</c:v>
                </c:pt>
                <c:pt idx="15">
                  <c:v>45013</c:v>
                </c:pt>
                <c:pt idx="16">
                  <c:v>45014</c:v>
                </c:pt>
                <c:pt idx="17">
                  <c:v>45017</c:v>
                </c:pt>
                <c:pt idx="18">
                  <c:v>45028</c:v>
                </c:pt>
                <c:pt idx="19">
                  <c:v>45044</c:v>
                </c:pt>
                <c:pt idx="20">
                  <c:v>45057</c:v>
                </c:pt>
                <c:pt idx="21">
                  <c:v>45069</c:v>
                </c:pt>
                <c:pt idx="22">
                  <c:v>45077</c:v>
                </c:pt>
                <c:pt idx="23">
                  <c:v>45085</c:v>
                </c:pt>
                <c:pt idx="24">
                  <c:v>45089</c:v>
                </c:pt>
                <c:pt idx="25">
                  <c:v>45096</c:v>
                </c:pt>
                <c:pt idx="26">
                  <c:v>45107</c:v>
                </c:pt>
                <c:pt idx="27">
                  <c:v>45107</c:v>
                </c:pt>
                <c:pt idx="28">
                  <c:v>45120</c:v>
                </c:pt>
                <c:pt idx="29">
                  <c:v>45125</c:v>
                </c:pt>
                <c:pt idx="30">
                  <c:v>45125</c:v>
                </c:pt>
                <c:pt idx="31">
                  <c:v>45134</c:v>
                </c:pt>
                <c:pt idx="32">
                  <c:v>45132</c:v>
                </c:pt>
                <c:pt idx="33">
                  <c:v>45167</c:v>
                </c:pt>
                <c:pt idx="34">
                  <c:v>45182</c:v>
                </c:pt>
                <c:pt idx="35">
                  <c:v>45188</c:v>
                </c:pt>
                <c:pt idx="36">
                  <c:v>45190</c:v>
                </c:pt>
                <c:pt idx="37">
                  <c:v>45191</c:v>
                </c:pt>
                <c:pt idx="38">
                  <c:v>45195</c:v>
                </c:pt>
                <c:pt idx="39">
                  <c:v>45195</c:v>
                </c:pt>
                <c:pt idx="40">
                  <c:v>45210</c:v>
                </c:pt>
                <c:pt idx="41">
                  <c:v>45230</c:v>
                </c:pt>
                <c:pt idx="42">
                  <c:v>45231</c:v>
                </c:pt>
                <c:pt idx="43">
                  <c:v>45233</c:v>
                </c:pt>
                <c:pt idx="44">
                  <c:v>45245</c:v>
                </c:pt>
                <c:pt idx="45">
                  <c:v>45250</c:v>
                </c:pt>
                <c:pt idx="46">
                  <c:v>45252</c:v>
                </c:pt>
                <c:pt idx="47">
                  <c:v>45261</c:v>
                </c:pt>
                <c:pt idx="48">
                  <c:v>45264</c:v>
                </c:pt>
                <c:pt idx="49">
                  <c:v>45265</c:v>
                </c:pt>
                <c:pt idx="50">
                  <c:v>45273</c:v>
                </c:pt>
                <c:pt idx="51">
                  <c:v>45272</c:v>
                </c:pt>
                <c:pt idx="52">
                  <c:v>45281</c:v>
                </c:pt>
                <c:pt idx="53">
                  <c:v>45307</c:v>
                </c:pt>
                <c:pt idx="54">
                  <c:v>45314</c:v>
                </c:pt>
                <c:pt idx="55">
                  <c:v>45315</c:v>
                </c:pt>
                <c:pt idx="56">
                  <c:v>45320</c:v>
                </c:pt>
                <c:pt idx="57">
                  <c:v>45329</c:v>
                </c:pt>
                <c:pt idx="58">
                  <c:v>45329</c:v>
                </c:pt>
                <c:pt idx="59">
                  <c:v>45331</c:v>
                </c:pt>
                <c:pt idx="60">
                  <c:v>45334</c:v>
                </c:pt>
                <c:pt idx="61">
                  <c:v>45338</c:v>
                </c:pt>
                <c:pt idx="62">
                  <c:v>45342</c:v>
                </c:pt>
                <c:pt idx="63">
                  <c:v>45343</c:v>
                </c:pt>
                <c:pt idx="64">
                  <c:v>45343</c:v>
                </c:pt>
                <c:pt idx="65">
                  <c:v>45348</c:v>
                </c:pt>
                <c:pt idx="66">
                  <c:v>45356</c:v>
                </c:pt>
                <c:pt idx="67">
                  <c:v>45370</c:v>
                </c:pt>
                <c:pt idx="68">
                  <c:v>45377</c:v>
                </c:pt>
                <c:pt idx="69">
                  <c:v>45383</c:v>
                </c:pt>
                <c:pt idx="70">
                  <c:v>45383</c:v>
                </c:pt>
                <c:pt idx="71">
                  <c:v>45385</c:v>
                </c:pt>
                <c:pt idx="72">
                  <c:v>45386</c:v>
                </c:pt>
                <c:pt idx="73">
                  <c:v>45391</c:v>
                </c:pt>
                <c:pt idx="74">
                  <c:v>45398</c:v>
                </c:pt>
                <c:pt idx="75">
                  <c:v>45399</c:v>
                </c:pt>
                <c:pt idx="76">
                  <c:v>45410</c:v>
                </c:pt>
                <c:pt idx="77">
                  <c:v>45410</c:v>
                </c:pt>
                <c:pt idx="78">
                  <c:v>45412</c:v>
                </c:pt>
                <c:pt idx="79">
                  <c:v>45414</c:v>
                </c:pt>
                <c:pt idx="80">
                  <c:v>45419</c:v>
                </c:pt>
                <c:pt idx="81">
                  <c:v>45420</c:v>
                </c:pt>
                <c:pt idx="82">
                  <c:v>45425</c:v>
                </c:pt>
                <c:pt idx="83">
                  <c:v>45426</c:v>
                </c:pt>
                <c:pt idx="84">
                  <c:v>45440</c:v>
                </c:pt>
                <c:pt idx="85">
                  <c:v>45441</c:v>
                </c:pt>
                <c:pt idx="86">
                  <c:v>45442</c:v>
                </c:pt>
                <c:pt idx="87">
                  <c:v>45442</c:v>
                </c:pt>
                <c:pt idx="88">
                  <c:v>45443</c:v>
                </c:pt>
                <c:pt idx="89">
                  <c:v>45443</c:v>
                </c:pt>
                <c:pt idx="90">
                  <c:v>45446</c:v>
                </c:pt>
                <c:pt idx="91">
                  <c:v>45446</c:v>
                </c:pt>
                <c:pt idx="92">
                  <c:v>45454</c:v>
                </c:pt>
                <c:pt idx="93">
                  <c:v>45454</c:v>
                </c:pt>
                <c:pt idx="94">
                  <c:v>45454</c:v>
                </c:pt>
                <c:pt idx="95">
                  <c:v>45455</c:v>
                </c:pt>
                <c:pt idx="96">
                  <c:v>45456</c:v>
                </c:pt>
                <c:pt idx="97">
                  <c:v>45456</c:v>
                </c:pt>
                <c:pt idx="98">
                  <c:v>45464</c:v>
                </c:pt>
                <c:pt idx="99">
                  <c:v>45468</c:v>
                </c:pt>
                <c:pt idx="100">
                  <c:v>45468</c:v>
                </c:pt>
                <c:pt idx="101">
                  <c:v>45471</c:v>
                </c:pt>
                <c:pt idx="102">
                  <c:v>45474</c:v>
                </c:pt>
                <c:pt idx="103">
                  <c:v>45474</c:v>
                </c:pt>
                <c:pt idx="104">
                  <c:v>45474</c:v>
                </c:pt>
                <c:pt idx="105">
                  <c:v>45475</c:v>
                </c:pt>
                <c:pt idx="106">
                  <c:v>45477</c:v>
                </c:pt>
                <c:pt idx="107">
                  <c:v>45483</c:v>
                </c:pt>
                <c:pt idx="108">
                  <c:v>45484</c:v>
                </c:pt>
                <c:pt idx="109">
                  <c:v>45854</c:v>
                </c:pt>
                <c:pt idx="110">
                  <c:v>45491</c:v>
                </c:pt>
                <c:pt idx="111">
                  <c:v>45496</c:v>
                </c:pt>
                <c:pt idx="112">
                  <c:v>45504</c:v>
                </c:pt>
                <c:pt idx="113">
                  <c:v>45505</c:v>
                </c:pt>
                <c:pt idx="114">
                  <c:v>45516</c:v>
                </c:pt>
                <c:pt idx="115">
                  <c:v>45517</c:v>
                </c:pt>
                <c:pt idx="116">
                  <c:v>45534</c:v>
                </c:pt>
                <c:pt idx="117">
                  <c:v>45547</c:v>
                </c:pt>
                <c:pt idx="118">
                  <c:v>45551</c:v>
                </c:pt>
                <c:pt idx="119">
                  <c:v>45555</c:v>
                </c:pt>
                <c:pt idx="120">
                  <c:v>45559</c:v>
                </c:pt>
                <c:pt idx="121">
                  <c:v>45561</c:v>
                </c:pt>
                <c:pt idx="122">
                  <c:v>45565</c:v>
                </c:pt>
                <c:pt idx="123">
                  <c:v>45566</c:v>
                </c:pt>
                <c:pt idx="124">
                  <c:v>45572</c:v>
                </c:pt>
                <c:pt idx="125">
                  <c:v>45573</c:v>
                </c:pt>
                <c:pt idx="126">
                  <c:v>45574</c:v>
                </c:pt>
                <c:pt idx="127">
                  <c:v>45579</c:v>
                </c:pt>
                <c:pt idx="128">
                  <c:v>45579</c:v>
                </c:pt>
                <c:pt idx="129">
                  <c:v>45580</c:v>
                </c:pt>
                <c:pt idx="130">
                  <c:v>45580</c:v>
                </c:pt>
                <c:pt idx="131">
                  <c:v>45580</c:v>
                </c:pt>
                <c:pt idx="132">
                  <c:v>45586</c:v>
                </c:pt>
                <c:pt idx="133">
                  <c:v>45590</c:v>
                </c:pt>
                <c:pt idx="134">
                  <c:v>45593</c:v>
                </c:pt>
                <c:pt idx="135">
                  <c:v>45594</c:v>
                </c:pt>
                <c:pt idx="136">
                  <c:v>45596</c:v>
                </c:pt>
                <c:pt idx="137">
                  <c:v>45600</c:v>
                </c:pt>
                <c:pt idx="138">
                  <c:v>45602</c:v>
                </c:pt>
                <c:pt idx="139">
                  <c:v>45610</c:v>
                </c:pt>
                <c:pt idx="140">
                  <c:v>45615</c:v>
                </c:pt>
                <c:pt idx="141">
                  <c:v>45616</c:v>
                </c:pt>
                <c:pt idx="142">
                  <c:v>45616</c:v>
                </c:pt>
                <c:pt idx="143">
                  <c:v>45616</c:v>
                </c:pt>
                <c:pt idx="144">
                  <c:v>45617</c:v>
                </c:pt>
                <c:pt idx="145">
                  <c:v>45620</c:v>
                </c:pt>
                <c:pt idx="146">
                  <c:v>45624</c:v>
                </c:pt>
                <c:pt idx="147">
                  <c:v>45629</c:v>
                </c:pt>
                <c:pt idx="148">
                  <c:v>45630</c:v>
                </c:pt>
                <c:pt idx="149">
                  <c:v>45638</c:v>
                </c:pt>
                <c:pt idx="150">
                  <c:v>45638</c:v>
                </c:pt>
                <c:pt idx="151">
                  <c:v>45639</c:v>
                </c:pt>
                <c:pt idx="152">
                  <c:v>45642</c:v>
                </c:pt>
                <c:pt idx="153">
                  <c:v>45642</c:v>
                </c:pt>
                <c:pt idx="154">
                  <c:v>45663</c:v>
                </c:pt>
                <c:pt idx="155">
                  <c:v>45670</c:v>
                </c:pt>
                <c:pt idx="156">
                  <c:v>45671</c:v>
                </c:pt>
                <c:pt idx="157">
                  <c:v>45677</c:v>
                </c:pt>
                <c:pt idx="158">
                  <c:v>45679</c:v>
                </c:pt>
                <c:pt idx="159">
                  <c:v>45684</c:v>
                </c:pt>
                <c:pt idx="160">
                  <c:v>45684</c:v>
                </c:pt>
                <c:pt idx="161">
                  <c:v>45685</c:v>
                </c:pt>
                <c:pt idx="162">
                  <c:v>45685</c:v>
                </c:pt>
                <c:pt idx="163">
                  <c:v>45688</c:v>
                </c:pt>
                <c:pt idx="164">
                  <c:v>45691</c:v>
                </c:pt>
                <c:pt idx="165">
                  <c:v>45692</c:v>
                </c:pt>
                <c:pt idx="166">
                  <c:v>45694</c:v>
                </c:pt>
                <c:pt idx="167">
                  <c:v>45699</c:v>
                </c:pt>
                <c:pt idx="168">
                  <c:v>45701</c:v>
                </c:pt>
                <c:pt idx="169">
                  <c:v>45702</c:v>
                </c:pt>
                <c:pt idx="170">
                  <c:v>45705</c:v>
                </c:pt>
                <c:pt idx="171">
                  <c:v>45706</c:v>
                </c:pt>
                <c:pt idx="172">
                  <c:v>45712</c:v>
                </c:pt>
                <c:pt idx="173">
                  <c:v>45720</c:v>
                </c:pt>
                <c:pt idx="174">
                  <c:v>45726</c:v>
                </c:pt>
                <c:pt idx="175">
                  <c:v>45726</c:v>
                </c:pt>
                <c:pt idx="176">
                  <c:v>45735</c:v>
                </c:pt>
                <c:pt idx="177">
                  <c:v>45736</c:v>
                </c:pt>
                <c:pt idx="178">
                  <c:v>45737</c:v>
                </c:pt>
                <c:pt idx="179">
                  <c:v>45741</c:v>
                </c:pt>
                <c:pt idx="180">
                  <c:v>45747</c:v>
                </c:pt>
                <c:pt idx="181">
                  <c:v>45747</c:v>
                </c:pt>
                <c:pt idx="182">
                  <c:v>45748</c:v>
                </c:pt>
                <c:pt idx="183">
                  <c:v>45748</c:v>
                </c:pt>
                <c:pt idx="184">
                  <c:v>45754</c:v>
                </c:pt>
                <c:pt idx="185">
                  <c:v>45762</c:v>
                </c:pt>
                <c:pt idx="186">
                  <c:v>45776</c:v>
                </c:pt>
                <c:pt idx="187">
                  <c:v>45783</c:v>
                </c:pt>
                <c:pt idx="188">
                  <c:v>45784</c:v>
                </c:pt>
                <c:pt idx="189">
                  <c:v>45796</c:v>
                </c:pt>
                <c:pt idx="190">
                  <c:v>45799</c:v>
                </c:pt>
                <c:pt idx="191">
                  <c:v>45800</c:v>
                </c:pt>
                <c:pt idx="192">
                  <c:v>45802</c:v>
                </c:pt>
                <c:pt idx="193">
                  <c:v>45810</c:v>
                </c:pt>
                <c:pt idx="194">
                  <c:v>45812</c:v>
                </c:pt>
                <c:pt idx="195">
                  <c:v>45813</c:v>
                </c:pt>
                <c:pt idx="196">
                  <c:v>45813</c:v>
                </c:pt>
                <c:pt idx="197">
                  <c:v>45824</c:v>
                </c:pt>
                <c:pt idx="198">
                  <c:v>45825</c:v>
                </c:pt>
                <c:pt idx="199">
                  <c:v>45826</c:v>
                </c:pt>
                <c:pt idx="200">
                  <c:v>45827</c:v>
                </c:pt>
                <c:pt idx="201">
                  <c:v>45831</c:v>
                </c:pt>
                <c:pt idx="202">
                  <c:v>45832</c:v>
                </c:pt>
                <c:pt idx="203">
                  <c:v>45838</c:v>
                </c:pt>
                <c:pt idx="204">
                  <c:v>45841</c:v>
                </c:pt>
                <c:pt idx="205">
                  <c:v>45848</c:v>
                </c:pt>
                <c:pt idx="206">
                  <c:v>45849</c:v>
                </c:pt>
                <c:pt idx="207">
                  <c:v>45852</c:v>
                </c:pt>
                <c:pt idx="208">
                  <c:v>45853</c:v>
                </c:pt>
                <c:pt idx="209">
                  <c:v>45854</c:v>
                </c:pt>
                <c:pt idx="210">
                  <c:v>45859</c:v>
                </c:pt>
                <c:pt idx="211">
                  <c:v>45859</c:v>
                </c:pt>
                <c:pt idx="212">
                  <c:v>45868</c:v>
                </c:pt>
                <c:pt idx="213">
                  <c:v>45896</c:v>
                </c:pt>
                <c:pt idx="214">
                  <c:v>45901</c:v>
                </c:pt>
                <c:pt idx="215">
                  <c:v>45902</c:v>
                </c:pt>
                <c:pt idx="216">
                  <c:v>45904</c:v>
                </c:pt>
                <c:pt idx="217">
                  <c:v>45908</c:v>
                </c:pt>
                <c:pt idx="218">
                  <c:v>45910</c:v>
                </c:pt>
                <c:pt idx="219">
                  <c:v>45912</c:v>
                </c:pt>
                <c:pt idx="220">
                  <c:v>45912</c:v>
                </c:pt>
                <c:pt idx="221">
                  <c:v>45916</c:v>
                </c:pt>
                <c:pt idx="222">
                  <c:v>45917</c:v>
                </c:pt>
                <c:pt idx="223">
                  <c:v>45918</c:v>
                </c:pt>
                <c:pt idx="224">
                  <c:v>45922</c:v>
                </c:pt>
                <c:pt idx="225">
                  <c:v>45923</c:v>
                </c:pt>
                <c:pt idx="226">
                  <c:v>45923</c:v>
                </c:pt>
                <c:pt idx="227">
                  <c:v>45924</c:v>
                </c:pt>
                <c:pt idx="228">
                  <c:v>45929</c:v>
                </c:pt>
                <c:pt idx="229">
                  <c:v>45931</c:v>
                </c:pt>
                <c:pt idx="230">
                  <c:v>45938</c:v>
                </c:pt>
                <c:pt idx="231">
                  <c:v>45939</c:v>
                </c:pt>
                <c:pt idx="232">
                  <c:v>45940</c:v>
                </c:pt>
                <c:pt idx="233">
                  <c:v>45943</c:v>
                </c:pt>
                <c:pt idx="234">
                  <c:v>45945</c:v>
                </c:pt>
                <c:pt idx="235">
                  <c:v>45945</c:v>
                </c:pt>
                <c:pt idx="236">
                  <c:v>45946</c:v>
                </c:pt>
                <c:pt idx="237">
                  <c:v>45957</c:v>
                </c:pt>
                <c:pt idx="238">
                  <c:v>45958</c:v>
                </c:pt>
                <c:pt idx="239">
                  <c:v>45966</c:v>
                </c:pt>
                <c:pt idx="240">
                  <c:v>45972</c:v>
                </c:pt>
                <c:pt idx="241">
                  <c:v>45972</c:v>
                </c:pt>
                <c:pt idx="242">
                  <c:v>45972</c:v>
                </c:pt>
                <c:pt idx="243">
                  <c:v>45973</c:v>
                </c:pt>
                <c:pt idx="244">
                  <c:v>45973</c:v>
                </c:pt>
                <c:pt idx="245">
                  <c:v>45992</c:v>
                </c:pt>
                <c:pt idx="246">
                  <c:v>46009</c:v>
                </c:pt>
                <c:pt idx="247">
                  <c:v>46009</c:v>
                </c:pt>
                <c:pt idx="248">
                  <c:v>46008</c:v>
                </c:pt>
                <c:pt idx="249">
                  <c:v>46023</c:v>
                </c:pt>
                <c:pt idx="250">
                  <c:v>46028</c:v>
                </c:pt>
                <c:pt idx="251">
                  <c:v>46028</c:v>
                </c:pt>
                <c:pt idx="252">
                  <c:v>46029</c:v>
                </c:pt>
                <c:pt idx="253">
                  <c:v>46031</c:v>
                </c:pt>
                <c:pt idx="254">
                  <c:v>46034</c:v>
                </c:pt>
                <c:pt idx="255">
                  <c:v>46036</c:v>
                </c:pt>
                <c:pt idx="256">
                  <c:v>46037</c:v>
                </c:pt>
                <c:pt idx="257">
                  <c:v>46042</c:v>
                </c:pt>
                <c:pt idx="258">
                  <c:v>46049</c:v>
                </c:pt>
                <c:pt idx="259">
                  <c:v>46049</c:v>
                </c:pt>
                <c:pt idx="260">
                  <c:v>46052</c:v>
                </c:pt>
                <c:pt idx="261">
                  <c:v>46062</c:v>
                </c:pt>
                <c:pt idx="262">
                  <c:v>46062</c:v>
                </c:pt>
                <c:pt idx="263">
                  <c:v>46063</c:v>
                </c:pt>
                <c:pt idx="264">
                  <c:v>46064</c:v>
                </c:pt>
                <c:pt idx="265">
                  <c:v>46076</c:v>
                </c:pt>
                <c:pt idx="266">
                  <c:v>46080</c:v>
                </c:pt>
                <c:pt idx="267">
                  <c:v>46080</c:v>
                </c:pt>
                <c:pt idx="268">
                  <c:v>46085</c:v>
                </c:pt>
                <c:pt idx="269">
                  <c:v>46086</c:v>
                </c:pt>
                <c:pt idx="270">
                  <c:v>46087</c:v>
                </c:pt>
                <c:pt idx="271">
                  <c:v>46093</c:v>
                </c:pt>
                <c:pt idx="272">
                  <c:v>46094</c:v>
                </c:pt>
                <c:pt idx="273">
                  <c:v>46097</c:v>
                </c:pt>
                <c:pt idx="274">
                  <c:v>46098</c:v>
                </c:pt>
                <c:pt idx="275">
                  <c:v>46099</c:v>
                </c:pt>
                <c:pt idx="276">
                  <c:v>46104</c:v>
                </c:pt>
                <c:pt idx="277">
                  <c:v>46119</c:v>
                </c:pt>
                <c:pt idx="278">
                  <c:v>46120</c:v>
                </c:pt>
                <c:pt idx="279">
                  <c:v>46121</c:v>
                </c:pt>
                <c:pt idx="280">
                  <c:v>46125</c:v>
                </c:pt>
                <c:pt idx="281">
                  <c:v>46139</c:v>
                </c:pt>
                <c:pt idx="282">
                  <c:v>46139</c:v>
                </c:pt>
                <c:pt idx="283">
                  <c:v>46143</c:v>
                </c:pt>
                <c:pt idx="284">
                  <c:v>46147</c:v>
                </c:pt>
                <c:pt idx="285">
                  <c:v>46149</c:v>
                </c:pt>
                <c:pt idx="286">
                  <c:v>46156</c:v>
                </c:pt>
                <c:pt idx="287">
                  <c:v>46160</c:v>
                </c:pt>
                <c:pt idx="288">
                  <c:v>46161</c:v>
                </c:pt>
                <c:pt idx="289">
                  <c:v>46168</c:v>
                </c:pt>
                <c:pt idx="290">
                  <c:v>46169</c:v>
                </c:pt>
                <c:pt idx="291">
                  <c:v>46170</c:v>
                </c:pt>
                <c:pt idx="292">
                  <c:v>46182</c:v>
                </c:pt>
                <c:pt idx="293">
                  <c:v>46188</c:v>
                </c:pt>
                <c:pt idx="294">
                  <c:v>46188</c:v>
                </c:pt>
                <c:pt idx="295">
                  <c:v>46189</c:v>
                </c:pt>
                <c:pt idx="296">
                  <c:v>46195</c:v>
                </c:pt>
                <c:pt idx="297">
                  <c:v>46198</c:v>
                </c:pt>
                <c:pt idx="298">
                  <c:v>46202</c:v>
                </c:pt>
                <c:pt idx="299">
                  <c:v>46202</c:v>
                </c:pt>
                <c:pt idx="300">
                  <c:v>46204</c:v>
                </c:pt>
                <c:pt idx="301">
                  <c:v>46211</c:v>
                </c:pt>
                <c:pt idx="302">
                  <c:v>46212</c:v>
                </c:pt>
                <c:pt idx="303">
                  <c:v>46212</c:v>
                </c:pt>
                <c:pt idx="304">
                  <c:v>46216</c:v>
                </c:pt>
                <c:pt idx="305">
                  <c:v>46216</c:v>
                </c:pt>
                <c:pt idx="306">
                  <c:v>46216</c:v>
                </c:pt>
                <c:pt idx="307">
                  <c:v>46217</c:v>
                </c:pt>
                <c:pt idx="308">
                  <c:v>46223</c:v>
                </c:pt>
                <c:pt idx="309">
                  <c:v>46224</c:v>
                </c:pt>
                <c:pt idx="310">
                  <c:v>46224</c:v>
                </c:pt>
                <c:pt idx="311">
                  <c:v>46227</c:v>
                </c:pt>
              </c:numCache>
            </c:numRef>
          </c:xVal>
          <c:yVal>
            <c:numRef>
              <c:f>'New-issue spreads acq. related'!$J$4:$J$315</c:f>
              <c:numCache>
                <c:formatCode>General</c:formatCode>
                <c:ptCount val="312"/>
                <c:pt idx="1">
                  <c:v>750</c:v>
                </c:pt>
                <c:pt idx="2">
                  <c:v>650</c:v>
                </c:pt>
                <c:pt idx="10">
                  <c:v>700</c:v>
                </c:pt>
                <c:pt idx="11">
                  <c:v>625</c:v>
                </c:pt>
                <c:pt idx="17">
                  <c:v>500</c:v>
                </c:pt>
                <c:pt idx="20">
                  <c:v>650</c:v>
                </c:pt>
                <c:pt idx="22">
                  <c:v>675</c:v>
                </c:pt>
                <c:pt idx="24">
                  <c:v>675</c:v>
                </c:pt>
                <c:pt idx="26">
                  <c:v>700</c:v>
                </c:pt>
                <c:pt idx="27">
                  <c:v>650</c:v>
                </c:pt>
                <c:pt idx="31">
                  <c:v>600</c:v>
                </c:pt>
                <c:pt idx="32">
                  <c:v>625</c:v>
                </c:pt>
                <c:pt idx="33">
                  <c:v>600</c:v>
                </c:pt>
                <c:pt idx="36">
                  <c:v>625</c:v>
                </c:pt>
                <c:pt idx="42">
                  <c:v>620</c:v>
                </c:pt>
                <c:pt idx="43">
                  <c:v>600</c:v>
                </c:pt>
                <c:pt idx="44">
                  <c:v>700</c:v>
                </c:pt>
                <c:pt idx="45">
                  <c:v>550</c:v>
                </c:pt>
                <c:pt idx="47">
                  <c:v>575</c:v>
                </c:pt>
                <c:pt idx="49">
                  <c:v>600</c:v>
                </c:pt>
                <c:pt idx="50">
                  <c:v>700</c:v>
                </c:pt>
                <c:pt idx="51">
                  <c:v>650</c:v>
                </c:pt>
                <c:pt idx="52">
                  <c:v>650</c:v>
                </c:pt>
                <c:pt idx="54">
                  <c:v>750</c:v>
                </c:pt>
                <c:pt idx="55">
                  <c:v>625</c:v>
                </c:pt>
                <c:pt idx="59">
                  <c:v>475</c:v>
                </c:pt>
                <c:pt idx="61">
                  <c:v>525</c:v>
                </c:pt>
                <c:pt idx="62">
                  <c:v>650</c:v>
                </c:pt>
                <c:pt idx="66">
                  <c:v>700</c:v>
                </c:pt>
                <c:pt idx="67">
                  <c:v>650</c:v>
                </c:pt>
                <c:pt idx="68">
                  <c:v>700</c:v>
                </c:pt>
                <c:pt idx="69">
                  <c:v>475</c:v>
                </c:pt>
                <c:pt idx="70">
                  <c:v>500</c:v>
                </c:pt>
                <c:pt idx="74">
                  <c:v>562.5</c:v>
                </c:pt>
                <c:pt idx="75">
                  <c:v>575</c:v>
                </c:pt>
                <c:pt idx="76">
                  <c:v>525</c:v>
                </c:pt>
                <c:pt idx="77">
                  <c:v>625</c:v>
                </c:pt>
                <c:pt idx="78">
                  <c:v>625</c:v>
                </c:pt>
                <c:pt idx="79">
                  <c:v>625</c:v>
                </c:pt>
                <c:pt idx="81">
                  <c:v>475</c:v>
                </c:pt>
                <c:pt idx="82">
                  <c:v>625</c:v>
                </c:pt>
                <c:pt idx="83">
                  <c:v>600</c:v>
                </c:pt>
                <c:pt idx="86">
                  <c:v>575</c:v>
                </c:pt>
                <c:pt idx="88">
                  <c:v>500</c:v>
                </c:pt>
                <c:pt idx="89">
                  <c:v>625</c:v>
                </c:pt>
                <c:pt idx="99">
                  <c:v>550</c:v>
                </c:pt>
                <c:pt idx="101">
                  <c:v>750</c:v>
                </c:pt>
                <c:pt idx="102">
                  <c:v>425</c:v>
                </c:pt>
                <c:pt idx="105">
                  <c:v>525</c:v>
                </c:pt>
                <c:pt idx="106">
                  <c:v>600</c:v>
                </c:pt>
                <c:pt idx="109">
                  <c:v>512.5</c:v>
                </c:pt>
                <c:pt idx="110">
                  <c:v>500</c:v>
                </c:pt>
                <c:pt idx="111">
                  <c:v>525</c:v>
                </c:pt>
                <c:pt idx="112">
                  <c:v>650</c:v>
                </c:pt>
                <c:pt idx="113">
                  <c:v>550</c:v>
                </c:pt>
                <c:pt idx="114">
                  <c:v>525</c:v>
                </c:pt>
                <c:pt idx="116">
                  <c:v>525</c:v>
                </c:pt>
                <c:pt idx="119">
                  <c:v>797</c:v>
                </c:pt>
                <c:pt idx="121">
                  <c:v>675</c:v>
                </c:pt>
                <c:pt idx="122">
                  <c:v>525</c:v>
                </c:pt>
                <c:pt idx="124">
                  <c:v>675</c:v>
                </c:pt>
                <c:pt idx="133">
                  <c:v>550</c:v>
                </c:pt>
                <c:pt idx="135">
                  <c:v>562.5</c:v>
                </c:pt>
                <c:pt idx="136">
                  <c:v>600</c:v>
                </c:pt>
                <c:pt idx="137">
                  <c:v>562.5</c:v>
                </c:pt>
                <c:pt idx="141">
                  <c:v>550</c:v>
                </c:pt>
                <c:pt idx="145">
                  <c:v>500</c:v>
                </c:pt>
                <c:pt idx="149">
                  <c:v>500</c:v>
                </c:pt>
                <c:pt idx="150">
                  <c:v>475</c:v>
                </c:pt>
                <c:pt idx="151">
                  <c:v>525</c:v>
                </c:pt>
                <c:pt idx="152">
                  <c:v>525</c:v>
                </c:pt>
                <c:pt idx="153">
                  <c:v>775</c:v>
                </c:pt>
                <c:pt idx="155">
                  <c:v>525</c:v>
                </c:pt>
                <c:pt idx="157">
                  <c:v>575</c:v>
                </c:pt>
                <c:pt idx="158">
                  <c:v>600</c:v>
                </c:pt>
                <c:pt idx="161">
                  <c:v>675</c:v>
                </c:pt>
                <c:pt idx="162">
                  <c:v>600</c:v>
                </c:pt>
                <c:pt idx="163">
                  <c:v>575</c:v>
                </c:pt>
                <c:pt idx="165">
                  <c:v>525</c:v>
                </c:pt>
                <c:pt idx="166">
                  <c:v>525</c:v>
                </c:pt>
                <c:pt idx="168">
                  <c:v>675</c:v>
                </c:pt>
                <c:pt idx="169">
                  <c:v>725</c:v>
                </c:pt>
                <c:pt idx="173">
                  <c:v>550</c:v>
                </c:pt>
                <c:pt idx="176">
                  <c:v>525</c:v>
                </c:pt>
                <c:pt idx="177">
                  <c:v>500</c:v>
                </c:pt>
                <c:pt idx="179">
                  <c:v>550</c:v>
                </c:pt>
                <c:pt idx="180">
                  <c:v>500</c:v>
                </c:pt>
                <c:pt idx="181">
                  <c:v>550</c:v>
                </c:pt>
                <c:pt idx="184">
                  <c:v>500</c:v>
                </c:pt>
                <c:pt idx="185">
                  <c:v>500</c:v>
                </c:pt>
                <c:pt idx="187">
                  <c:v>600</c:v>
                </c:pt>
                <c:pt idx="188">
                  <c:v>475</c:v>
                </c:pt>
                <c:pt idx="192">
                  <c:v>550</c:v>
                </c:pt>
                <c:pt idx="197">
                  <c:v>500</c:v>
                </c:pt>
                <c:pt idx="199">
                  <c:v>475</c:v>
                </c:pt>
                <c:pt idx="200">
                  <c:v>550</c:v>
                </c:pt>
                <c:pt idx="202">
                  <c:v>525</c:v>
                </c:pt>
                <c:pt idx="204">
                  <c:v>475</c:v>
                </c:pt>
                <c:pt idx="205">
                  <c:v>500</c:v>
                </c:pt>
                <c:pt idx="209">
                  <c:v>575</c:v>
                </c:pt>
                <c:pt idx="210">
                  <c:v>475</c:v>
                </c:pt>
                <c:pt idx="211">
                  <c:v>525</c:v>
                </c:pt>
                <c:pt idx="213">
                  <c:v>475</c:v>
                </c:pt>
                <c:pt idx="214">
                  <c:v>575</c:v>
                </c:pt>
                <c:pt idx="216">
                  <c:v>475</c:v>
                </c:pt>
                <c:pt idx="217">
                  <c:v>525</c:v>
                </c:pt>
                <c:pt idx="219">
                  <c:v>525</c:v>
                </c:pt>
                <c:pt idx="220">
                  <c:v>475</c:v>
                </c:pt>
                <c:pt idx="222">
                  <c:v>550</c:v>
                </c:pt>
                <c:pt idx="232">
                  <c:v>475</c:v>
                </c:pt>
                <c:pt idx="233">
                  <c:v>500</c:v>
                </c:pt>
                <c:pt idx="234">
                  <c:v>550</c:v>
                </c:pt>
                <c:pt idx="236">
                  <c:v>525</c:v>
                </c:pt>
                <c:pt idx="237">
                  <c:v>550</c:v>
                </c:pt>
                <c:pt idx="239">
                  <c:v>734</c:v>
                </c:pt>
                <c:pt idx="240">
                  <c:v>450</c:v>
                </c:pt>
                <c:pt idx="241">
                  <c:v>475</c:v>
                </c:pt>
                <c:pt idx="242">
                  <c:v>475</c:v>
                </c:pt>
                <c:pt idx="243">
                  <c:v>500</c:v>
                </c:pt>
                <c:pt idx="245">
                  <c:v>525</c:v>
                </c:pt>
                <c:pt idx="246">
                  <c:v>487.5</c:v>
                </c:pt>
                <c:pt idx="247">
                  <c:v>450</c:v>
                </c:pt>
                <c:pt idx="248">
                  <c:v>475</c:v>
                </c:pt>
                <c:pt idx="249">
                  <c:v>475</c:v>
                </c:pt>
                <c:pt idx="253">
                  <c:v>525</c:v>
                </c:pt>
                <c:pt idx="255">
                  <c:v>475</c:v>
                </c:pt>
                <c:pt idx="257">
                  <c:v>500</c:v>
                </c:pt>
                <c:pt idx="260">
                  <c:v>475</c:v>
                </c:pt>
                <c:pt idx="263">
                  <c:v>525</c:v>
                </c:pt>
                <c:pt idx="264">
                  <c:v>525</c:v>
                </c:pt>
                <c:pt idx="266">
                  <c:v>475</c:v>
                </c:pt>
                <c:pt idx="267">
                  <c:v>475</c:v>
                </c:pt>
                <c:pt idx="268">
                  <c:v>575</c:v>
                </c:pt>
                <c:pt idx="269">
                  <c:v>500</c:v>
                </c:pt>
                <c:pt idx="270">
                  <c:v>575</c:v>
                </c:pt>
                <c:pt idx="271">
                  <c:v>650</c:v>
                </c:pt>
                <c:pt idx="272">
                  <c:v>475</c:v>
                </c:pt>
                <c:pt idx="275">
                  <c:v>487.5</c:v>
                </c:pt>
                <c:pt idx="277">
                  <c:v>487.5</c:v>
                </c:pt>
                <c:pt idx="278">
                  <c:v>450</c:v>
                </c:pt>
                <c:pt idx="279">
                  <c:v>550</c:v>
                </c:pt>
                <c:pt idx="280">
                  <c:v>500</c:v>
                </c:pt>
                <c:pt idx="283">
                  <c:v>500</c:v>
                </c:pt>
                <c:pt idx="285">
                  <c:v>475</c:v>
                </c:pt>
                <c:pt idx="290">
                  <c:v>512.5</c:v>
                </c:pt>
                <c:pt idx="291">
                  <c:v>500</c:v>
                </c:pt>
                <c:pt idx="292">
                  <c:v>550</c:v>
                </c:pt>
                <c:pt idx="293">
                  <c:v>475</c:v>
                </c:pt>
                <c:pt idx="301">
                  <c:v>600</c:v>
                </c:pt>
                <c:pt idx="309">
                  <c:v>512.5</c:v>
                </c:pt>
                <c:pt idx="310">
                  <c:v>475</c:v>
                </c:pt>
                <c:pt idx="311">
                  <c:v>500</c:v>
                </c:pt>
              </c:numCache>
            </c:numRef>
          </c:yVal>
          <c:smooth val="0"/>
          <c:extLst>
            <c:ext xmlns:c16="http://schemas.microsoft.com/office/drawing/2014/chart" uri="{C3380CC4-5D6E-409C-BE32-E72D297353CC}">
              <c16:uniqueId val="{00000000-A19F-490F-A843-280348147906}"/>
            </c:ext>
          </c:extLst>
        </c:ser>
        <c:ser>
          <c:idx val="0"/>
          <c:order val="1"/>
          <c:tx>
            <c:strRef>
              <c:f>'New-issue spreads acq. related'!$K$1</c:f>
              <c:strCache>
                <c:ptCount val="1"/>
                <c:pt idx="0">
                  <c:v>BSL</c:v>
                </c:pt>
              </c:strCache>
            </c:strRef>
          </c:tx>
          <c:spPr>
            <a:ln w="38100">
              <a:noFill/>
            </a:ln>
          </c:spPr>
          <c:marker>
            <c:symbol val="diamond"/>
            <c:size val="6"/>
            <c:spPr>
              <a:solidFill>
                <a:srgbClr val="F5C914"/>
              </a:solidFill>
              <a:ln w="25400">
                <a:solidFill>
                  <a:srgbClr val="F5C914"/>
                </a:solidFill>
              </a:ln>
            </c:spPr>
          </c:marker>
          <c:xVal>
            <c:numRef>
              <c:f>'New-issue spreads acq. related'!$I$4:$I$315</c:f>
              <c:numCache>
                <c:formatCode>m/d/yyyy</c:formatCode>
                <c:ptCount val="312"/>
                <c:pt idx="0">
                  <c:v>44939</c:v>
                </c:pt>
                <c:pt idx="1">
                  <c:v>44951</c:v>
                </c:pt>
                <c:pt idx="2">
                  <c:v>44951</c:v>
                </c:pt>
                <c:pt idx="3">
                  <c:v>44952</c:v>
                </c:pt>
                <c:pt idx="4">
                  <c:v>44953</c:v>
                </c:pt>
                <c:pt idx="5">
                  <c:v>44957</c:v>
                </c:pt>
                <c:pt idx="6">
                  <c:v>44957</c:v>
                </c:pt>
                <c:pt idx="7">
                  <c:v>44957</c:v>
                </c:pt>
                <c:pt idx="8">
                  <c:v>44965</c:v>
                </c:pt>
                <c:pt idx="9">
                  <c:v>44966</c:v>
                </c:pt>
                <c:pt idx="10">
                  <c:v>44986</c:v>
                </c:pt>
                <c:pt idx="11">
                  <c:v>44986</c:v>
                </c:pt>
                <c:pt idx="12">
                  <c:v>44991</c:v>
                </c:pt>
                <c:pt idx="13">
                  <c:v>44992</c:v>
                </c:pt>
                <c:pt idx="14">
                  <c:v>45002</c:v>
                </c:pt>
                <c:pt idx="15">
                  <c:v>45013</c:v>
                </c:pt>
                <c:pt idx="16">
                  <c:v>45014</c:v>
                </c:pt>
                <c:pt idx="17">
                  <c:v>45017</c:v>
                </c:pt>
                <c:pt idx="18">
                  <c:v>45028</c:v>
                </c:pt>
                <c:pt idx="19">
                  <c:v>45044</c:v>
                </c:pt>
                <c:pt idx="20">
                  <c:v>45057</c:v>
                </c:pt>
                <c:pt idx="21">
                  <c:v>45069</c:v>
                </c:pt>
                <c:pt idx="22">
                  <c:v>45077</c:v>
                </c:pt>
                <c:pt idx="23">
                  <c:v>45085</c:v>
                </c:pt>
                <c:pt idx="24">
                  <c:v>45089</c:v>
                </c:pt>
                <c:pt idx="25">
                  <c:v>45096</c:v>
                </c:pt>
                <c:pt idx="26">
                  <c:v>45107</c:v>
                </c:pt>
                <c:pt idx="27">
                  <c:v>45107</c:v>
                </c:pt>
                <c:pt idx="28">
                  <c:v>45120</c:v>
                </c:pt>
                <c:pt idx="29">
                  <c:v>45125</c:v>
                </c:pt>
                <c:pt idx="30">
                  <c:v>45125</c:v>
                </c:pt>
                <c:pt idx="31">
                  <c:v>45134</c:v>
                </c:pt>
                <c:pt idx="32">
                  <c:v>45132</c:v>
                </c:pt>
                <c:pt idx="33">
                  <c:v>45167</c:v>
                </c:pt>
                <c:pt idx="34">
                  <c:v>45182</c:v>
                </c:pt>
                <c:pt idx="35">
                  <c:v>45188</c:v>
                </c:pt>
                <c:pt idx="36">
                  <c:v>45190</c:v>
                </c:pt>
                <c:pt idx="37">
                  <c:v>45191</c:v>
                </c:pt>
                <c:pt idx="38">
                  <c:v>45195</c:v>
                </c:pt>
                <c:pt idx="39">
                  <c:v>45195</c:v>
                </c:pt>
                <c:pt idx="40">
                  <c:v>45210</c:v>
                </c:pt>
                <c:pt idx="41">
                  <c:v>45230</c:v>
                </c:pt>
                <c:pt idx="42">
                  <c:v>45231</c:v>
                </c:pt>
                <c:pt idx="43">
                  <c:v>45233</c:v>
                </c:pt>
                <c:pt idx="44">
                  <c:v>45245</c:v>
                </c:pt>
                <c:pt idx="45">
                  <c:v>45250</c:v>
                </c:pt>
                <c:pt idx="46">
                  <c:v>45252</c:v>
                </c:pt>
                <c:pt idx="47">
                  <c:v>45261</c:v>
                </c:pt>
                <c:pt idx="48">
                  <c:v>45264</c:v>
                </c:pt>
                <c:pt idx="49">
                  <c:v>45265</c:v>
                </c:pt>
                <c:pt idx="50">
                  <c:v>45273</c:v>
                </c:pt>
                <c:pt idx="51">
                  <c:v>45272</c:v>
                </c:pt>
                <c:pt idx="52">
                  <c:v>45281</c:v>
                </c:pt>
                <c:pt idx="53">
                  <c:v>45307</c:v>
                </c:pt>
                <c:pt idx="54">
                  <c:v>45314</c:v>
                </c:pt>
                <c:pt idx="55">
                  <c:v>45315</c:v>
                </c:pt>
                <c:pt idx="56">
                  <c:v>45320</c:v>
                </c:pt>
                <c:pt idx="57">
                  <c:v>45329</c:v>
                </c:pt>
                <c:pt idx="58">
                  <c:v>45329</c:v>
                </c:pt>
                <c:pt idx="59">
                  <c:v>45331</c:v>
                </c:pt>
                <c:pt idx="60">
                  <c:v>45334</c:v>
                </c:pt>
                <c:pt idx="61">
                  <c:v>45338</c:v>
                </c:pt>
                <c:pt idx="62">
                  <c:v>45342</c:v>
                </c:pt>
                <c:pt idx="63">
                  <c:v>45343</c:v>
                </c:pt>
                <c:pt idx="64">
                  <c:v>45343</c:v>
                </c:pt>
                <c:pt idx="65">
                  <c:v>45348</c:v>
                </c:pt>
                <c:pt idx="66">
                  <c:v>45356</c:v>
                </c:pt>
                <c:pt idx="67">
                  <c:v>45370</c:v>
                </c:pt>
                <c:pt idx="68">
                  <c:v>45377</c:v>
                </c:pt>
                <c:pt idx="69">
                  <c:v>45383</c:v>
                </c:pt>
                <c:pt idx="70">
                  <c:v>45383</c:v>
                </c:pt>
                <c:pt idx="71">
                  <c:v>45385</c:v>
                </c:pt>
                <c:pt idx="72">
                  <c:v>45386</c:v>
                </c:pt>
                <c:pt idx="73">
                  <c:v>45391</c:v>
                </c:pt>
                <c:pt idx="74">
                  <c:v>45398</c:v>
                </c:pt>
                <c:pt idx="75">
                  <c:v>45399</c:v>
                </c:pt>
                <c:pt idx="76">
                  <c:v>45410</c:v>
                </c:pt>
                <c:pt idx="77">
                  <c:v>45410</c:v>
                </c:pt>
                <c:pt idx="78">
                  <c:v>45412</c:v>
                </c:pt>
                <c:pt idx="79">
                  <c:v>45414</c:v>
                </c:pt>
                <c:pt idx="80">
                  <c:v>45419</c:v>
                </c:pt>
                <c:pt idx="81">
                  <c:v>45420</c:v>
                </c:pt>
                <c:pt idx="82">
                  <c:v>45425</c:v>
                </c:pt>
                <c:pt idx="83">
                  <c:v>45426</c:v>
                </c:pt>
                <c:pt idx="84">
                  <c:v>45440</c:v>
                </c:pt>
                <c:pt idx="85">
                  <c:v>45441</c:v>
                </c:pt>
                <c:pt idx="86">
                  <c:v>45442</c:v>
                </c:pt>
                <c:pt idx="87">
                  <c:v>45442</c:v>
                </c:pt>
                <c:pt idx="88">
                  <c:v>45443</c:v>
                </c:pt>
                <c:pt idx="89">
                  <c:v>45443</c:v>
                </c:pt>
                <c:pt idx="90">
                  <c:v>45446</c:v>
                </c:pt>
                <c:pt idx="91">
                  <c:v>45446</c:v>
                </c:pt>
                <c:pt idx="92">
                  <c:v>45454</c:v>
                </c:pt>
                <c:pt idx="93">
                  <c:v>45454</c:v>
                </c:pt>
                <c:pt idx="94">
                  <c:v>45454</c:v>
                </c:pt>
                <c:pt idx="95">
                  <c:v>45455</c:v>
                </c:pt>
                <c:pt idx="96">
                  <c:v>45456</c:v>
                </c:pt>
                <c:pt idx="97">
                  <c:v>45456</c:v>
                </c:pt>
                <c:pt idx="98">
                  <c:v>45464</c:v>
                </c:pt>
                <c:pt idx="99">
                  <c:v>45468</c:v>
                </c:pt>
                <c:pt idx="100">
                  <c:v>45468</c:v>
                </c:pt>
                <c:pt idx="101">
                  <c:v>45471</c:v>
                </c:pt>
                <c:pt idx="102">
                  <c:v>45474</c:v>
                </c:pt>
                <c:pt idx="103">
                  <c:v>45474</c:v>
                </c:pt>
                <c:pt idx="104">
                  <c:v>45474</c:v>
                </c:pt>
                <c:pt idx="105">
                  <c:v>45475</c:v>
                </c:pt>
                <c:pt idx="106">
                  <c:v>45477</c:v>
                </c:pt>
                <c:pt idx="107">
                  <c:v>45483</c:v>
                </c:pt>
                <c:pt idx="108">
                  <c:v>45484</c:v>
                </c:pt>
                <c:pt idx="109">
                  <c:v>45854</c:v>
                </c:pt>
                <c:pt idx="110">
                  <c:v>45491</c:v>
                </c:pt>
                <c:pt idx="111">
                  <c:v>45496</c:v>
                </c:pt>
                <c:pt idx="112">
                  <c:v>45504</c:v>
                </c:pt>
                <c:pt idx="113">
                  <c:v>45505</c:v>
                </c:pt>
                <c:pt idx="114">
                  <c:v>45516</c:v>
                </c:pt>
                <c:pt idx="115">
                  <c:v>45517</c:v>
                </c:pt>
                <c:pt idx="116">
                  <c:v>45534</c:v>
                </c:pt>
                <c:pt idx="117">
                  <c:v>45547</c:v>
                </c:pt>
                <c:pt idx="118">
                  <c:v>45551</c:v>
                </c:pt>
                <c:pt idx="119">
                  <c:v>45555</c:v>
                </c:pt>
                <c:pt idx="120">
                  <c:v>45559</c:v>
                </c:pt>
                <c:pt idx="121">
                  <c:v>45561</c:v>
                </c:pt>
                <c:pt idx="122">
                  <c:v>45565</c:v>
                </c:pt>
                <c:pt idx="123">
                  <c:v>45566</c:v>
                </c:pt>
                <c:pt idx="124">
                  <c:v>45572</c:v>
                </c:pt>
                <c:pt idx="125">
                  <c:v>45573</c:v>
                </c:pt>
                <c:pt idx="126">
                  <c:v>45574</c:v>
                </c:pt>
                <c:pt idx="127">
                  <c:v>45579</c:v>
                </c:pt>
                <c:pt idx="128">
                  <c:v>45579</c:v>
                </c:pt>
                <c:pt idx="129">
                  <c:v>45580</c:v>
                </c:pt>
                <c:pt idx="130">
                  <c:v>45580</c:v>
                </c:pt>
                <c:pt idx="131">
                  <c:v>45580</c:v>
                </c:pt>
                <c:pt idx="132">
                  <c:v>45586</c:v>
                </c:pt>
                <c:pt idx="133">
                  <c:v>45590</c:v>
                </c:pt>
                <c:pt idx="134">
                  <c:v>45593</c:v>
                </c:pt>
                <c:pt idx="135">
                  <c:v>45594</c:v>
                </c:pt>
                <c:pt idx="136">
                  <c:v>45596</c:v>
                </c:pt>
                <c:pt idx="137">
                  <c:v>45600</c:v>
                </c:pt>
                <c:pt idx="138">
                  <c:v>45602</c:v>
                </c:pt>
                <c:pt idx="139">
                  <c:v>45610</c:v>
                </c:pt>
                <c:pt idx="140">
                  <c:v>45615</c:v>
                </c:pt>
                <c:pt idx="141">
                  <c:v>45616</c:v>
                </c:pt>
                <c:pt idx="142">
                  <c:v>45616</c:v>
                </c:pt>
                <c:pt idx="143">
                  <c:v>45616</c:v>
                </c:pt>
                <c:pt idx="144">
                  <c:v>45617</c:v>
                </c:pt>
                <c:pt idx="145">
                  <c:v>45620</c:v>
                </c:pt>
                <c:pt idx="146">
                  <c:v>45624</c:v>
                </c:pt>
                <c:pt idx="147">
                  <c:v>45629</c:v>
                </c:pt>
                <c:pt idx="148">
                  <c:v>45630</c:v>
                </c:pt>
                <c:pt idx="149">
                  <c:v>45638</c:v>
                </c:pt>
                <c:pt idx="150">
                  <c:v>45638</c:v>
                </c:pt>
                <c:pt idx="151">
                  <c:v>45639</c:v>
                </c:pt>
                <c:pt idx="152">
                  <c:v>45642</c:v>
                </c:pt>
                <c:pt idx="153">
                  <c:v>45642</c:v>
                </c:pt>
                <c:pt idx="154">
                  <c:v>45663</c:v>
                </c:pt>
                <c:pt idx="155">
                  <c:v>45670</c:v>
                </c:pt>
                <c:pt idx="156">
                  <c:v>45671</c:v>
                </c:pt>
                <c:pt idx="157">
                  <c:v>45677</c:v>
                </c:pt>
                <c:pt idx="158">
                  <c:v>45679</c:v>
                </c:pt>
                <c:pt idx="159">
                  <c:v>45684</c:v>
                </c:pt>
                <c:pt idx="160">
                  <c:v>45684</c:v>
                </c:pt>
                <c:pt idx="161">
                  <c:v>45685</c:v>
                </c:pt>
                <c:pt idx="162">
                  <c:v>45685</c:v>
                </c:pt>
                <c:pt idx="163">
                  <c:v>45688</c:v>
                </c:pt>
                <c:pt idx="164">
                  <c:v>45691</c:v>
                </c:pt>
                <c:pt idx="165">
                  <c:v>45692</c:v>
                </c:pt>
                <c:pt idx="166">
                  <c:v>45694</c:v>
                </c:pt>
                <c:pt idx="167">
                  <c:v>45699</c:v>
                </c:pt>
                <c:pt idx="168">
                  <c:v>45701</c:v>
                </c:pt>
                <c:pt idx="169">
                  <c:v>45702</c:v>
                </c:pt>
                <c:pt idx="170">
                  <c:v>45705</c:v>
                </c:pt>
                <c:pt idx="171">
                  <c:v>45706</c:v>
                </c:pt>
                <c:pt idx="172">
                  <c:v>45712</c:v>
                </c:pt>
                <c:pt idx="173">
                  <c:v>45720</c:v>
                </c:pt>
                <c:pt idx="174">
                  <c:v>45726</c:v>
                </c:pt>
                <c:pt idx="175">
                  <c:v>45726</c:v>
                </c:pt>
                <c:pt idx="176">
                  <c:v>45735</c:v>
                </c:pt>
                <c:pt idx="177">
                  <c:v>45736</c:v>
                </c:pt>
                <c:pt idx="178">
                  <c:v>45737</c:v>
                </c:pt>
                <c:pt idx="179">
                  <c:v>45741</c:v>
                </c:pt>
                <c:pt idx="180">
                  <c:v>45747</c:v>
                </c:pt>
                <c:pt idx="181">
                  <c:v>45747</c:v>
                </c:pt>
                <c:pt idx="182">
                  <c:v>45748</c:v>
                </c:pt>
                <c:pt idx="183">
                  <c:v>45748</c:v>
                </c:pt>
                <c:pt idx="184">
                  <c:v>45754</c:v>
                </c:pt>
                <c:pt idx="185">
                  <c:v>45762</c:v>
                </c:pt>
                <c:pt idx="186">
                  <c:v>45776</c:v>
                </c:pt>
                <c:pt idx="187">
                  <c:v>45783</c:v>
                </c:pt>
                <c:pt idx="188">
                  <c:v>45784</c:v>
                </c:pt>
                <c:pt idx="189">
                  <c:v>45796</c:v>
                </c:pt>
                <c:pt idx="190">
                  <c:v>45799</c:v>
                </c:pt>
                <c:pt idx="191">
                  <c:v>45800</c:v>
                </c:pt>
                <c:pt idx="192">
                  <c:v>45802</c:v>
                </c:pt>
                <c:pt idx="193">
                  <c:v>45810</c:v>
                </c:pt>
                <c:pt idx="194">
                  <c:v>45812</c:v>
                </c:pt>
                <c:pt idx="195">
                  <c:v>45813</c:v>
                </c:pt>
                <c:pt idx="196">
                  <c:v>45813</c:v>
                </c:pt>
                <c:pt idx="197">
                  <c:v>45824</c:v>
                </c:pt>
                <c:pt idx="198">
                  <c:v>45825</c:v>
                </c:pt>
                <c:pt idx="199">
                  <c:v>45826</c:v>
                </c:pt>
                <c:pt idx="200">
                  <c:v>45827</c:v>
                </c:pt>
                <c:pt idx="201">
                  <c:v>45831</c:v>
                </c:pt>
                <c:pt idx="202">
                  <c:v>45832</c:v>
                </c:pt>
                <c:pt idx="203">
                  <c:v>45838</c:v>
                </c:pt>
                <c:pt idx="204">
                  <c:v>45841</c:v>
                </c:pt>
                <c:pt idx="205">
                  <c:v>45848</c:v>
                </c:pt>
                <c:pt idx="206">
                  <c:v>45849</c:v>
                </c:pt>
                <c:pt idx="207">
                  <c:v>45852</c:v>
                </c:pt>
                <c:pt idx="208">
                  <c:v>45853</c:v>
                </c:pt>
                <c:pt idx="209">
                  <c:v>45854</c:v>
                </c:pt>
                <c:pt idx="210">
                  <c:v>45859</c:v>
                </c:pt>
                <c:pt idx="211">
                  <c:v>45859</c:v>
                </c:pt>
                <c:pt idx="212">
                  <c:v>45868</c:v>
                </c:pt>
                <c:pt idx="213">
                  <c:v>45896</c:v>
                </c:pt>
                <c:pt idx="214">
                  <c:v>45901</c:v>
                </c:pt>
                <c:pt idx="215">
                  <c:v>45902</c:v>
                </c:pt>
                <c:pt idx="216">
                  <c:v>45904</c:v>
                </c:pt>
                <c:pt idx="217">
                  <c:v>45908</c:v>
                </c:pt>
                <c:pt idx="218">
                  <c:v>45910</c:v>
                </c:pt>
                <c:pt idx="219">
                  <c:v>45912</c:v>
                </c:pt>
                <c:pt idx="220">
                  <c:v>45912</c:v>
                </c:pt>
                <c:pt idx="221">
                  <c:v>45916</c:v>
                </c:pt>
                <c:pt idx="222">
                  <c:v>45917</c:v>
                </c:pt>
                <c:pt idx="223">
                  <c:v>45918</c:v>
                </c:pt>
                <c:pt idx="224">
                  <c:v>45922</c:v>
                </c:pt>
                <c:pt idx="225">
                  <c:v>45923</c:v>
                </c:pt>
                <c:pt idx="226">
                  <c:v>45923</c:v>
                </c:pt>
                <c:pt idx="227">
                  <c:v>45924</c:v>
                </c:pt>
                <c:pt idx="228">
                  <c:v>45929</c:v>
                </c:pt>
                <c:pt idx="229">
                  <c:v>45931</c:v>
                </c:pt>
                <c:pt idx="230">
                  <c:v>45938</c:v>
                </c:pt>
                <c:pt idx="231">
                  <c:v>45939</c:v>
                </c:pt>
                <c:pt idx="232">
                  <c:v>45940</c:v>
                </c:pt>
                <c:pt idx="233">
                  <c:v>45943</c:v>
                </c:pt>
                <c:pt idx="234">
                  <c:v>45945</c:v>
                </c:pt>
                <c:pt idx="235">
                  <c:v>45945</c:v>
                </c:pt>
                <c:pt idx="236">
                  <c:v>45946</c:v>
                </c:pt>
                <c:pt idx="237">
                  <c:v>45957</c:v>
                </c:pt>
                <c:pt idx="238">
                  <c:v>45958</c:v>
                </c:pt>
                <c:pt idx="239">
                  <c:v>45966</c:v>
                </c:pt>
                <c:pt idx="240">
                  <c:v>45972</c:v>
                </c:pt>
                <c:pt idx="241">
                  <c:v>45972</c:v>
                </c:pt>
                <c:pt idx="242">
                  <c:v>45972</c:v>
                </c:pt>
                <c:pt idx="243">
                  <c:v>45973</c:v>
                </c:pt>
                <c:pt idx="244">
                  <c:v>45973</c:v>
                </c:pt>
                <c:pt idx="245">
                  <c:v>45992</c:v>
                </c:pt>
                <c:pt idx="246">
                  <c:v>46009</c:v>
                </c:pt>
                <c:pt idx="247">
                  <c:v>46009</c:v>
                </c:pt>
                <c:pt idx="248">
                  <c:v>46008</c:v>
                </c:pt>
                <c:pt idx="249">
                  <c:v>46023</c:v>
                </c:pt>
                <c:pt idx="250">
                  <c:v>46028</c:v>
                </c:pt>
                <c:pt idx="251">
                  <c:v>46028</c:v>
                </c:pt>
                <c:pt idx="252">
                  <c:v>46029</c:v>
                </c:pt>
                <c:pt idx="253">
                  <c:v>46031</c:v>
                </c:pt>
                <c:pt idx="254">
                  <c:v>46034</c:v>
                </c:pt>
                <c:pt idx="255">
                  <c:v>46036</c:v>
                </c:pt>
                <c:pt idx="256">
                  <c:v>46037</c:v>
                </c:pt>
                <c:pt idx="257">
                  <c:v>46042</c:v>
                </c:pt>
                <c:pt idx="258">
                  <c:v>46049</c:v>
                </c:pt>
                <c:pt idx="259">
                  <c:v>46049</c:v>
                </c:pt>
                <c:pt idx="260">
                  <c:v>46052</c:v>
                </c:pt>
                <c:pt idx="261">
                  <c:v>46062</c:v>
                </c:pt>
                <c:pt idx="262">
                  <c:v>46062</c:v>
                </c:pt>
                <c:pt idx="263">
                  <c:v>46063</c:v>
                </c:pt>
                <c:pt idx="264">
                  <c:v>46064</c:v>
                </c:pt>
                <c:pt idx="265">
                  <c:v>46076</c:v>
                </c:pt>
                <c:pt idx="266">
                  <c:v>46080</c:v>
                </c:pt>
                <c:pt idx="267">
                  <c:v>46080</c:v>
                </c:pt>
                <c:pt idx="268">
                  <c:v>46085</c:v>
                </c:pt>
                <c:pt idx="269">
                  <c:v>46086</c:v>
                </c:pt>
                <c:pt idx="270">
                  <c:v>46087</c:v>
                </c:pt>
                <c:pt idx="271">
                  <c:v>46093</c:v>
                </c:pt>
                <c:pt idx="272">
                  <c:v>46094</c:v>
                </c:pt>
                <c:pt idx="273">
                  <c:v>46097</c:v>
                </c:pt>
                <c:pt idx="274">
                  <c:v>46098</c:v>
                </c:pt>
                <c:pt idx="275">
                  <c:v>46099</c:v>
                </c:pt>
                <c:pt idx="276">
                  <c:v>46104</c:v>
                </c:pt>
                <c:pt idx="277">
                  <c:v>46119</c:v>
                </c:pt>
                <c:pt idx="278">
                  <c:v>46120</c:v>
                </c:pt>
                <c:pt idx="279">
                  <c:v>46121</c:v>
                </c:pt>
                <c:pt idx="280">
                  <c:v>46125</c:v>
                </c:pt>
                <c:pt idx="281">
                  <c:v>46139</c:v>
                </c:pt>
                <c:pt idx="282">
                  <c:v>46139</c:v>
                </c:pt>
                <c:pt idx="283">
                  <c:v>46143</c:v>
                </c:pt>
                <c:pt idx="284">
                  <c:v>46147</c:v>
                </c:pt>
                <c:pt idx="285">
                  <c:v>46149</c:v>
                </c:pt>
                <c:pt idx="286">
                  <c:v>46156</c:v>
                </c:pt>
                <c:pt idx="287">
                  <c:v>46160</c:v>
                </c:pt>
                <c:pt idx="288">
                  <c:v>46161</c:v>
                </c:pt>
                <c:pt idx="289">
                  <c:v>46168</c:v>
                </c:pt>
                <c:pt idx="290">
                  <c:v>46169</c:v>
                </c:pt>
                <c:pt idx="291">
                  <c:v>46170</c:v>
                </c:pt>
                <c:pt idx="292">
                  <c:v>46182</c:v>
                </c:pt>
                <c:pt idx="293">
                  <c:v>46188</c:v>
                </c:pt>
                <c:pt idx="294">
                  <c:v>46188</c:v>
                </c:pt>
                <c:pt idx="295">
                  <c:v>46189</c:v>
                </c:pt>
                <c:pt idx="296">
                  <c:v>46195</c:v>
                </c:pt>
                <c:pt idx="297">
                  <c:v>46198</c:v>
                </c:pt>
                <c:pt idx="298">
                  <c:v>46202</c:v>
                </c:pt>
                <c:pt idx="299">
                  <c:v>46202</c:v>
                </c:pt>
                <c:pt idx="300">
                  <c:v>46204</c:v>
                </c:pt>
                <c:pt idx="301">
                  <c:v>46211</c:v>
                </c:pt>
                <c:pt idx="302">
                  <c:v>46212</c:v>
                </c:pt>
                <c:pt idx="303">
                  <c:v>46212</c:v>
                </c:pt>
                <c:pt idx="304">
                  <c:v>46216</c:v>
                </c:pt>
                <c:pt idx="305">
                  <c:v>46216</c:v>
                </c:pt>
                <c:pt idx="306">
                  <c:v>46216</c:v>
                </c:pt>
                <c:pt idx="307">
                  <c:v>46217</c:v>
                </c:pt>
                <c:pt idx="308">
                  <c:v>46223</c:v>
                </c:pt>
                <c:pt idx="309">
                  <c:v>46224</c:v>
                </c:pt>
                <c:pt idx="310">
                  <c:v>46224</c:v>
                </c:pt>
                <c:pt idx="311">
                  <c:v>46227</c:v>
                </c:pt>
              </c:numCache>
            </c:numRef>
          </c:xVal>
          <c:yVal>
            <c:numRef>
              <c:f>'New-issue spreads acq. related'!$K$4:$K$314</c:f>
              <c:numCache>
                <c:formatCode>General</c:formatCode>
                <c:ptCount val="311"/>
                <c:pt idx="0">
                  <c:v>525</c:v>
                </c:pt>
                <c:pt idx="3">
                  <c:v>500</c:v>
                </c:pt>
                <c:pt idx="4">
                  <c:v>375</c:v>
                </c:pt>
                <c:pt idx="5">
                  <c:v>650</c:v>
                </c:pt>
                <c:pt idx="6">
                  <c:v>500</c:v>
                </c:pt>
                <c:pt idx="7">
                  <c:v>525</c:v>
                </c:pt>
                <c:pt idx="8">
                  <c:v>525</c:v>
                </c:pt>
                <c:pt idx="9">
                  <c:v>450</c:v>
                </c:pt>
                <c:pt idx="12">
                  <c:v>475</c:v>
                </c:pt>
                <c:pt idx="13">
                  <c:v>425</c:v>
                </c:pt>
                <c:pt idx="14">
                  <c:v>475</c:v>
                </c:pt>
                <c:pt idx="15">
                  <c:v>550</c:v>
                </c:pt>
                <c:pt idx="16">
                  <c:v>475</c:v>
                </c:pt>
                <c:pt idx="18">
                  <c:v>500</c:v>
                </c:pt>
                <c:pt idx="19">
                  <c:v>525</c:v>
                </c:pt>
                <c:pt idx="21">
                  <c:v>500</c:v>
                </c:pt>
                <c:pt idx="23">
                  <c:v>450</c:v>
                </c:pt>
                <c:pt idx="25">
                  <c:v>375</c:v>
                </c:pt>
                <c:pt idx="28">
                  <c:v>375</c:v>
                </c:pt>
                <c:pt idx="29">
                  <c:v>475</c:v>
                </c:pt>
                <c:pt idx="30">
                  <c:v>425</c:v>
                </c:pt>
                <c:pt idx="34">
                  <c:v>325</c:v>
                </c:pt>
                <c:pt idx="35">
                  <c:v>400</c:v>
                </c:pt>
                <c:pt idx="37">
                  <c:v>450</c:v>
                </c:pt>
                <c:pt idx="38">
                  <c:v>425</c:v>
                </c:pt>
                <c:pt idx="39">
                  <c:v>475</c:v>
                </c:pt>
                <c:pt idx="40">
                  <c:v>525</c:v>
                </c:pt>
                <c:pt idx="41">
                  <c:v>475</c:v>
                </c:pt>
                <c:pt idx="46">
                  <c:v>400</c:v>
                </c:pt>
                <c:pt idx="47">
                  <c:v>550</c:v>
                </c:pt>
                <c:pt idx="48">
                  <c:v>475</c:v>
                </c:pt>
                <c:pt idx="53">
                  <c:v>475</c:v>
                </c:pt>
                <c:pt idx="56">
                  <c:v>400</c:v>
                </c:pt>
                <c:pt idx="57">
                  <c:v>450</c:v>
                </c:pt>
                <c:pt idx="58">
                  <c:v>450</c:v>
                </c:pt>
                <c:pt idx="60">
                  <c:v>350</c:v>
                </c:pt>
                <c:pt idx="63">
                  <c:v>450</c:v>
                </c:pt>
                <c:pt idx="64">
                  <c:v>575</c:v>
                </c:pt>
                <c:pt idx="65">
                  <c:v>400</c:v>
                </c:pt>
                <c:pt idx="71">
                  <c:v>400</c:v>
                </c:pt>
                <c:pt idx="72">
                  <c:v>425</c:v>
                </c:pt>
                <c:pt idx="73">
                  <c:v>475</c:v>
                </c:pt>
                <c:pt idx="75">
                  <c:v>400</c:v>
                </c:pt>
                <c:pt idx="80">
                  <c:v>375</c:v>
                </c:pt>
                <c:pt idx="82">
                  <c:v>400</c:v>
                </c:pt>
                <c:pt idx="83">
                  <c:v>475</c:v>
                </c:pt>
                <c:pt idx="84">
                  <c:v>375</c:v>
                </c:pt>
                <c:pt idx="85">
                  <c:v>425</c:v>
                </c:pt>
                <c:pt idx="86">
                  <c:v>500</c:v>
                </c:pt>
                <c:pt idx="87">
                  <c:v>425</c:v>
                </c:pt>
                <c:pt idx="90">
                  <c:v>375</c:v>
                </c:pt>
                <c:pt idx="91">
                  <c:v>400</c:v>
                </c:pt>
                <c:pt idx="92">
                  <c:v>370</c:v>
                </c:pt>
                <c:pt idx="93">
                  <c:v>370</c:v>
                </c:pt>
                <c:pt idx="94">
                  <c:v>475</c:v>
                </c:pt>
                <c:pt idx="95">
                  <c:v>375</c:v>
                </c:pt>
                <c:pt idx="96">
                  <c:v>450</c:v>
                </c:pt>
                <c:pt idx="97">
                  <c:v>425</c:v>
                </c:pt>
                <c:pt idx="98">
                  <c:v>425</c:v>
                </c:pt>
                <c:pt idx="99">
                  <c:v>425</c:v>
                </c:pt>
                <c:pt idx="100">
                  <c:v>400</c:v>
                </c:pt>
                <c:pt idx="103">
                  <c:v>375</c:v>
                </c:pt>
                <c:pt idx="104">
                  <c:v>350</c:v>
                </c:pt>
                <c:pt idx="107">
                  <c:v>450</c:v>
                </c:pt>
                <c:pt idx="108">
                  <c:v>425</c:v>
                </c:pt>
                <c:pt idx="111">
                  <c:v>375</c:v>
                </c:pt>
                <c:pt idx="115">
                  <c:v>375</c:v>
                </c:pt>
                <c:pt idx="117">
                  <c:v>475</c:v>
                </c:pt>
                <c:pt idx="118">
                  <c:v>400</c:v>
                </c:pt>
                <c:pt idx="120">
                  <c:v>425</c:v>
                </c:pt>
                <c:pt idx="122">
                  <c:v>450</c:v>
                </c:pt>
                <c:pt idx="123">
                  <c:v>425</c:v>
                </c:pt>
                <c:pt idx="124">
                  <c:v>475</c:v>
                </c:pt>
                <c:pt idx="125">
                  <c:v>375</c:v>
                </c:pt>
                <c:pt idx="126">
                  <c:v>425</c:v>
                </c:pt>
                <c:pt idx="127">
                  <c:v>375</c:v>
                </c:pt>
                <c:pt idx="128">
                  <c:v>400</c:v>
                </c:pt>
                <c:pt idx="129">
                  <c:v>550</c:v>
                </c:pt>
                <c:pt idx="130">
                  <c:v>375</c:v>
                </c:pt>
                <c:pt idx="131">
                  <c:v>425</c:v>
                </c:pt>
                <c:pt idx="132">
                  <c:v>525</c:v>
                </c:pt>
                <c:pt idx="134">
                  <c:v>375</c:v>
                </c:pt>
                <c:pt idx="138">
                  <c:v>375</c:v>
                </c:pt>
                <c:pt idx="139">
                  <c:v>375</c:v>
                </c:pt>
                <c:pt idx="140">
                  <c:v>350</c:v>
                </c:pt>
                <c:pt idx="141">
                  <c:v>450</c:v>
                </c:pt>
                <c:pt idx="142">
                  <c:v>450</c:v>
                </c:pt>
                <c:pt idx="143">
                  <c:v>450</c:v>
                </c:pt>
                <c:pt idx="144">
                  <c:v>450</c:v>
                </c:pt>
                <c:pt idx="146">
                  <c:v>325</c:v>
                </c:pt>
                <c:pt idx="147">
                  <c:v>375</c:v>
                </c:pt>
                <c:pt idx="148">
                  <c:v>400</c:v>
                </c:pt>
                <c:pt idx="154">
                  <c:v>350</c:v>
                </c:pt>
                <c:pt idx="155">
                  <c:v>325</c:v>
                </c:pt>
                <c:pt idx="156">
                  <c:v>325</c:v>
                </c:pt>
                <c:pt idx="157">
                  <c:v>400</c:v>
                </c:pt>
                <c:pt idx="159">
                  <c:v>350</c:v>
                </c:pt>
                <c:pt idx="160">
                  <c:v>375</c:v>
                </c:pt>
                <c:pt idx="164">
                  <c:v>325</c:v>
                </c:pt>
                <c:pt idx="165">
                  <c:v>350</c:v>
                </c:pt>
                <c:pt idx="167">
                  <c:v>400</c:v>
                </c:pt>
                <c:pt idx="170">
                  <c:v>325</c:v>
                </c:pt>
                <c:pt idx="171">
                  <c:v>350</c:v>
                </c:pt>
                <c:pt idx="172">
                  <c:v>425</c:v>
                </c:pt>
                <c:pt idx="174">
                  <c:v>375</c:v>
                </c:pt>
                <c:pt idx="175">
                  <c:v>450</c:v>
                </c:pt>
                <c:pt idx="178">
                  <c:v>350</c:v>
                </c:pt>
                <c:pt idx="182">
                  <c:v>425</c:v>
                </c:pt>
                <c:pt idx="183">
                  <c:v>525</c:v>
                </c:pt>
                <c:pt idx="186">
                  <c:v>450</c:v>
                </c:pt>
                <c:pt idx="189">
                  <c:v>375</c:v>
                </c:pt>
                <c:pt idx="190">
                  <c:v>350</c:v>
                </c:pt>
                <c:pt idx="191">
                  <c:v>375</c:v>
                </c:pt>
                <c:pt idx="193">
                  <c:v>375</c:v>
                </c:pt>
                <c:pt idx="194">
                  <c:v>350</c:v>
                </c:pt>
                <c:pt idx="195">
                  <c:v>425</c:v>
                </c:pt>
                <c:pt idx="196">
                  <c:v>400</c:v>
                </c:pt>
                <c:pt idx="198">
                  <c:v>387.5</c:v>
                </c:pt>
                <c:pt idx="199">
                  <c:v>375</c:v>
                </c:pt>
                <c:pt idx="200">
                  <c:v>375</c:v>
                </c:pt>
                <c:pt idx="201">
                  <c:v>350</c:v>
                </c:pt>
                <c:pt idx="203">
                  <c:v>375</c:v>
                </c:pt>
                <c:pt idx="204">
                  <c:v>375</c:v>
                </c:pt>
                <c:pt idx="205">
                  <c:v>350</c:v>
                </c:pt>
                <c:pt idx="206">
                  <c:v>400</c:v>
                </c:pt>
                <c:pt idx="207">
                  <c:v>350</c:v>
                </c:pt>
                <c:pt idx="208">
                  <c:v>425</c:v>
                </c:pt>
                <c:pt idx="209">
                  <c:v>350</c:v>
                </c:pt>
                <c:pt idx="212">
                  <c:v>462.5</c:v>
                </c:pt>
                <c:pt idx="215">
                  <c:v>325</c:v>
                </c:pt>
                <c:pt idx="217">
                  <c:v>350</c:v>
                </c:pt>
                <c:pt idx="218">
                  <c:v>350</c:v>
                </c:pt>
                <c:pt idx="221">
                  <c:v>425</c:v>
                </c:pt>
                <c:pt idx="223">
                  <c:v>350</c:v>
                </c:pt>
                <c:pt idx="224">
                  <c:v>325</c:v>
                </c:pt>
                <c:pt idx="225">
                  <c:v>400</c:v>
                </c:pt>
                <c:pt idx="226">
                  <c:v>350</c:v>
                </c:pt>
                <c:pt idx="227">
                  <c:v>362.5</c:v>
                </c:pt>
                <c:pt idx="228">
                  <c:v>350</c:v>
                </c:pt>
                <c:pt idx="229">
                  <c:v>325</c:v>
                </c:pt>
                <c:pt idx="230">
                  <c:v>375</c:v>
                </c:pt>
                <c:pt idx="231">
                  <c:v>450</c:v>
                </c:pt>
                <c:pt idx="233">
                  <c:v>325</c:v>
                </c:pt>
                <c:pt idx="234">
                  <c:v>575</c:v>
                </c:pt>
                <c:pt idx="235">
                  <c:v>425</c:v>
                </c:pt>
                <c:pt idx="238">
                  <c:v>500</c:v>
                </c:pt>
                <c:pt idx="243">
                  <c:v>350</c:v>
                </c:pt>
                <c:pt idx="244">
                  <c:v>325</c:v>
                </c:pt>
                <c:pt idx="245">
                  <c:v>425</c:v>
                </c:pt>
                <c:pt idx="250">
                  <c:v>375</c:v>
                </c:pt>
                <c:pt idx="251">
                  <c:v>275</c:v>
                </c:pt>
                <c:pt idx="252">
                  <c:v>325</c:v>
                </c:pt>
                <c:pt idx="254">
                  <c:v>375</c:v>
                </c:pt>
                <c:pt idx="256">
                  <c:v>300</c:v>
                </c:pt>
                <c:pt idx="258">
                  <c:v>300</c:v>
                </c:pt>
                <c:pt idx="259">
                  <c:v>350</c:v>
                </c:pt>
                <c:pt idx="261">
                  <c:v>400</c:v>
                </c:pt>
                <c:pt idx="262">
                  <c:v>325</c:v>
                </c:pt>
                <c:pt idx="263">
                  <c:v>300</c:v>
                </c:pt>
                <c:pt idx="265">
                  <c:v>375</c:v>
                </c:pt>
                <c:pt idx="273">
                  <c:v>325</c:v>
                </c:pt>
                <c:pt idx="274">
                  <c:v>350</c:v>
                </c:pt>
                <c:pt idx="276">
                  <c:v>425</c:v>
                </c:pt>
                <c:pt idx="281">
                  <c:v>450</c:v>
                </c:pt>
                <c:pt idx="282">
                  <c:v>375</c:v>
                </c:pt>
                <c:pt idx="284">
                  <c:v>425</c:v>
                </c:pt>
                <c:pt idx="286">
                  <c:v>325</c:v>
                </c:pt>
                <c:pt idx="287">
                  <c:v>325</c:v>
                </c:pt>
                <c:pt idx="288">
                  <c:v>350</c:v>
                </c:pt>
                <c:pt idx="289">
                  <c:v>300</c:v>
                </c:pt>
                <c:pt idx="293">
                  <c:v>325</c:v>
                </c:pt>
                <c:pt idx="294">
                  <c:v>300</c:v>
                </c:pt>
                <c:pt idx="295">
                  <c:v>250</c:v>
                </c:pt>
                <c:pt idx="296">
                  <c:v>325</c:v>
                </c:pt>
                <c:pt idx="297">
                  <c:v>425</c:v>
                </c:pt>
                <c:pt idx="298">
                  <c:v>325</c:v>
                </c:pt>
                <c:pt idx="299">
                  <c:v>375</c:v>
                </c:pt>
                <c:pt idx="300">
                  <c:v>375</c:v>
                </c:pt>
                <c:pt idx="302">
                  <c:v>375</c:v>
                </c:pt>
                <c:pt idx="303">
                  <c:v>425</c:v>
                </c:pt>
                <c:pt idx="304">
                  <c:v>350</c:v>
                </c:pt>
                <c:pt idx="305">
                  <c:v>350</c:v>
                </c:pt>
                <c:pt idx="306">
                  <c:v>300</c:v>
                </c:pt>
                <c:pt idx="307">
                  <c:v>350</c:v>
                </c:pt>
                <c:pt idx="308">
                  <c:v>325</c:v>
                </c:pt>
              </c:numCache>
            </c:numRef>
          </c:yVal>
          <c:smooth val="0"/>
          <c:extLst>
            <c:ext xmlns:c16="http://schemas.microsoft.com/office/drawing/2014/chart" uri="{C3380CC4-5D6E-409C-BE32-E72D297353CC}">
              <c16:uniqueId val="{00000001-A19F-490F-A843-280348147906}"/>
            </c:ext>
          </c:extLst>
        </c:ser>
        <c:dLbls>
          <c:showLegendKey val="0"/>
          <c:showVal val="0"/>
          <c:showCatName val="0"/>
          <c:showSerName val="0"/>
          <c:showPercent val="0"/>
          <c:showBubbleSize val="0"/>
        </c:dLbls>
        <c:axId val="394477568"/>
        <c:axId val="394475776"/>
      </c:scatterChart>
      <c:valAx>
        <c:axId val="394475776"/>
        <c:scaling>
          <c:orientation val="minMax"/>
          <c:max val="800"/>
          <c:min val="200"/>
        </c:scaling>
        <c:delete val="0"/>
        <c:axPos val="l"/>
        <c:majorGridlines>
          <c:spPr>
            <a:ln>
              <a:noFill/>
            </a:ln>
          </c:spPr>
        </c:majorGridlines>
        <c:numFmt formatCode="General" sourceLinked="0"/>
        <c:majorTickMark val="none"/>
        <c:minorTickMark val="none"/>
        <c:tickLblPos val="low"/>
        <c:spPr>
          <a:ln>
            <a:noFill/>
          </a:ln>
        </c:spPr>
        <c:txPr>
          <a:bodyPr/>
          <a:lstStyle/>
          <a:p>
            <a:pPr>
              <a:defRPr sz="1200">
                <a:latin typeface="Arial Narrow" panose="020B0606020202030204" pitchFamily="34" charset="0"/>
              </a:defRPr>
            </a:pPr>
            <a:endParaRPr lang="en-US"/>
          </a:p>
        </c:txPr>
        <c:crossAx val="394477568"/>
        <c:crosses val="autoZero"/>
        <c:crossBetween val="midCat"/>
      </c:valAx>
      <c:valAx>
        <c:axId val="394477568"/>
        <c:scaling>
          <c:orientation val="minMax"/>
          <c:max val="46234"/>
          <c:min val="45383"/>
        </c:scaling>
        <c:delete val="0"/>
        <c:axPos val="b"/>
        <c:numFmt formatCode="mmm\ yyyy" sourceLinked="0"/>
        <c:majorTickMark val="none"/>
        <c:minorTickMark val="none"/>
        <c:tickLblPos val="nextTo"/>
        <c:spPr>
          <a:noFill/>
          <a:ln w="9525">
            <a:solidFill>
              <a:schemeClr val="tx1"/>
            </a:solidFill>
          </a:ln>
        </c:spPr>
        <c:txPr>
          <a:bodyPr/>
          <a:lstStyle/>
          <a:p>
            <a:pPr>
              <a:defRPr sz="1200">
                <a:solidFill>
                  <a:schemeClr val="tx1"/>
                </a:solidFill>
                <a:latin typeface="Arial Narrow"/>
                <a:ea typeface="Arial Narrow"/>
                <a:cs typeface="Arial Narrow"/>
              </a:defRPr>
            </a:pPr>
            <a:endParaRPr lang="en-US"/>
          </a:p>
        </c:txPr>
        <c:crossAx val="394475776"/>
        <c:crosses val="autoZero"/>
        <c:crossBetween val="midCat"/>
        <c:majorUnit val="140"/>
      </c:valAx>
      <c:spPr>
        <a:noFill/>
      </c:spPr>
    </c:plotArea>
    <c:legend>
      <c:legendPos val="t"/>
      <c:layout>
        <c:manualLayout>
          <c:xMode val="edge"/>
          <c:yMode val="edge"/>
          <c:x val="0.4306493080410404"/>
          <c:y val="3.4131428015942454E-2"/>
          <c:w val="0.47426477731979716"/>
          <c:h val="7.7600235723465139E-2"/>
        </c:manualLayout>
      </c:layout>
      <c:overlay val="0"/>
      <c:txPr>
        <a:bodyPr/>
        <a:lstStyle/>
        <a:p>
          <a:pPr>
            <a:defRPr sz="1200">
              <a:latin typeface="Arial Narrow" panose="020B0606020202030204" pitchFamily="34" charset="0"/>
            </a:defRPr>
          </a:pPr>
          <a:endParaRPr lang="en-US"/>
        </a:p>
      </c:txPr>
    </c:legend>
    <c:plotVisOnly val="1"/>
    <c:dispBlanksAs val="gap"/>
    <c:showDLblsOverMax val="0"/>
  </c:chart>
  <c:spPr>
    <a:noFill/>
    <a:ln>
      <a:noFill/>
    </a:ln>
  </c:sp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672736220472439E-2"/>
          <c:y val="5.5304753572470111E-2"/>
          <c:w val="0.93797877893104276"/>
          <c:h val="0.79656070768931675"/>
        </c:manualLayout>
      </c:layout>
      <c:barChart>
        <c:barDir val="col"/>
        <c:grouping val="clustered"/>
        <c:varyColors val="0"/>
        <c:ser>
          <c:idx val="0"/>
          <c:order val="0"/>
          <c:tx>
            <c:strRef>
              <c:f>'New-issue spread distribution'!$I$2</c:f>
              <c:strCache>
                <c:ptCount val="1"/>
                <c:pt idx="0">
                  <c:v>Less than 500 bps</c:v>
                </c:pt>
              </c:strCache>
            </c:strRef>
          </c:tx>
          <c:spPr>
            <a:solidFill>
              <a:srgbClr val="1D5080"/>
            </a:solidFill>
            <a:ln>
              <a:noFill/>
            </a:ln>
            <a:effectLst/>
          </c:spPr>
          <c:invertIfNegative val="0"/>
          <c:cat>
            <c:strRef>
              <c:f>'New-issue spread distribution'!$J$1:$M$1</c:f>
              <c:strCache>
                <c:ptCount val="4"/>
                <c:pt idx="0">
                  <c:v>2023</c:v>
                </c:pt>
                <c:pt idx="1">
                  <c:v>2024</c:v>
                </c:pt>
                <c:pt idx="2">
                  <c:v>2025</c:v>
                </c:pt>
                <c:pt idx="3">
                  <c:v>YTD</c:v>
                </c:pt>
              </c:strCache>
            </c:strRef>
          </c:cat>
          <c:val>
            <c:numRef>
              <c:f>'New-issue spread distribution'!$J$2:$M$2</c:f>
              <c:numCache>
                <c:formatCode>0%</c:formatCode>
                <c:ptCount val="4"/>
                <c:pt idx="0">
                  <c:v>0</c:v>
                </c:pt>
                <c:pt idx="1">
                  <c:v>0.06</c:v>
                </c:pt>
                <c:pt idx="2">
                  <c:v>0.3</c:v>
                </c:pt>
                <c:pt idx="3" formatCode="0.00%">
                  <c:v>0.47</c:v>
                </c:pt>
              </c:numCache>
            </c:numRef>
          </c:val>
          <c:extLst xmlns:c15="http://schemas.microsoft.com/office/drawing/2012/chart">
            <c:ext xmlns:c16="http://schemas.microsoft.com/office/drawing/2014/chart" uri="{C3380CC4-5D6E-409C-BE32-E72D297353CC}">
              <c16:uniqueId val="{00000000-8A92-4881-BD71-51EF5CDBC15F}"/>
            </c:ext>
          </c:extLst>
        </c:ser>
        <c:ser>
          <c:idx val="1"/>
          <c:order val="1"/>
          <c:tx>
            <c:strRef>
              <c:f>'New-issue spread distribution'!$I$3</c:f>
              <c:strCache>
                <c:ptCount val="1"/>
                <c:pt idx="0">
                  <c:v>500-549 bps</c:v>
                </c:pt>
              </c:strCache>
            </c:strRef>
          </c:tx>
          <c:spPr>
            <a:solidFill>
              <a:srgbClr val="6185A6"/>
            </a:solidFill>
            <a:ln>
              <a:noFill/>
            </a:ln>
            <a:effectLst/>
          </c:spPr>
          <c:invertIfNegative val="0"/>
          <c:cat>
            <c:strRef>
              <c:f>'New-issue spread distribution'!$J$1:$M$1</c:f>
              <c:strCache>
                <c:ptCount val="4"/>
                <c:pt idx="0">
                  <c:v>2023</c:v>
                </c:pt>
                <c:pt idx="1">
                  <c:v>2024</c:v>
                </c:pt>
                <c:pt idx="2">
                  <c:v>2025</c:v>
                </c:pt>
                <c:pt idx="3">
                  <c:v>YTD</c:v>
                </c:pt>
              </c:strCache>
            </c:strRef>
          </c:cat>
          <c:val>
            <c:numRef>
              <c:f>'New-issue spread distribution'!$J$3:$M$3</c:f>
              <c:numCache>
                <c:formatCode>0%</c:formatCode>
                <c:ptCount val="4"/>
                <c:pt idx="0">
                  <c:v>0.05</c:v>
                </c:pt>
                <c:pt idx="1">
                  <c:v>0.34</c:v>
                </c:pt>
                <c:pt idx="2">
                  <c:v>0.32</c:v>
                </c:pt>
                <c:pt idx="3" formatCode="0.00%">
                  <c:v>0.37</c:v>
                </c:pt>
              </c:numCache>
            </c:numRef>
          </c:val>
          <c:extLst xmlns:c15="http://schemas.microsoft.com/office/drawing/2012/chart">
            <c:ext xmlns:c16="http://schemas.microsoft.com/office/drawing/2014/chart" uri="{C3380CC4-5D6E-409C-BE32-E72D297353CC}">
              <c16:uniqueId val="{00000001-8A92-4881-BD71-51EF5CDBC15F}"/>
            </c:ext>
          </c:extLst>
        </c:ser>
        <c:ser>
          <c:idx val="2"/>
          <c:order val="2"/>
          <c:tx>
            <c:strRef>
              <c:f>'New-issue spread distribution'!$I$4</c:f>
              <c:strCache>
                <c:ptCount val="1"/>
                <c:pt idx="0">
                  <c:v>550-599 bps</c:v>
                </c:pt>
              </c:strCache>
            </c:strRef>
          </c:tx>
          <c:spPr>
            <a:solidFill>
              <a:srgbClr val="BBCBD9"/>
            </a:solidFill>
            <a:ln>
              <a:noFill/>
            </a:ln>
            <a:effectLst/>
          </c:spPr>
          <c:invertIfNegative val="0"/>
          <c:cat>
            <c:strRef>
              <c:f>'New-issue spread distribution'!$J$1:$M$1</c:f>
              <c:strCache>
                <c:ptCount val="4"/>
                <c:pt idx="0">
                  <c:v>2023</c:v>
                </c:pt>
                <c:pt idx="1">
                  <c:v>2024</c:v>
                </c:pt>
                <c:pt idx="2">
                  <c:v>2025</c:v>
                </c:pt>
                <c:pt idx="3">
                  <c:v>YTD</c:v>
                </c:pt>
              </c:strCache>
            </c:strRef>
          </c:cat>
          <c:val>
            <c:numRef>
              <c:f>'New-issue spread distribution'!$J$4:$M$4</c:f>
              <c:numCache>
                <c:formatCode>0%</c:formatCode>
                <c:ptCount val="4"/>
                <c:pt idx="0">
                  <c:v>0.09</c:v>
                </c:pt>
                <c:pt idx="1">
                  <c:v>0.14000000000000001</c:v>
                </c:pt>
                <c:pt idx="2">
                  <c:v>0.23</c:v>
                </c:pt>
                <c:pt idx="3">
                  <c:v>0.16</c:v>
                </c:pt>
              </c:numCache>
            </c:numRef>
          </c:val>
          <c:extLst>
            <c:ext xmlns:c16="http://schemas.microsoft.com/office/drawing/2014/chart" uri="{C3380CC4-5D6E-409C-BE32-E72D297353CC}">
              <c16:uniqueId val="{00000002-8A92-4881-BD71-51EF5CDBC15F}"/>
            </c:ext>
          </c:extLst>
        </c:ser>
        <c:ser>
          <c:idx val="3"/>
          <c:order val="3"/>
          <c:tx>
            <c:strRef>
              <c:f>'New-issue spread distribution'!$I$5</c:f>
              <c:strCache>
                <c:ptCount val="1"/>
                <c:pt idx="0">
                  <c:v>600-649 bps</c:v>
                </c:pt>
              </c:strCache>
            </c:strRef>
          </c:tx>
          <c:spPr>
            <a:solidFill>
              <a:srgbClr val="FF3800"/>
            </a:solidFill>
            <a:ln>
              <a:noFill/>
            </a:ln>
            <a:effectLst/>
          </c:spPr>
          <c:invertIfNegative val="0"/>
          <c:cat>
            <c:strRef>
              <c:f>'New-issue spread distribution'!$J$1:$M$1</c:f>
              <c:strCache>
                <c:ptCount val="4"/>
                <c:pt idx="0">
                  <c:v>2023</c:v>
                </c:pt>
                <c:pt idx="1">
                  <c:v>2024</c:v>
                </c:pt>
                <c:pt idx="2">
                  <c:v>2025</c:v>
                </c:pt>
                <c:pt idx="3">
                  <c:v>YTD</c:v>
                </c:pt>
              </c:strCache>
            </c:strRef>
          </c:cat>
          <c:val>
            <c:numRef>
              <c:f>'New-issue spread distribution'!$J$5:$M$5</c:f>
              <c:numCache>
                <c:formatCode>0%</c:formatCode>
                <c:ptCount val="4"/>
                <c:pt idx="0">
                  <c:v>0.36</c:v>
                </c:pt>
                <c:pt idx="1">
                  <c:v>0.23</c:v>
                </c:pt>
                <c:pt idx="2">
                  <c:v>7.0000000000000007E-2</c:v>
                </c:pt>
                <c:pt idx="3">
                  <c:v>0</c:v>
                </c:pt>
              </c:numCache>
            </c:numRef>
          </c:val>
          <c:extLst>
            <c:ext xmlns:c16="http://schemas.microsoft.com/office/drawing/2014/chart" uri="{C3380CC4-5D6E-409C-BE32-E72D297353CC}">
              <c16:uniqueId val="{00000003-8A92-4881-BD71-51EF5CDBC15F}"/>
            </c:ext>
          </c:extLst>
        </c:ser>
        <c:ser>
          <c:idx val="4"/>
          <c:order val="4"/>
          <c:tx>
            <c:strRef>
              <c:f>'New-issue spread distribution'!$I$6</c:f>
              <c:strCache>
                <c:ptCount val="1"/>
                <c:pt idx="0">
                  <c:v>650-699 bps</c:v>
                </c:pt>
              </c:strCache>
            </c:strRef>
          </c:tx>
          <c:spPr>
            <a:solidFill>
              <a:srgbClr val="B32700"/>
            </a:solidFill>
            <a:ln>
              <a:noFill/>
            </a:ln>
            <a:effectLst/>
          </c:spPr>
          <c:invertIfNegative val="0"/>
          <c:cat>
            <c:strRef>
              <c:f>'New-issue spread distribution'!$J$1:$M$1</c:f>
              <c:strCache>
                <c:ptCount val="4"/>
                <c:pt idx="0">
                  <c:v>2023</c:v>
                </c:pt>
                <c:pt idx="1">
                  <c:v>2024</c:v>
                </c:pt>
                <c:pt idx="2">
                  <c:v>2025</c:v>
                </c:pt>
                <c:pt idx="3">
                  <c:v>YTD</c:v>
                </c:pt>
              </c:strCache>
            </c:strRef>
          </c:cat>
          <c:val>
            <c:numRef>
              <c:f>'New-issue spread distribution'!$J$6:$M$6</c:f>
              <c:numCache>
                <c:formatCode>0%</c:formatCode>
                <c:ptCount val="4"/>
                <c:pt idx="0">
                  <c:v>0.23</c:v>
                </c:pt>
                <c:pt idx="1">
                  <c:v>0.09</c:v>
                </c:pt>
                <c:pt idx="2">
                  <c:v>0.05</c:v>
                </c:pt>
                <c:pt idx="3">
                  <c:v>0</c:v>
                </c:pt>
              </c:numCache>
            </c:numRef>
          </c:val>
          <c:extLst>
            <c:ext xmlns:c16="http://schemas.microsoft.com/office/drawing/2014/chart" uri="{C3380CC4-5D6E-409C-BE32-E72D297353CC}">
              <c16:uniqueId val="{00000004-8A92-4881-BD71-51EF5CDBC15F}"/>
            </c:ext>
          </c:extLst>
        </c:ser>
        <c:ser>
          <c:idx val="5"/>
          <c:order val="5"/>
          <c:tx>
            <c:strRef>
              <c:f>'New-issue spread distribution'!$I$7</c:f>
              <c:strCache>
                <c:ptCount val="1"/>
                <c:pt idx="0">
                  <c:v>700 bps or higher</c:v>
                </c:pt>
              </c:strCache>
            </c:strRef>
          </c:tx>
          <c:spPr>
            <a:solidFill>
              <a:srgbClr val="730008"/>
            </a:solidFill>
            <a:ln>
              <a:noFill/>
            </a:ln>
            <a:effectLst/>
          </c:spPr>
          <c:invertIfNegative val="0"/>
          <c:cat>
            <c:strRef>
              <c:f>'New-issue spread distribution'!$J$1:$M$1</c:f>
              <c:strCache>
                <c:ptCount val="4"/>
                <c:pt idx="0">
                  <c:v>2023</c:v>
                </c:pt>
                <c:pt idx="1">
                  <c:v>2024</c:v>
                </c:pt>
                <c:pt idx="2">
                  <c:v>2025</c:v>
                </c:pt>
                <c:pt idx="3">
                  <c:v>YTD</c:v>
                </c:pt>
              </c:strCache>
            </c:strRef>
          </c:cat>
          <c:val>
            <c:numRef>
              <c:f>'New-issue spread distribution'!$J$7:$M$7</c:f>
              <c:numCache>
                <c:formatCode>0%</c:formatCode>
                <c:ptCount val="4"/>
                <c:pt idx="0">
                  <c:v>0.27</c:v>
                </c:pt>
                <c:pt idx="1">
                  <c:v>0.14000000000000001</c:v>
                </c:pt>
                <c:pt idx="2">
                  <c:v>0.05</c:v>
                </c:pt>
                <c:pt idx="3">
                  <c:v>0</c:v>
                </c:pt>
              </c:numCache>
            </c:numRef>
          </c:val>
          <c:extLst>
            <c:ext xmlns:c16="http://schemas.microsoft.com/office/drawing/2014/chart" uri="{C3380CC4-5D6E-409C-BE32-E72D297353CC}">
              <c16:uniqueId val="{00000005-8A92-4881-BD71-51EF5CDBC15F}"/>
            </c:ext>
          </c:extLst>
        </c:ser>
        <c:dLbls>
          <c:showLegendKey val="0"/>
          <c:showVal val="0"/>
          <c:showCatName val="0"/>
          <c:showSerName val="0"/>
          <c:showPercent val="0"/>
          <c:showBubbleSize val="0"/>
        </c:dLbls>
        <c:gapWidth val="60"/>
        <c:axId val="880385640"/>
        <c:axId val="880386624"/>
        <c:extLst/>
      </c:barChart>
      <c:catAx>
        <c:axId val="88038564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Narrow"/>
                <a:ea typeface="Arial Narrow"/>
                <a:cs typeface="Arial Narrow"/>
              </a:defRPr>
            </a:pPr>
            <a:endParaRPr lang="en-US"/>
          </a:p>
        </c:txPr>
        <c:crossAx val="880386624"/>
        <c:crosses val="autoZero"/>
        <c:auto val="1"/>
        <c:lblAlgn val="ctr"/>
        <c:lblOffset val="100"/>
        <c:noMultiLvlLbl val="1"/>
      </c:catAx>
      <c:valAx>
        <c:axId val="880386624"/>
        <c:scaling>
          <c:orientation val="minMax"/>
          <c:max val="0.60000000000000009"/>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Narrow"/>
                <a:ea typeface="Arial Narrow"/>
                <a:cs typeface="Arial Narrow"/>
              </a:defRPr>
            </a:pPr>
            <a:endParaRPr lang="en-US"/>
          </a:p>
        </c:txPr>
        <c:crossAx val="880385640"/>
        <c:crosses val="autoZero"/>
        <c:crossBetween val="between"/>
        <c:majorUnit val="0.1"/>
      </c:valAx>
      <c:spPr>
        <a:noFill/>
        <a:ln>
          <a:noFill/>
        </a:ln>
        <a:effectLst/>
      </c:spPr>
    </c:plotArea>
    <c:legend>
      <c:legendPos val="t"/>
      <c:layout>
        <c:manualLayout>
          <c:xMode val="edge"/>
          <c:yMode val="edge"/>
          <c:x val="3.9583258768790264E-2"/>
          <c:y val="3.9912753961310353E-2"/>
          <c:w val="0.9"/>
          <c:h val="6.761233097895283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800">
          <a:solidFill>
            <a:sysClr val="windowText" lastClr="000000"/>
          </a:solidFill>
          <a:latin typeface="Arial Narrow" panose="020B060602020203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753378717748626E-2"/>
          <c:y val="0.13896689997083697"/>
          <c:w val="0.84948042314141547"/>
          <c:h val="0.63235332600306315"/>
        </c:manualLayout>
      </c:layout>
      <c:barChart>
        <c:barDir val="col"/>
        <c:grouping val="clustered"/>
        <c:varyColors val="0"/>
        <c:ser>
          <c:idx val="1"/>
          <c:order val="0"/>
          <c:tx>
            <c:strRef>
              <c:f>'LBO Spreads formatted (2)'!$L$1</c:f>
              <c:strCache>
                <c:ptCount val="1"/>
                <c:pt idx="0">
                  <c:v>Difference (right axis)</c:v>
                </c:pt>
              </c:strCache>
            </c:strRef>
          </c:tx>
          <c:spPr>
            <a:solidFill>
              <a:srgbClr val="40C2C9"/>
            </a:solidFill>
            <a:ln>
              <a:noFill/>
            </a:ln>
            <a:effectLst/>
          </c:spPr>
          <c:invertIfNegative val="0"/>
          <c:cat>
            <c:strRef>
              <c:f>'LBO Spreads formatted (2)'!$I$2:$I$7</c:f>
              <c:strCache>
                <c:ptCount val="6"/>
                <c:pt idx="0">
                  <c:v>2021</c:v>
                </c:pt>
                <c:pt idx="1">
                  <c:v>2022</c:v>
                </c:pt>
                <c:pt idx="2">
                  <c:v>2023</c:v>
                </c:pt>
                <c:pt idx="3">
                  <c:v>2024</c:v>
                </c:pt>
                <c:pt idx="4">
                  <c:v>2025</c:v>
                </c:pt>
                <c:pt idx="5">
                  <c:v>YTD</c:v>
                </c:pt>
              </c:strCache>
            </c:strRef>
          </c:cat>
          <c:val>
            <c:numRef>
              <c:f>'LBO Spreads formatted (2)'!$L$2:$L$7</c:f>
              <c:numCache>
                <c:formatCode>0</c:formatCode>
                <c:ptCount val="6"/>
                <c:pt idx="0">
                  <c:v>204.23999999999995</c:v>
                </c:pt>
                <c:pt idx="1">
                  <c:v>149.14999999999998</c:v>
                </c:pt>
                <c:pt idx="2">
                  <c:v>175.90999999999997</c:v>
                </c:pt>
                <c:pt idx="3">
                  <c:v>164.60000000000002</c:v>
                </c:pt>
                <c:pt idx="4">
                  <c:v>134.58000000000004</c:v>
                </c:pt>
                <c:pt idx="5">
                  <c:v>157.33000000000004</c:v>
                </c:pt>
              </c:numCache>
            </c:numRef>
          </c:val>
          <c:extLst>
            <c:ext xmlns:c16="http://schemas.microsoft.com/office/drawing/2014/chart" uri="{C3380CC4-5D6E-409C-BE32-E72D297353CC}">
              <c16:uniqueId val="{00000000-09D1-4885-963D-B353068A901D}"/>
            </c:ext>
          </c:extLst>
        </c:ser>
        <c:dLbls>
          <c:showLegendKey val="0"/>
          <c:showVal val="0"/>
          <c:showCatName val="0"/>
          <c:showSerName val="0"/>
          <c:showPercent val="0"/>
          <c:showBubbleSize val="0"/>
        </c:dLbls>
        <c:gapWidth val="60"/>
        <c:axId val="1569572543"/>
        <c:axId val="1569580223"/>
      </c:barChart>
      <c:lineChart>
        <c:grouping val="standard"/>
        <c:varyColors val="0"/>
        <c:ser>
          <c:idx val="2"/>
          <c:order val="1"/>
          <c:tx>
            <c:strRef>
              <c:f>'LBO Spreads formatted (2)'!$J$1</c:f>
              <c:strCache>
                <c:ptCount val="1"/>
                <c:pt idx="0">
                  <c:v>BSL spread</c:v>
                </c:pt>
              </c:strCache>
            </c:strRef>
          </c:tx>
          <c:spPr>
            <a:ln w="38100" cap="rnd">
              <a:solidFill>
                <a:srgbClr val="E88F36"/>
              </a:solidFill>
              <a:round/>
            </a:ln>
            <a:effectLst/>
          </c:spPr>
          <c:marker>
            <c:symbol val="none"/>
          </c:marker>
          <c:cat>
            <c:strRef>
              <c:f>'LBO Spreads formatted (2)'!$I$2:$I$7</c:f>
              <c:strCache>
                <c:ptCount val="6"/>
                <c:pt idx="0">
                  <c:v>2021</c:v>
                </c:pt>
                <c:pt idx="1">
                  <c:v>2022</c:v>
                </c:pt>
                <c:pt idx="2">
                  <c:v>2023</c:v>
                </c:pt>
                <c:pt idx="3">
                  <c:v>2024</c:v>
                </c:pt>
                <c:pt idx="4">
                  <c:v>2025</c:v>
                </c:pt>
                <c:pt idx="5">
                  <c:v>YTD</c:v>
                </c:pt>
              </c:strCache>
            </c:strRef>
          </c:cat>
          <c:val>
            <c:numRef>
              <c:f>'LBO Spreads formatted (2)'!$J$2:$J$7</c:f>
              <c:numCache>
                <c:formatCode>0</c:formatCode>
                <c:ptCount val="6"/>
                <c:pt idx="0">
                  <c:v>416.67</c:v>
                </c:pt>
                <c:pt idx="1">
                  <c:v>475.5</c:v>
                </c:pt>
                <c:pt idx="2">
                  <c:v>462.5</c:v>
                </c:pt>
                <c:pt idx="3">
                  <c:v>421.74</c:v>
                </c:pt>
                <c:pt idx="4" formatCode="General">
                  <c:v>400</c:v>
                </c:pt>
                <c:pt idx="5">
                  <c:v>343.33</c:v>
                </c:pt>
              </c:numCache>
            </c:numRef>
          </c:val>
          <c:smooth val="0"/>
          <c:extLst>
            <c:ext xmlns:c16="http://schemas.microsoft.com/office/drawing/2014/chart" uri="{C3380CC4-5D6E-409C-BE32-E72D297353CC}">
              <c16:uniqueId val="{00000001-09D1-4885-963D-B353068A901D}"/>
            </c:ext>
          </c:extLst>
        </c:ser>
        <c:ser>
          <c:idx val="0"/>
          <c:order val="2"/>
          <c:tx>
            <c:strRef>
              <c:f>'LBO Spreads formatted (2)'!$K$1</c:f>
              <c:strCache>
                <c:ptCount val="1"/>
                <c:pt idx="0">
                  <c:v>Direct lending spread</c:v>
                </c:pt>
              </c:strCache>
            </c:strRef>
          </c:tx>
          <c:spPr>
            <a:ln w="38100" cap="rnd">
              <a:solidFill>
                <a:srgbClr val="F5C914"/>
              </a:solidFill>
              <a:round/>
            </a:ln>
            <a:effectLst/>
          </c:spPr>
          <c:marker>
            <c:symbol val="none"/>
          </c:marker>
          <c:cat>
            <c:strRef>
              <c:f>'LBO Spreads formatted (2)'!$I$2:$I$7</c:f>
              <c:strCache>
                <c:ptCount val="6"/>
                <c:pt idx="0">
                  <c:v>2021</c:v>
                </c:pt>
                <c:pt idx="1">
                  <c:v>2022</c:v>
                </c:pt>
                <c:pt idx="2">
                  <c:v>2023</c:v>
                </c:pt>
                <c:pt idx="3">
                  <c:v>2024</c:v>
                </c:pt>
                <c:pt idx="4">
                  <c:v>2025</c:v>
                </c:pt>
                <c:pt idx="5">
                  <c:v>YTD</c:v>
                </c:pt>
              </c:strCache>
            </c:strRef>
          </c:cat>
          <c:val>
            <c:numRef>
              <c:f>'LBO Spreads formatted (2)'!$K$2:$K$7</c:f>
              <c:numCache>
                <c:formatCode>0</c:formatCode>
                <c:ptCount val="6"/>
                <c:pt idx="0">
                  <c:v>620.91</c:v>
                </c:pt>
                <c:pt idx="1">
                  <c:v>624.65</c:v>
                </c:pt>
                <c:pt idx="2">
                  <c:v>638.41</c:v>
                </c:pt>
                <c:pt idx="3">
                  <c:v>586.34</c:v>
                </c:pt>
                <c:pt idx="4" formatCode="General">
                  <c:v>534.58000000000004</c:v>
                </c:pt>
                <c:pt idx="5">
                  <c:v>500.66</c:v>
                </c:pt>
              </c:numCache>
            </c:numRef>
          </c:val>
          <c:smooth val="0"/>
          <c:extLst>
            <c:ext xmlns:c16="http://schemas.microsoft.com/office/drawing/2014/chart" uri="{C3380CC4-5D6E-409C-BE32-E72D297353CC}">
              <c16:uniqueId val="{00000002-09D1-4885-963D-B353068A901D}"/>
            </c:ext>
          </c:extLst>
        </c:ser>
        <c:dLbls>
          <c:showLegendKey val="0"/>
          <c:showVal val="0"/>
          <c:showCatName val="0"/>
          <c:showSerName val="0"/>
          <c:showPercent val="0"/>
          <c:showBubbleSize val="0"/>
        </c:dLbls>
        <c:marker val="1"/>
        <c:smooth val="0"/>
        <c:axId val="1481874015"/>
        <c:axId val="1481874495"/>
      </c:lineChart>
      <c:catAx>
        <c:axId val="1481874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Narrow"/>
                <a:ea typeface="Arial Narrow"/>
                <a:cs typeface="Arial Narrow"/>
              </a:defRPr>
            </a:pPr>
            <a:endParaRPr lang="en-US"/>
          </a:p>
        </c:txPr>
        <c:crossAx val="1481874495"/>
        <c:crosses val="autoZero"/>
        <c:auto val="1"/>
        <c:lblAlgn val="ctr"/>
        <c:lblOffset val="100"/>
        <c:noMultiLvlLbl val="0"/>
      </c:catAx>
      <c:valAx>
        <c:axId val="1481874495"/>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Arial Narrow"/>
                    <a:ea typeface="Arial Narrow"/>
                    <a:cs typeface="Arial Narrow"/>
                  </a:defRPr>
                </a:pPr>
                <a:r>
                  <a:rPr lang="en-US" sz="1200" dirty="0">
                    <a:solidFill>
                      <a:schemeClr val="tx1"/>
                    </a:solidFill>
                  </a:rPr>
                  <a:t>Spread (bps) over base rate</a:t>
                </a:r>
              </a:p>
            </c:rich>
          </c:tx>
          <c:layout>
            <c:manualLayout>
              <c:xMode val="edge"/>
              <c:yMode val="edge"/>
              <c:x val="1.8226159230096239E-2"/>
              <c:y val="0.2012540099154272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Arial Narrow"/>
                  <a:ea typeface="Arial Narrow"/>
                  <a:cs typeface="Arial Narrow"/>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Narrow"/>
                <a:ea typeface="Arial Narrow"/>
                <a:cs typeface="Arial Narrow"/>
              </a:defRPr>
            </a:pPr>
            <a:endParaRPr lang="en-US"/>
          </a:p>
        </c:txPr>
        <c:crossAx val="1481874015"/>
        <c:crosses val="autoZero"/>
        <c:crossBetween val="between"/>
        <c:majorUnit val="200"/>
      </c:valAx>
      <c:valAx>
        <c:axId val="1569580223"/>
        <c:scaling>
          <c:orientation val="minMax"/>
          <c:max val="24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Arial Narrow"/>
                <a:ea typeface="Arial Narrow"/>
                <a:cs typeface="Arial Narrow"/>
              </a:defRPr>
            </a:pPr>
            <a:endParaRPr lang="en-US"/>
          </a:p>
        </c:txPr>
        <c:crossAx val="1569572543"/>
        <c:crosses val="max"/>
        <c:crossBetween val="between"/>
        <c:majorUnit val="60"/>
      </c:valAx>
      <c:catAx>
        <c:axId val="1569572543"/>
        <c:scaling>
          <c:orientation val="minMax"/>
        </c:scaling>
        <c:delete val="1"/>
        <c:axPos val="b"/>
        <c:numFmt formatCode="General" sourceLinked="1"/>
        <c:majorTickMark val="out"/>
        <c:minorTickMark val="none"/>
        <c:tickLblPos val="nextTo"/>
        <c:crossAx val="1569580223"/>
        <c:crosses val="autoZero"/>
        <c:auto val="1"/>
        <c:lblAlgn val="ctr"/>
        <c:lblOffset val="100"/>
        <c:noMultiLvlLbl val="0"/>
      </c:catAx>
      <c:spPr>
        <a:noFill/>
        <a:ln>
          <a:noFill/>
        </a:ln>
        <a:effectLst/>
      </c:spPr>
    </c:plotArea>
    <c:legend>
      <c:legendPos val="b"/>
      <c:layout>
        <c:manualLayout>
          <c:xMode val="edge"/>
          <c:yMode val="edge"/>
          <c:x val="6.4202559988058364E-2"/>
          <c:y val="0.85082075395841739"/>
          <c:w val="0.87039459811113351"/>
          <c:h val="8.13601147882985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arrow"/>
              <a:ea typeface="Arial Narrow"/>
              <a:cs typeface="Arial Narrow"/>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741204817047051E-2"/>
          <c:y val="7.888469007025857E-2"/>
          <c:w val="0.94628607279069099"/>
          <c:h val="0.78784190171109858"/>
        </c:manualLayout>
      </c:layout>
      <c:barChart>
        <c:barDir val="col"/>
        <c:grouping val="clustered"/>
        <c:varyColors val="0"/>
        <c:ser>
          <c:idx val="1"/>
          <c:order val="0"/>
          <c:tx>
            <c:strRef>
              <c:f>'Count of LBOs BSL v DL'!$J$1</c:f>
              <c:strCache>
                <c:ptCount val="1"/>
                <c:pt idx="0">
                  <c:v>Syndicated</c:v>
                </c:pt>
              </c:strCache>
            </c:strRef>
          </c:tx>
          <c:spPr>
            <a:solidFill>
              <a:srgbClr val="C3EDEB"/>
            </a:solidFill>
            <a:ln>
              <a:noFill/>
            </a:ln>
          </c:spPr>
          <c:invertIfNegative val="1"/>
          <c:dPt>
            <c:idx val="0"/>
            <c:invertIfNegative val="1"/>
            <c:bubble3D val="0"/>
            <c:extLst>
              <c:ext xmlns:c16="http://schemas.microsoft.com/office/drawing/2014/chart" uri="{C3380CC4-5D6E-409C-BE32-E72D297353CC}">
                <c16:uniqueId val="{00000000-B73B-4D2E-AFC7-B33756B6DA30}"/>
              </c:ext>
            </c:extLst>
          </c:dPt>
          <c:cat>
            <c:strRef>
              <c:f>'Count of LBOs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'Count of LBOs BSL v DL'!$J$10:$J$28</c:f>
              <c:numCache>
                <c:formatCode>General</c:formatCode>
                <c:ptCount val="19"/>
                <c:pt idx="0">
                  <c:v>10</c:v>
                </c:pt>
                <c:pt idx="1">
                  <c:v>6</c:v>
                </c:pt>
                <c:pt idx="2">
                  <c:v>10</c:v>
                </c:pt>
                <c:pt idx="3">
                  <c:v>3</c:v>
                </c:pt>
                <c:pt idx="4">
                  <c:v>3</c:v>
                </c:pt>
                <c:pt idx="5">
                  <c:v>3</c:v>
                </c:pt>
                <c:pt idx="6">
                  <c:v>5</c:v>
                </c:pt>
                <c:pt idx="7">
                  <c:v>2</c:v>
                </c:pt>
                <c:pt idx="8">
                  <c:v>5</c:v>
                </c:pt>
                <c:pt idx="9">
                  <c:v>11</c:v>
                </c:pt>
                <c:pt idx="10">
                  <c:v>5</c:v>
                </c:pt>
                <c:pt idx="11">
                  <c:v>4</c:v>
                </c:pt>
                <c:pt idx="12">
                  <c:v>7</c:v>
                </c:pt>
                <c:pt idx="13">
                  <c:v>6</c:v>
                </c:pt>
                <c:pt idx="14">
                  <c:v>6</c:v>
                </c:pt>
                <c:pt idx="15">
                  <c:v>5</c:v>
                </c:pt>
                <c:pt idx="16">
                  <c:v>8</c:v>
                </c:pt>
                <c:pt idx="17">
                  <c:v>7</c:v>
                </c:pt>
                <c:pt idx="18">
                  <c:v>5</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FCCF-41AB-B0CF-B25375679C11}"/>
            </c:ext>
          </c:extLst>
        </c:ser>
        <c:ser>
          <c:idx val="0"/>
          <c:order val="1"/>
          <c:tx>
            <c:strRef>
              <c:f>'Count of LBOs BSL v DL'!$K$1</c:f>
              <c:strCache>
                <c:ptCount val="1"/>
                <c:pt idx="0">
                  <c:v>Direct lending</c:v>
                </c:pt>
              </c:strCache>
            </c:strRef>
          </c:tx>
          <c:spPr>
            <a:solidFill>
              <a:srgbClr val="40C2C9"/>
            </a:solidFill>
            <a:ln>
              <a:noFill/>
            </a:ln>
          </c:spPr>
          <c:invertIfNegative val="0"/>
          <c:cat>
            <c:strRef>
              <c:f>'Count of LBOs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'Count of LBOs BSL v DL'!$K$10:$K$28</c:f>
              <c:numCache>
                <c:formatCode>0</c:formatCode>
                <c:ptCount val="19"/>
                <c:pt idx="0">
                  <c:v>14</c:v>
                </c:pt>
                <c:pt idx="1">
                  <c:v>12</c:v>
                </c:pt>
                <c:pt idx="2">
                  <c:v>15</c:v>
                </c:pt>
                <c:pt idx="3">
                  <c:v>8</c:v>
                </c:pt>
                <c:pt idx="4">
                  <c:v>6</c:v>
                </c:pt>
                <c:pt idx="5">
                  <c:v>13</c:v>
                </c:pt>
                <c:pt idx="6">
                  <c:v>12</c:v>
                </c:pt>
                <c:pt idx="7">
                  <c:v>18</c:v>
                </c:pt>
                <c:pt idx="8">
                  <c:v>12</c:v>
                </c:pt>
                <c:pt idx="9">
                  <c:v>17</c:v>
                </c:pt>
                <c:pt idx="10">
                  <c:v>22</c:v>
                </c:pt>
                <c:pt idx="11">
                  <c:v>28</c:v>
                </c:pt>
                <c:pt idx="12">
                  <c:v>24</c:v>
                </c:pt>
                <c:pt idx="13" formatCode="General">
                  <c:v>21</c:v>
                </c:pt>
                <c:pt idx="14" formatCode="General">
                  <c:v>21</c:v>
                </c:pt>
                <c:pt idx="15" formatCode="General">
                  <c:v>24</c:v>
                </c:pt>
                <c:pt idx="16" formatCode="General">
                  <c:v>21</c:v>
                </c:pt>
                <c:pt idx="17" formatCode="General">
                  <c:v>19</c:v>
                </c:pt>
                <c:pt idx="18" formatCode="General">
                  <c:v>17</c:v>
                </c:pt>
              </c:numCache>
            </c:numRef>
          </c:val>
          <c:extLst>
            <c:ext xmlns:c16="http://schemas.microsoft.com/office/drawing/2014/chart" uri="{C3380CC4-5D6E-409C-BE32-E72D297353CC}">
              <c16:uniqueId val="{00000004-FCCF-41AB-B0CF-B25375679C11}"/>
            </c:ext>
          </c:extLst>
        </c:ser>
        <c:dLbls>
          <c:showLegendKey val="0"/>
          <c:showVal val="0"/>
          <c:showCatName val="0"/>
          <c:showSerName val="0"/>
          <c:showPercent val="0"/>
          <c:showBubbleSize val="0"/>
        </c:dLbls>
        <c:gapWidth val="60"/>
        <c:axId val="124988032"/>
        <c:axId val="124993920"/>
      </c:barChart>
      <c:dateAx>
        <c:axId val="124988032"/>
        <c:scaling>
          <c:orientation val="minMax"/>
        </c:scaling>
        <c:delete val="0"/>
        <c:axPos val="b"/>
        <c:numFmt formatCode="mmm\ yyyy"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Unit val="2"/>
        <c:majorTimeUnit val="months"/>
        <c:minorTimeUnit val="months"/>
      </c:dateAx>
      <c:valAx>
        <c:axId val="124993920"/>
        <c:scaling>
          <c:orientation val="minMax"/>
        </c:scaling>
        <c:delete val="0"/>
        <c:axPos val="l"/>
        <c:majorGridlines>
          <c:spPr>
            <a:ln w="3175">
              <a:noFill/>
              <a:prstDash val="solid"/>
            </a:ln>
          </c:spPr>
        </c:majorGridlines>
        <c:numFmt formatCode="General"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2506967384928715"/>
          <c:y val="0.1337969916093126"/>
          <c:w val="0.38746278994112854"/>
          <c:h val="6.8585765014667288E-2"/>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741204817047051E-2"/>
          <c:y val="6.1033659032656853E-2"/>
          <c:w val="0.94628607279069099"/>
          <c:h val="0.80569293274870035"/>
        </c:manualLayout>
      </c:layout>
      <c:barChart>
        <c:barDir val="col"/>
        <c:grouping val="clustered"/>
        <c:varyColors val="0"/>
        <c:ser>
          <c:idx val="1"/>
          <c:order val="0"/>
          <c:tx>
            <c:strRef>
              <c:f>'Volume of LBOs BSL v DL'!$J$1</c:f>
              <c:strCache>
                <c:ptCount val="1"/>
                <c:pt idx="0">
                  <c:v>Syndicated</c:v>
                </c:pt>
              </c:strCache>
            </c:strRef>
          </c:tx>
          <c:spPr>
            <a:solidFill>
              <a:srgbClr val="C3EDEB"/>
            </a:solidFill>
            <a:ln>
              <a:noFill/>
            </a:ln>
          </c:spPr>
          <c:invertIfNegative val="1"/>
          <c:dPt>
            <c:idx val="0"/>
            <c:invertIfNegative val="1"/>
            <c:bubble3D val="0"/>
            <c:extLst>
              <c:ext xmlns:c16="http://schemas.microsoft.com/office/drawing/2014/chart" uri="{C3380CC4-5D6E-409C-BE32-E72D297353CC}">
                <c16:uniqueId val="{00000000-6426-4EAF-81CD-3B0492F9680E}"/>
              </c:ext>
            </c:extLst>
          </c:dPt>
          <c:cat>
            <c:strRef>
              <c:f>'Volume of LBOs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'Volume of LBOs BSL v DL'!$J$10:$J$28</c:f>
              <c:numCache>
                <c:formatCode>0.00</c:formatCode>
                <c:ptCount val="19"/>
                <c:pt idx="0">
                  <c:v>8.1153038039999998</c:v>
                </c:pt>
                <c:pt idx="1">
                  <c:v>5.1684750199999998</c:v>
                </c:pt>
                <c:pt idx="2">
                  <c:v>6.5638100020000003</c:v>
                </c:pt>
                <c:pt idx="3">
                  <c:v>0.5</c:v>
                </c:pt>
                <c:pt idx="4">
                  <c:v>2.0299999999999998</c:v>
                </c:pt>
                <c:pt idx="5">
                  <c:v>1.5245</c:v>
                </c:pt>
                <c:pt idx="6">
                  <c:v>2.4750000000000001</c:v>
                </c:pt>
                <c:pt idx="7">
                  <c:v>1.53</c:v>
                </c:pt>
                <c:pt idx="8">
                  <c:v>2.218</c:v>
                </c:pt>
                <c:pt idx="9">
                  <c:v>7.5599925109999999</c:v>
                </c:pt>
                <c:pt idx="10">
                  <c:v>3.8268217660000001</c:v>
                </c:pt>
                <c:pt idx="11">
                  <c:v>2.3325</c:v>
                </c:pt>
                <c:pt idx="12">
                  <c:v>6.1010356699999999</c:v>
                </c:pt>
                <c:pt idx="13">
                  <c:v>7.1327869889999995</c:v>
                </c:pt>
                <c:pt idx="14">
                  <c:v>5.81</c:v>
                </c:pt>
                <c:pt idx="15" formatCode="General">
                  <c:v>6.06</c:v>
                </c:pt>
                <c:pt idx="16">
                  <c:v>6.84</c:v>
                </c:pt>
                <c:pt idx="17" formatCode="General">
                  <c:v>6.69</c:v>
                </c:pt>
                <c:pt idx="18" formatCode="General">
                  <c:v>5.5</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8DC0-4D6F-881B-44895B6C3060}"/>
            </c:ext>
          </c:extLst>
        </c:ser>
        <c:ser>
          <c:idx val="0"/>
          <c:order val="1"/>
          <c:tx>
            <c:strRef>
              <c:f>'Volume of LBOs BSL v DL'!$K$1</c:f>
              <c:strCache>
                <c:ptCount val="1"/>
                <c:pt idx="0">
                  <c:v>Direct lending</c:v>
                </c:pt>
              </c:strCache>
            </c:strRef>
          </c:tx>
          <c:spPr>
            <a:solidFill>
              <a:srgbClr val="40C2C9"/>
            </a:solidFill>
            <a:ln>
              <a:noFill/>
            </a:ln>
          </c:spPr>
          <c:invertIfNegative val="0"/>
          <c:cat>
            <c:strRef>
              <c:f>'Volume of LBOs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'Volume of LBOs BSL v DL'!$K$10:$K$28</c:f>
              <c:numCache>
                <c:formatCode>0.00</c:formatCode>
                <c:ptCount val="19"/>
                <c:pt idx="0">
                  <c:v>2.2554155580000002</c:v>
                </c:pt>
                <c:pt idx="1">
                  <c:v>2.1594257370000003</c:v>
                </c:pt>
                <c:pt idx="2">
                  <c:v>1.8081179089999999</c:v>
                </c:pt>
                <c:pt idx="3">
                  <c:v>2.763738617</c:v>
                </c:pt>
                <c:pt idx="4">
                  <c:v>1.72</c:v>
                </c:pt>
                <c:pt idx="5">
                  <c:v>3.9713934549999999</c:v>
                </c:pt>
                <c:pt idx="6">
                  <c:v>1.8527807269999998</c:v>
                </c:pt>
                <c:pt idx="7">
                  <c:v>9.0258882020000009</c:v>
                </c:pt>
                <c:pt idx="8">
                  <c:v>3.13</c:v>
                </c:pt>
                <c:pt idx="9">
                  <c:v>5.3291114239999997</c:v>
                </c:pt>
                <c:pt idx="10">
                  <c:v>7.4552861789999998</c:v>
                </c:pt>
                <c:pt idx="11">
                  <c:v>4.7309775649999999</c:v>
                </c:pt>
                <c:pt idx="12">
                  <c:v>3.8100565049999999</c:v>
                </c:pt>
                <c:pt idx="13">
                  <c:v>6.7881480000000005</c:v>
                </c:pt>
                <c:pt idx="14">
                  <c:v>4.1126739140000002</c:v>
                </c:pt>
                <c:pt idx="15">
                  <c:v>5.3433004909999999</c:v>
                </c:pt>
                <c:pt idx="16">
                  <c:v>3.45</c:v>
                </c:pt>
                <c:pt idx="17">
                  <c:v>3.88</c:v>
                </c:pt>
                <c:pt idx="18" formatCode="General">
                  <c:v>4.76</c:v>
                </c:pt>
              </c:numCache>
            </c:numRef>
          </c:val>
          <c:extLst>
            <c:ext xmlns:c16="http://schemas.microsoft.com/office/drawing/2014/chart" uri="{C3380CC4-5D6E-409C-BE32-E72D297353CC}">
              <c16:uniqueId val="{00000004-8DC0-4D6F-881B-44895B6C3060}"/>
            </c:ext>
          </c:extLst>
        </c:ser>
        <c:dLbls>
          <c:showLegendKey val="0"/>
          <c:showVal val="0"/>
          <c:showCatName val="0"/>
          <c:showSerName val="0"/>
          <c:showPercent val="0"/>
          <c:showBubbleSize val="0"/>
        </c:dLbls>
        <c:gapWidth val="60"/>
        <c:axId val="124988032"/>
        <c:axId val="124993920"/>
      </c:barChart>
      <c:dateAx>
        <c:axId val="124988032"/>
        <c:scaling>
          <c:orientation val="minMax"/>
        </c:scaling>
        <c:delete val="0"/>
        <c:axPos val="b"/>
        <c:numFmt formatCode="mmm\ yyyy"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Unit val="1"/>
        <c:majorTimeUnit val="months"/>
        <c:minorTimeUnit val="months"/>
      </c:dateAx>
      <c:valAx>
        <c:axId val="124993920"/>
        <c:scaling>
          <c:orientation val="minMax"/>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42131287993145938"/>
          <c:y val="0.14272245574566336"/>
          <c:w val="0.38746278994112854"/>
          <c:h val="6.8585765014667288E-2"/>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8409032981982E-2"/>
          <c:y val="7.888469007025857E-2"/>
          <c:w val="0.94059886857475605"/>
          <c:h val="0.80569293274870035"/>
        </c:manualLayout>
      </c:layout>
      <c:barChart>
        <c:barDir val="col"/>
        <c:grouping val="clustered"/>
        <c:varyColors val="0"/>
        <c:ser>
          <c:idx val="1"/>
          <c:order val="0"/>
          <c:tx>
            <c:strRef>
              <c:f>'Count of spons deals BSL v DL'!$J$1</c:f>
              <c:strCache>
                <c:ptCount val="1"/>
                <c:pt idx="0">
                  <c:v>Syndicated</c:v>
                </c:pt>
              </c:strCache>
            </c:strRef>
          </c:tx>
          <c:spPr>
            <a:solidFill>
              <a:srgbClr val="C3EDEB"/>
            </a:solidFill>
            <a:ln>
              <a:noFill/>
            </a:ln>
          </c:spPr>
          <c:invertIfNegative val="1"/>
          <c:dPt>
            <c:idx val="0"/>
            <c:invertIfNegative val="1"/>
            <c:bubble3D val="0"/>
            <c:extLst>
              <c:ext xmlns:c16="http://schemas.microsoft.com/office/drawing/2014/chart" uri="{C3380CC4-5D6E-409C-BE32-E72D297353CC}">
                <c16:uniqueId val="{00000000-B61F-4049-B0AA-A6581E282DEE}"/>
              </c:ext>
            </c:extLst>
          </c:dPt>
          <c:cat>
            <c:strRef>
              <c:f>'Count of spons deals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'Count of spons deals BSL v DL'!$J$10:$J$28</c:f>
              <c:numCache>
                <c:formatCode>General</c:formatCode>
                <c:ptCount val="19"/>
                <c:pt idx="0">
                  <c:v>30</c:v>
                </c:pt>
                <c:pt idx="1">
                  <c:v>12</c:v>
                </c:pt>
                <c:pt idx="2">
                  <c:v>19</c:v>
                </c:pt>
                <c:pt idx="3">
                  <c:v>23</c:v>
                </c:pt>
                <c:pt idx="4">
                  <c:v>33</c:v>
                </c:pt>
                <c:pt idx="5">
                  <c:v>24</c:v>
                </c:pt>
                <c:pt idx="6">
                  <c:v>27</c:v>
                </c:pt>
                <c:pt idx="7">
                  <c:v>30</c:v>
                </c:pt>
                <c:pt idx="8">
                  <c:v>55</c:v>
                </c:pt>
                <c:pt idx="9">
                  <c:v>60</c:v>
                </c:pt>
                <c:pt idx="10">
                  <c:v>34</c:v>
                </c:pt>
                <c:pt idx="11">
                  <c:v>38</c:v>
                </c:pt>
                <c:pt idx="12">
                  <c:v>71</c:v>
                </c:pt>
                <c:pt idx="13">
                  <c:v>65</c:v>
                </c:pt>
                <c:pt idx="14">
                  <c:v>48</c:v>
                </c:pt>
                <c:pt idx="15">
                  <c:v>29</c:v>
                </c:pt>
                <c:pt idx="16">
                  <c:v>43</c:v>
                </c:pt>
                <c:pt idx="17">
                  <c:v>51</c:v>
                </c:pt>
                <c:pt idx="18">
                  <c:v>67</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FB8E-4921-AEBB-63BF8F3D44F0}"/>
            </c:ext>
          </c:extLst>
        </c:ser>
        <c:ser>
          <c:idx val="0"/>
          <c:order val="1"/>
          <c:tx>
            <c:strRef>
              <c:f>'Count of spons deals BSL v DL'!$K$1</c:f>
              <c:strCache>
                <c:ptCount val="1"/>
                <c:pt idx="0">
                  <c:v>Direct lending</c:v>
                </c:pt>
              </c:strCache>
            </c:strRef>
          </c:tx>
          <c:spPr>
            <a:solidFill>
              <a:srgbClr val="40C2C9"/>
            </a:solidFill>
            <a:ln>
              <a:noFill/>
            </a:ln>
          </c:spPr>
          <c:invertIfNegative val="0"/>
          <c:cat>
            <c:strRef>
              <c:f>'Count of spons deals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'Count of spons deals BSL v DL'!$K$10:$K$28</c:f>
              <c:numCache>
                <c:formatCode>0</c:formatCode>
                <c:ptCount val="19"/>
                <c:pt idx="0">
                  <c:v>16</c:v>
                </c:pt>
                <c:pt idx="1">
                  <c:v>16</c:v>
                </c:pt>
                <c:pt idx="2">
                  <c:v>19</c:v>
                </c:pt>
                <c:pt idx="3">
                  <c:v>9</c:v>
                </c:pt>
                <c:pt idx="4">
                  <c:v>9</c:v>
                </c:pt>
                <c:pt idx="5">
                  <c:v>19</c:v>
                </c:pt>
                <c:pt idx="6">
                  <c:v>20</c:v>
                </c:pt>
                <c:pt idx="7">
                  <c:v>20</c:v>
                </c:pt>
                <c:pt idx="8">
                  <c:v>18</c:v>
                </c:pt>
                <c:pt idx="9">
                  <c:v>31</c:v>
                </c:pt>
                <c:pt idx="10">
                  <c:v>30</c:v>
                </c:pt>
                <c:pt idx="11">
                  <c:v>41</c:v>
                </c:pt>
                <c:pt idx="12">
                  <c:v>40</c:v>
                </c:pt>
                <c:pt idx="13" formatCode="General">
                  <c:v>38</c:v>
                </c:pt>
                <c:pt idx="14" formatCode="General">
                  <c:v>31</c:v>
                </c:pt>
                <c:pt idx="15" formatCode="General">
                  <c:v>41</c:v>
                </c:pt>
                <c:pt idx="16" formatCode="General">
                  <c:v>33</c:v>
                </c:pt>
                <c:pt idx="17" formatCode="General">
                  <c:v>30</c:v>
                </c:pt>
                <c:pt idx="18" formatCode="General">
                  <c:v>32</c:v>
                </c:pt>
              </c:numCache>
            </c:numRef>
          </c:val>
          <c:extLst>
            <c:ext xmlns:c16="http://schemas.microsoft.com/office/drawing/2014/chart" uri="{C3380CC4-5D6E-409C-BE32-E72D297353CC}">
              <c16:uniqueId val="{00000004-FB8E-4921-AEBB-63BF8F3D44F0}"/>
            </c:ext>
          </c:extLst>
        </c:ser>
        <c:dLbls>
          <c:showLegendKey val="0"/>
          <c:showVal val="0"/>
          <c:showCatName val="0"/>
          <c:showSerName val="0"/>
          <c:showPercent val="0"/>
          <c:showBubbleSize val="0"/>
        </c:dLbls>
        <c:gapWidth val="60"/>
        <c:axId val="124988032"/>
        <c:axId val="124993920"/>
      </c:barChart>
      <c:dateAx>
        <c:axId val="124988032"/>
        <c:scaling>
          <c:orientation val="minMax"/>
        </c:scaling>
        <c:delete val="0"/>
        <c:axPos val="b"/>
        <c:numFmt formatCode="mmm\ yyyy"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Unit val="2"/>
        <c:majorTimeUnit val="months"/>
        <c:minorTimeUnit val="months"/>
      </c:dateAx>
      <c:valAx>
        <c:axId val="124993920"/>
        <c:scaling>
          <c:orientation val="minMax"/>
        </c:scaling>
        <c:delete val="0"/>
        <c:axPos val="l"/>
        <c:majorGridlines>
          <c:spPr>
            <a:ln w="3175">
              <a:noFill/>
              <a:prstDash val="solid"/>
            </a:ln>
          </c:spPr>
        </c:majorGridlines>
        <c:numFmt formatCode="General"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15211853208333265"/>
          <c:y val="0.1337969916093126"/>
          <c:w val="0.38746278994112854"/>
          <c:h val="6.8585765014667288E-2"/>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8409032981982E-2"/>
          <c:y val="8.3576811999142506E-2"/>
          <c:w val="0.94059886857475605"/>
          <c:h val="0.78771831786551316"/>
        </c:manualLayout>
      </c:layout>
      <c:barChart>
        <c:barDir val="col"/>
        <c:grouping val="clustered"/>
        <c:varyColors val="0"/>
        <c:ser>
          <c:idx val="1"/>
          <c:order val="0"/>
          <c:tx>
            <c:strRef>
              <c:f>'Volume of spons. deals BSL v DL'!$J$1</c:f>
              <c:strCache>
                <c:ptCount val="1"/>
                <c:pt idx="0">
                  <c:v>Syndicated</c:v>
                </c:pt>
              </c:strCache>
            </c:strRef>
          </c:tx>
          <c:spPr>
            <a:solidFill>
              <a:srgbClr val="C3EDEB"/>
            </a:solidFill>
            <a:ln>
              <a:noFill/>
            </a:ln>
          </c:spPr>
          <c:invertIfNegative val="1"/>
          <c:dPt>
            <c:idx val="0"/>
            <c:invertIfNegative val="1"/>
            <c:bubble3D val="0"/>
            <c:extLst>
              <c:ext xmlns:c16="http://schemas.microsoft.com/office/drawing/2014/chart" uri="{C3380CC4-5D6E-409C-BE32-E72D297353CC}">
                <c16:uniqueId val="{00000000-F685-4872-BC66-23ED284A80FD}"/>
              </c:ext>
            </c:extLst>
          </c:dPt>
          <c:cat>
            <c:strRef>
              <c:f>'Volume of spons. deals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'Volume of spons. deals BSL v DL'!$J$10:$J$28</c:f>
              <c:numCache>
                <c:formatCode>0.00</c:formatCode>
                <c:ptCount val="19"/>
                <c:pt idx="0">
                  <c:v>15.24</c:v>
                </c:pt>
                <c:pt idx="1">
                  <c:v>6.17</c:v>
                </c:pt>
                <c:pt idx="2">
                  <c:v>9.3000000000000007</c:v>
                </c:pt>
                <c:pt idx="3">
                  <c:v>5.54</c:v>
                </c:pt>
                <c:pt idx="4">
                  <c:v>8.6</c:v>
                </c:pt>
                <c:pt idx="5">
                  <c:v>4.46</c:v>
                </c:pt>
                <c:pt idx="6">
                  <c:v>7.26</c:v>
                </c:pt>
                <c:pt idx="7">
                  <c:v>8.2899999999999991</c:v>
                </c:pt>
                <c:pt idx="8">
                  <c:v>21.95</c:v>
                </c:pt>
                <c:pt idx="9">
                  <c:v>27.58</c:v>
                </c:pt>
                <c:pt idx="10">
                  <c:v>12.52</c:v>
                </c:pt>
                <c:pt idx="11">
                  <c:v>21.24</c:v>
                </c:pt>
                <c:pt idx="12">
                  <c:v>34.25</c:v>
                </c:pt>
                <c:pt idx="13">
                  <c:v>26.83</c:v>
                </c:pt>
                <c:pt idx="14" formatCode="General">
                  <c:v>23.93</c:v>
                </c:pt>
                <c:pt idx="15" formatCode="General">
                  <c:v>13.26</c:v>
                </c:pt>
                <c:pt idx="16" formatCode="General">
                  <c:v>18.68</c:v>
                </c:pt>
                <c:pt idx="17" formatCode="General">
                  <c:v>21.53</c:v>
                </c:pt>
                <c:pt idx="18" formatCode="General">
                  <c:v>29.3</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F92F-437C-BF18-F75E4C2AB3A0}"/>
            </c:ext>
          </c:extLst>
        </c:ser>
        <c:ser>
          <c:idx val="0"/>
          <c:order val="1"/>
          <c:tx>
            <c:strRef>
              <c:f>'Volume of spons. deals BSL v DL'!$K$1</c:f>
              <c:strCache>
                <c:ptCount val="1"/>
                <c:pt idx="0">
                  <c:v>Direct lending</c:v>
                </c:pt>
              </c:strCache>
            </c:strRef>
          </c:tx>
          <c:spPr>
            <a:solidFill>
              <a:srgbClr val="40C2C9"/>
            </a:solidFill>
            <a:ln>
              <a:noFill/>
            </a:ln>
          </c:spPr>
          <c:invertIfNegative val="0"/>
          <c:cat>
            <c:strRef>
              <c:f>'Volume of spons. deals BSL v DL'!$I$10:$I$28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'Volume of spons. deals BSL v DL'!$K$10:$K$28</c:f>
              <c:numCache>
                <c:formatCode>0.00</c:formatCode>
                <c:ptCount val="19"/>
                <c:pt idx="0">
                  <c:v>2.470415558</c:v>
                </c:pt>
                <c:pt idx="1">
                  <c:v>6.789449694</c:v>
                </c:pt>
                <c:pt idx="2">
                  <c:v>2.7281179089999998</c:v>
                </c:pt>
                <c:pt idx="3">
                  <c:v>2.8537386169999999</c:v>
                </c:pt>
                <c:pt idx="4">
                  <c:v>1.976</c:v>
                </c:pt>
                <c:pt idx="5">
                  <c:v>6.1847520459999998</c:v>
                </c:pt>
                <c:pt idx="6">
                  <c:v>4.9408484829999999</c:v>
                </c:pt>
                <c:pt idx="7">
                  <c:v>9.4851832030000001</c:v>
                </c:pt>
                <c:pt idx="8">
                  <c:v>4.9800000000000004</c:v>
                </c:pt>
                <c:pt idx="9">
                  <c:v>10.100277063</c:v>
                </c:pt>
                <c:pt idx="10">
                  <c:v>8.3643586419999991</c:v>
                </c:pt>
                <c:pt idx="11">
                  <c:v>10.54</c:v>
                </c:pt>
                <c:pt idx="12">
                  <c:v>8.2820378049999999</c:v>
                </c:pt>
                <c:pt idx="13">
                  <c:v>10.461761163000002</c:v>
                </c:pt>
                <c:pt idx="14">
                  <c:v>7.53</c:v>
                </c:pt>
                <c:pt idx="15">
                  <c:v>10.4</c:v>
                </c:pt>
                <c:pt idx="16">
                  <c:v>7.64</c:v>
                </c:pt>
                <c:pt idx="17" formatCode="General">
                  <c:v>7.39</c:v>
                </c:pt>
                <c:pt idx="18" formatCode="General">
                  <c:v>8.73</c:v>
                </c:pt>
              </c:numCache>
            </c:numRef>
          </c:val>
          <c:extLst>
            <c:ext xmlns:c16="http://schemas.microsoft.com/office/drawing/2014/chart" uri="{C3380CC4-5D6E-409C-BE32-E72D297353CC}">
              <c16:uniqueId val="{00000004-F92F-437C-BF18-F75E4C2AB3A0}"/>
            </c:ext>
          </c:extLst>
        </c:ser>
        <c:dLbls>
          <c:showLegendKey val="0"/>
          <c:showVal val="0"/>
          <c:showCatName val="0"/>
          <c:showSerName val="0"/>
          <c:showPercent val="0"/>
          <c:showBubbleSize val="0"/>
        </c:dLbls>
        <c:gapWidth val="60"/>
        <c:axId val="124988032"/>
        <c:axId val="124993920"/>
      </c:barChart>
      <c:dateAx>
        <c:axId val="124988032"/>
        <c:scaling>
          <c:orientation val="minMax"/>
        </c:scaling>
        <c:delete val="0"/>
        <c:axPos val="b"/>
        <c:numFmt formatCode="mmm\ yyyy"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Unit val="2"/>
        <c:majorTimeUnit val="months"/>
        <c:minorTimeUnit val="months"/>
      </c:dateAx>
      <c:valAx>
        <c:axId val="124993920"/>
        <c:scaling>
          <c:orientation val="minMax"/>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14643132786739771"/>
          <c:y val="0.1396634574853732"/>
          <c:w val="0.38746278994112854"/>
          <c:h val="6.8585765014667288E-2"/>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8409032981982E-2"/>
          <c:y val="8.3576811999142506E-2"/>
          <c:w val="0.94059886857475605"/>
          <c:h val="0.78771831786551316"/>
        </c:manualLayout>
      </c:layout>
      <c:barChart>
        <c:barDir val="col"/>
        <c:grouping val="clustered"/>
        <c:varyColors val="0"/>
        <c:ser>
          <c:idx val="1"/>
          <c:order val="0"/>
          <c:tx>
            <c:strRef>
              <c:f>'Volume of spons. deals BSL v DL'!$J$1</c:f>
              <c:strCache>
                <c:ptCount val="1"/>
                <c:pt idx="0">
                  <c:v>Syndicated</c:v>
                </c:pt>
              </c:strCache>
            </c:strRef>
          </c:tx>
          <c:spPr>
            <a:solidFill>
              <a:srgbClr val="C3EDEB"/>
            </a:solidFill>
            <a:ln>
              <a:noFill/>
            </a:ln>
          </c:spPr>
          <c:invertIfNegative val="1"/>
          <c:cat>
            <c:strRef>
              <c:f>'Volume of spons. deals BSL v DL'!$I$2:$I$9</c:f>
              <c:strCache>
                <c:ptCount val="8"/>
                <c:pt idx="0">
                  <c:v>2020</c:v>
                </c:pt>
                <c:pt idx="1">
                  <c:v>2021</c:v>
                </c:pt>
                <c:pt idx="2">
                  <c:v>2022</c:v>
                </c:pt>
                <c:pt idx="3">
                  <c:v>2023</c:v>
                </c:pt>
                <c:pt idx="4">
                  <c:v>2024</c:v>
                </c:pt>
                <c:pt idx="5">
                  <c:v>2025</c:v>
                </c:pt>
                <c:pt idx="6">
                  <c:v>YTD 2025</c:v>
                </c:pt>
                <c:pt idx="7">
                  <c:v>YTD 2026</c:v>
                </c:pt>
              </c:strCache>
            </c:strRef>
          </c:cat>
          <c:val>
            <c:numRef>
              <c:f>'Volume of spons. deals BSL v DL'!$J$2:$J$9</c:f>
              <c:numCache>
                <c:formatCode>General</c:formatCode>
                <c:ptCount val="8"/>
                <c:pt idx="0">
                  <c:v>64.95</c:v>
                </c:pt>
                <c:pt idx="1">
                  <c:v>129.71</c:v>
                </c:pt>
                <c:pt idx="2">
                  <c:v>58.21</c:v>
                </c:pt>
                <c:pt idx="3">
                  <c:v>47.26</c:v>
                </c:pt>
                <c:pt idx="4">
                  <c:v>107.81</c:v>
                </c:pt>
                <c:pt idx="5">
                  <c:v>126.73</c:v>
                </c:pt>
                <c:pt idx="6">
                  <c:v>89.101174439999994</c:v>
                </c:pt>
                <c:pt idx="7" formatCode="0.00">
                  <c:v>68.11</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F92F-437C-BF18-F75E4C2AB3A0}"/>
            </c:ext>
          </c:extLst>
        </c:ser>
        <c:ser>
          <c:idx val="0"/>
          <c:order val="1"/>
          <c:tx>
            <c:strRef>
              <c:f>'Volume of spons. deals BSL v DL'!$K$1</c:f>
              <c:strCache>
                <c:ptCount val="1"/>
                <c:pt idx="0">
                  <c:v>Direct lending</c:v>
                </c:pt>
              </c:strCache>
            </c:strRef>
          </c:tx>
          <c:spPr>
            <a:solidFill>
              <a:srgbClr val="40C2C9"/>
            </a:solidFill>
            <a:ln>
              <a:noFill/>
            </a:ln>
          </c:spPr>
          <c:invertIfNegative val="0"/>
          <c:cat>
            <c:strRef>
              <c:f>'Volume of spons. deals BSL v DL'!$I$2:$I$9</c:f>
              <c:strCache>
                <c:ptCount val="8"/>
                <c:pt idx="0">
                  <c:v>2020</c:v>
                </c:pt>
                <c:pt idx="1">
                  <c:v>2021</c:v>
                </c:pt>
                <c:pt idx="2">
                  <c:v>2022</c:v>
                </c:pt>
                <c:pt idx="3">
                  <c:v>2023</c:v>
                </c:pt>
                <c:pt idx="4">
                  <c:v>2024</c:v>
                </c:pt>
                <c:pt idx="5">
                  <c:v>2025</c:v>
                </c:pt>
                <c:pt idx="6">
                  <c:v>YTD 2025</c:v>
                </c:pt>
                <c:pt idx="7">
                  <c:v>YTD 2026</c:v>
                </c:pt>
              </c:strCache>
            </c:strRef>
          </c:cat>
          <c:val>
            <c:numRef>
              <c:f>'Volume of spons. deals BSL v DL'!$K$2:$K$9</c:f>
              <c:numCache>
                <c:formatCode>0.00</c:formatCode>
                <c:ptCount val="8"/>
                <c:pt idx="0">
                  <c:v>11.430331234000001</c:v>
                </c:pt>
                <c:pt idx="1">
                  <c:v>17.599806662999999</c:v>
                </c:pt>
                <c:pt idx="2">
                  <c:v>16.498114574999999</c:v>
                </c:pt>
                <c:pt idx="3">
                  <c:v>24.931470302999998</c:v>
                </c:pt>
                <c:pt idx="4">
                  <c:v>39.979999999999997</c:v>
                </c:pt>
                <c:pt idx="5">
                  <c:v>42.45</c:v>
                </c:pt>
                <c:pt idx="6" formatCode="General">
                  <c:v>27.95</c:v>
                </c:pt>
                <c:pt idx="7">
                  <c:v>19.79</c:v>
                </c:pt>
              </c:numCache>
            </c:numRef>
          </c:val>
          <c:extLst>
            <c:ext xmlns:c16="http://schemas.microsoft.com/office/drawing/2014/chart" uri="{C3380CC4-5D6E-409C-BE32-E72D297353CC}">
              <c16:uniqueId val="{00000004-F92F-437C-BF18-F75E4C2AB3A0}"/>
            </c:ext>
          </c:extLst>
        </c:ser>
        <c:dLbls>
          <c:showLegendKey val="0"/>
          <c:showVal val="0"/>
          <c:showCatName val="0"/>
          <c:showSerName val="0"/>
          <c:showPercent val="0"/>
          <c:showBubbleSize val="0"/>
        </c:dLbls>
        <c:gapWidth val="60"/>
        <c:axId val="124988032"/>
        <c:axId val="124993920"/>
      </c:barChart>
      <c:dateAx>
        <c:axId val="124988032"/>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Unit val="1"/>
        <c:majorTimeUnit val="months"/>
        <c:minorTimeUnit val="months"/>
      </c:dateAx>
      <c:valAx>
        <c:axId val="124993920"/>
        <c:scaling>
          <c:orientation val="minMax"/>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29429863748170598"/>
          <c:y val="0.1396634574853732"/>
          <c:w val="0.38746278994112854"/>
          <c:h val="6.8585765014667288E-2"/>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8409032981982E-2"/>
          <c:y val="8.3576811999142506E-2"/>
          <c:w val="0.94059886857475605"/>
          <c:h val="0.78771831786551316"/>
        </c:manualLayout>
      </c:layout>
      <c:barChart>
        <c:barDir val="col"/>
        <c:grouping val="stacked"/>
        <c:varyColors val="0"/>
        <c:ser>
          <c:idx val="1"/>
          <c:order val="0"/>
          <c:tx>
            <c:strRef>
              <c:f>'Count of BSL HY DL'!$J$1</c:f>
              <c:strCache>
                <c:ptCount val="1"/>
                <c:pt idx="0">
                  <c:v>BSL</c:v>
                </c:pt>
              </c:strCache>
            </c:strRef>
          </c:tx>
          <c:spPr>
            <a:solidFill>
              <a:srgbClr val="40C2C9"/>
            </a:solidFill>
            <a:ln>
              <a:noFill/>
            </a:ln>
          </c:spPr>
          <c:invertIfNegative val="1"/>
          <c:cat>
            <c:strRef>
              <c:f>'Count of BSL HY DL'!$I$2:$I$9</c:f>
              <c:strCache>
                <c:ptCount val="8"/>
                <c:pt idx="0">
                  <c:v>2020</c:v>
                </c:pt>
                <c:pt idx="1">
                  <c:v>2021</c:v>
                </c:pt>
                <c:pt idx="2">
                  <c:v>2022</c:v>
                </c:pt>
                <c:pt idx="3">
                  <c:v>2023</c:v>
                </c:pt>
                <c:pt idx="4">
                  <c:v>2024</c:v>
                </c:pt>
                <c:pt idx="5">
                  <c:v>2025</c:v>
                </c:pt>
                <c:pt idx="6">
                  <c:v>YTD 2025</c:v>
                </c:pt>
                <c:pt idx="7">
                  <c:v>YTD 2026</c:v>
                </c:pt>
              </c:strCache>
            </c:strRef>
          </c:cat>
          <c:val>
            <c:numRef>
              <c:f>'Count of BSL HY DL'!$J$2:$J$9</c:f>
              <c:numCache>
                <c:formatCode>General</c:formatCode>
                <c:ptCount val="8"/>
                <c:pt idx="0">
                  <c:v>146</c:v>
                </c:pt>
                <c:pt idx="1">
                  <c:v>238</c:v>
                </c:pt>
                <c:pt idx="2">
                  <c:v>108</c:v>
                </c:pt>
                <c:pt idx="3">
                  <c:v>146</c:v>
                </c:pt>
                <c:pt idx="4">
                  <c:v>235</c:v>
                </c:pt>
                <c:pt idx="5">
                  <c:v>274</c:v>
                </c:pt>
                <c:pt idx="6">
                  <c:v>191</c:v>
                </c:pt>
                <c:pt idx="7">
                  <c:v>151</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F92F-437C-BF18-F75E4C2AB3A0}"/>
            </c:ext>
          </c:extLst>
        </c:ser>
        <c:ser>
          <c:idx val="0"/>
          <c:order val="1"/>
          <c:tx>
            <c:strRef>
              <c:f>'Count of BSL HY DL'!$K$1</c:f>
              <c:strCache>
                <c:ptCount val="1"/>
                <c:pt idx="0">
                  <c:v>Direct lending</c:v>
                </c:pt>
              </c:strCache>
            </c:strRef>
          </c:tx>
          <c:spPr>
            <a:solidFill>
              <a:srgbClr val="C3EDEB"/>
            </a:solidFill>
            <a:ln>
              <a:noFill/>
            </a:ln>
          </c:spPr>
          <c:invertIfNegative val="0"/>
          <c:cat>
            <c:strRef>
              <c:f>'Count of BSL HY DL'!$I$2:$I$9</c:f>
              <c:strCache>
                <c:ptCount val="8"/>
                <c:pt idx="0">
                  <c:v>2020</c:v>
                </c:pt>
                <c:pt idx="1">
                  <c:v>2021</c:v>
                </c:pt>
                <c:pt idx="2">
                  <c:v>2022</c:v>
                </c:pt>
                <c:pt idx="3">
                  <c:v>2023</c:v>
                </c:pt>
                <c:pt idx="4">
                  <c:v>2024</c:v>
                </c:pt>
                <c:pt idx="5">
                  <c:v>2025</c:v>
                </c:pt>
                <c:pt idx="6">
                  <c:v>YTD 2025</c:v>
                </c:pt>
                <c:pt idx="7">
                  <c:v>YTD 2026</c:v>
                </c:pt>
              </c:strCache>
            </c:strRef>
          </c:cat>
          <c:val>
            <c:numRef>
              <c:f>'Count of BSL HY DL'!$K$2:$K$9</c:f>
              <c:numCache>
                <c:formatCode>General</c:formatCode>
                <c:ptCount val="8"/>
                <c:pt idx="0">
                  <c:v>99</c:v>
                </c:pt>
                <c:pt idx="1">
                  <c:v>107</c:v>
                </c:pt>
                <c:pt idx="2">
                  <c:v>75</c:v>
                </c:pt>
                <c:pt idx="3">
                  <c:v>76</c:v>
                </c:pt>
                <c:pt idx="4">
                  <c:v>133</c:v>
                </c:pt>
                <c:pt idx="5">
                  <c:v>167</c:v>
                </c:pt>
                <c:pt idx="6">
                  <c:v>98</c:v>
                </c:pt>
                <c:pt idx="7" formatCode="0">
                  <c:v>79</c:v>
                </c:pt>
              </c:numCache>
            </c:numRef>
          </c:val>
          <c:extLst>
            <c:ext xmlns:c16="http://schemas.microsoft.com/office/drawing/2014/chart" uri="{C3380CC4-5D6E-409C-BE32-E72D297353CC}">
              <c16:uniqueId val="{00000004-F92F-437C-BF18-F75E4C2AB3A0}"/>
            </c:ext>
          </c:extLst>
        </c:ser>
        <c:ser>
          <c:idx val="2"/>
          <c:order val="2"/>
          <c:tx>
            <c:strRef>
              <c:f>'Count of BSL HY DL'!$L$1</c:f>
              <c:strCache>
                <c:ptCount val="1"/>
                <c:pt idx="0">
                  <c:v>HY</c:v>
                </c:pt>
              </c:strCache>
            </c:strRef>
          </c:tx>
          <c:spPr>
            <a:solidFill>
              <a:srgbClr val="6185A6"/>
            </a:solidFill>
          </c:spPr>
          <c:invertIfNegative val="0"/>
          <c:cat>
            <c:strRef>
              <c:f>'Count of BSL HY DL'!$I$2:$I$9</c:f>
              <c:strCache>
                <c:ptCount val="8"/>
                <c:pt idx="0">
                  <c:v>2020</c:v>
                </c:pt>
                <c:pt idx="1">
                  <c:v>2021</c:v>
                </c:pt>
                <c:pt idx="2">
                  <c:v>2022</c:v>
                </c:pt>
                <c:pt idx="3">
                  <c:v>2023</c:v>
                </c:pt>
                <c:pt idx="4">
                  <c:v>2024</c:v>
                </c:pt>
                <c:pt idx="5">
                  <c:v>2025</c:v>
                </c:pt>
                <c:pt idx="6">
                  <c:v>YTD 2025</c:v>
                </c:pt>
                <c:pt idx="7">
                  <c:v>YTD 2026</c:v>
                </c:pt>
              </c:strCache>
            </c:strRef>
          </c:cat>
          <c:val>
            <c:numRef>
              <c:f>'Count of BSL HY DL'!$L$2:$L$9</c:f>
              <c:numCache>
                <c:formatCode>General</c:formatCode>
                <c:ptCount val="8"/>
                <c:pt idx="0">
                  <c:v>170</c:v>
                </c:pt>
                <c:pt idx="1">
                  <c:v>260</c:v>
                </c:pt>
                <c:pt idx="2">
                  <c:v>62</c:v>
                </c:pt>
                <c:pt idx="3">
                  <c:v>108</c:v>
                </c:pt>
                <c:pt idx="4">
                  <c:v>207</c:v>
                </c:pt>
                <c:pt idx="5">
                  <c:v>268</c:v>
                </c:pt>
                <c:pt idx="6">
                  <c:v>162</c:v>
                </c:pt>
                <c:pt idx="7" formatCode="0">
                  <c:v>165</c:v>
                </c:pt>
              </c:numCache>
            </c:numRef>
          </c:val>
          <c:extLst>
            <c:ext xmlns:c16="http://schemas.microsoft.com/office/drawing/2014/chart" uri="{C3380CC4-5D6E-409C-BE32-E72D297353CC}">
              <c16:uniqueId val="{00000000-7C9F-4B16-B4CA-9D8FCDA66AB5}"/>
            </c:ext>
          </c:extLst>
        </c:ser>
        <c:dLbls>
          <c:showLegendKey val="0"/>
          <c:showVal val="0"/>
          <c:showCatName val="0"/>
          <c:showSerName val="0"/>
          <c:showPercent val="0"/>
          <c:showBubbleSize val="0"/>
        </c:dLbls>
        <c:gapWidth val="60"/>
        <c:overlap val="100"/>
        <c:axId val="124988032"/>
        <c:axId val="124993920"/>
      </c:barChart>
      <c:dateAx>
        <c:axId val="124988032"/>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TimeUnit val="months"/>
        <c:minorTimeUnit val="months"/>
      </c:dateAx>
      <c:valAx>
        <c:axId val="124993920"/>
        <c:scaling>
          <c:orientation val="minMax"/>
        </c:scaling>
        <c:delete val="0"/>
        <c:axPos val="l"/>
        <c:majorGridlines>
          <c:spPr>
            <a:ln w="3175">
              <a:noFill/>
              <a:prstDash val="solid"/>
            </a:ln>
          </c:spPr>
        </c:majorGridlines>
        <c:numFmt formatCode="General"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r"/>
      <c:layout>
        <c:manualLayout>
          <c:xMode val="edge"/>
          <c:yMode val="edge"/>
          <c:x val="0.41359222402449708"/>
          <c:y val="4.8378347781473784E-2"/>
          <c:w val="7.3322168401102228E-2"/>
          <c:h val="0.23971331741990493"/>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11887712198212E-2"/>
          <c:y val="1.7547875959949458E-2"/>
          <c:w val="0.96723416555839581"/>
          <c:h val="0.81669145523476239"/>
        </c:manualLayout>
      </c:layout>
      <c:barChart>
        <c:barDir val="col"/>
        <c:grouping val="clustered"/>
        <c:varyColors val="0"/>
        <c:ser>
          <c:idx val="1"/>
          <c:order val="0"/>
          <c:tx>
            <c:strRef>
              <c:f>'Takeout Volumes'!$J$1</c:f>
              <c:strCache>
                <c:ptCount val="1"/>
                <c:pt idx="0">
                  <c:v>DL refinanced by BSL</c:v>
                </c:pt>
              </c:strCache>
            </c:strRef>
          </c:tx>
          <c:spPr>
            <a:solidFill>
              <a:srgbClr val="C3EDEB"/>
            </a:solidFill>
            <a:ln>
              <a:noFill/>
            </a:ln>
          </c:spPr>
          <c:invertIfNegative val="0"/>
          <c:cat>
            <c:strRef>
              <c:f>'Takeout Volumes'!$I$2:$I$12</c:f>
              <c:strCache>
                <c:ptCount val="11"/>
                <c:pt idx="0">
                  <c:v>1Q24</c:v>
                </c:pt>
                <c:pt idx="1">
                  <c:v>2Q24</c:v>
                </c:pt>
                <c:pt idx="2">
                  <c:v>3Q24</c:v>
                </c:pt>
                <c:pt idx="3">
                  <c:v>4Q24</c:v>
                </c:pt>
                <c:pt idx="4">
                  <c:v>1Q25</c:v>
                </c:pt>
                <c:pt idx="5">
                  <c:v>2Q25</c:v>
                </c:pt>
                <c:pt idx="6">
                  <c:v>3Q25</c:v>
                </c:pt>
                <c:pt idx="7">
                  <c:v>4Q25</c:v>
                </c:pt>
                <c:pt idx="8">
                  <c:v>1Q26</c:v>
                </c:pt>
                <c:pt idx="9">
                  <c:v>2Q26</c:v>
                </c:pt>
                <c:pt idx="10">
                  <c:v>Last 3 months</c:v>
                </c:pt>
              </c:strCache>
            </c:strRef>
          </c:cat>
          <c:val>
            <c:numRef>
              <c:f>'Takeout Volumes'!$J$2:$J$12</c:f>
              <c:numCache>
                <c:formatCode>0.00</c:formatCode>
                <c:ptCount val="11"/>
                <c:pt idx="0">
                  <c:v>4.8</c:v>
                </c:pt>
                <c:pt idx="1">
                  <c:v>1.8080000000000001</c:v>
                </c:pt>
                <c:pt idx="2">
                  <c:v>0</c:v>
                </c:pt>
                <c:pt idx="3">
                  <c:v>4.6790000000000003</c:v>
                </c:pt>
                <c:pt idx="4">
                  <c:v>3.6549999999999998</c:v>
                </c:pt>
                <c:pt idx="5">
                  <c:v>1.1499999999999999</c:v>
                </c:pt>
                <c:pt idx="6" formatCode="General">
                  <c:v>1.94</c:v>
                </c:pt>
                <c:pt idx="7" formatCode="General">
                  <c:v>0.32</c:v>
                </c:pt>
                <c:pt idx="8" formatCode="#,##0.00">
                  <c:v>1.26</c:v>
                </c:pt>
                <c:pt idx="9" formatCode="#,##0.00">
                  <c:v>1.74</c:v>
                </c:pt>
                <c:pt idx="10" formatCode="#,##0.00">
                  <c:v>4.78</c:v>
                </c:pt>
              </c:numCache>
            </c:numRef>
          </c:val>
          <c:extLst>
            <c:ext xmlns:c16="http://schemas.microsoft.com/office/drawing/2014/chart" uri="{C3380CC4-5D6E-409C-BE32-E72D297353CC}">
              <c16:uniqueId val="{00000000-8B66-4978-AF33-B554A9BC8A0E}"/>
            </c:ext>
          </c:extLst>
        </c:ser>
        <c:ser>
          <c:idx val="0"/>
          <c:order val="1"/>
          <c:tx>
            <c:strRef>
              <c:f>'Takeout Volumes'!$K$1</c:f>
              <c:strCache>
                <c:ptCount val="1"/>
                <c:pt idx="0">
                  <c:v>BSL refinanced by DL</c:v>
                </c:pt>
              </c:strCache>
            </c:strRef>
          </c:tx>
          <c:spPr>
            <a:solidFill>
              <a:srgbClr val="40C2C9"/>
            </a:solidFill>
          </c:spPr>
          <c:invertIfNegative val="0"/>
          <c:cat>
            <c:strRef>
              <c:f>'Takeout Volumes'!$I$2:$I$12</c:f>
              <c:strCache>
                <c:ptCount val="11"/>
                <c:pt idx="0">
                  <c:v>1Q24</c:v>
                </c:pt>
                <c:pt idx="1">
                  <c:v>2Q24</c:v>
                </c:pt>
                <c:pt idx="2">
                  <c:v>3Q24</c:v>
                </c:pt>
                <c:pt idx="3">
                  <c:v>4Q24</c:v>
                </c:pt>
                <c:pt idx="4">
                  <c:v>1Q25</c:v>
                </c:pt>
                <c:pt idx="5">
                  <c:v>2Q25</c:v>
                </c:pt>
                <c:pt idx="6">
                  <c:v>3Q25</c:v>
                </c:pt>
                <c:pt idx="7">
                  <c:v>4Q25</c:v>
                </c:pt>
                <c:pt idx="8">
                  <c:v>1Q26</c:v>
                </c:pt>
                <c:pt idx="9">
                  <c:v>2Q26</c:v>
                </c:pt>
                <c:pt idx="10">
                  <c:v>Last 3 months</c:v>
                </c:pt>
              </c:strCache>
            </c:strRef>
          </c:cat>
          <c:val>
            <c:numRef>
              <c:f>'Takeout Volumes'!$K$2:$K$12</c:f>
              <c:numCache>
                <c:formatCode>0.00</c:formatCode>
                <c:ptCount val="11"/>
                <c:pt idx="0">
                  <c:v>3.57</c:v>
                </c:pt>
                <c:pt idx="1">
                  <c:v>1.01</c:v>
                </c:pt>
                <c:pt idx="2">
                  <c:v>1.1020000000000001</c:v>
                </c:pt>
                <c:pt idx="3">
                  <c:v>3.6640000000000001</c:v>
                </c:pt>
                <c:pt idx="4">
                  <c:v>1.77</c:v>
                </c:pt>
                <c:pt idx="5">
                  <c:v>4.1959999999999997</c:v>
                </c:pt>
                <c:pt idx="6" formatCode="General">
                  <c:v>1.52</c:v>
                </c:pt>
                <c:pt idx="7">
                  <c:v>0</c:v>
                </c:pt>
                <c:pt idx="8" formatCode="#,##0.00">
                  <c:v>0</c:v>
                </c:pt>
                <c:pt idx="9" formatCode="#,##0.00">
                  <c:v>0</c:v>
                </c:pt>
                <c:pt idx="10" formatCode="#,##0.00">
                  <c:v>0.88</c:v>
                </c:pt>
              </c:numCache>
            </c:numRef>
          </c:val>
          <c:extLst>
            <c:ext xmlns:c16="http://schemas.microsoft.com/office/drawing/2014/chart" uri="{C3380CC4-5D6E-409C-BE32-E72D297353CC}">
              <c16:uniqueId val="{00000001-8B66-4978-AF33-B554A9BC8A0E}"/>
            </c:ext>
          </c:extLst>
        </c:ser>
        <c:dLbls>
          <c:showLegendKey val="0"/>
          <c:showVal val="0"/>
          <c:showCatName val="0"/>
          <c:showSerName val="0"/>
          <c:showPercent val="0"/>
          <c:showBubbleSize val="0"/>
        </c:dLbls>
        <c:gapWidth val="60"/>
        <c:axId val="371057024"/>
        <c:axId val="371058560"/>
      </c:barChart>
      <c:catAx>
        <c:axId val="371057024"/>
        <c:scaling>
          <c:orientation val="minMax"/>
        </c:scaling>
        <c:delete val="0"/>
        <c:axPos val="b"/>
        <c:numFmt formatCode="General" sourceLinked="1"/>
        <c:majorTickMark val="none"/>
        <c:minorTickMark val="none"/>
        <c:tickLblPos val="nextTo"/>
        <c:spPr>
          <a:ln>
            <a:solidFill>
              <a:schemeClr val="tx1"/>
            </a:solidFill>
          </a:ln>
        </c:spPr>
        <c:txPr>
          <a:bodyPr/>
          <a:lstStyle/>
          <a:p>
            <a:pPr>
              <a:defRPr sz="1200" b="0" i="0" baseline="0">
                <a:solidFill>
                  <a:schemeClr val="tx1"/>
                </a:solidFill>
                <a:latin typeface="Arial Narrow" panose="020B0604020202020204" pitchFamily="34" charset="0"/>
                <a:cs typeface="Arial Narrow" panose="020B0604020202020204" pitchFamily="34" charset="0"/>
              </a:defRPr>
            </a:pPr>
            <a:endParaRPr lang="en-US"/>
          </a:p>
        </c:txPr>
        <c:crossAx val="371058560"/>
        <c:crosses val="autoZero"/>
        <c:auto val="0"/>
        <c:lblAlgn val="ctr"/>
        <c:lblOffset val="10"/>
        <c:noMultiLvlLbl val="1"/>
      </c:catAx>
      <c:valAx>
        <c:axId val="371058560"/>
        <c:scaling>
          <c:orientation val="minMax"/>
        </c:scaling>
        <c:delete val="0"/>
        <c:axPos val="l"/>
        <c:numFmt formatCode="\€0" sourceLinked="0"/>
        <c:majorTickMark val="out"/>
        <c:minorTickMark val="none"/>
        <c:tickLblPos val="nextTo"/>
        <c:spPr>
          <a:noFill/>
          <a:ln>
            <a:noFill/>
          </a:ln>
        </c:spPr>
        <c:txPr>
          <a:bodyPr/>
          <a:lstStyle/>
          <a:p>
            <a:pPr>
              <a:defRPr sz="1200" b="0" i="0" baseline="0">
                <a:solidFill>
                  <a:schemeClr val="tx1"/>
                </a:solidFill>
                <a:latin typeface="Arial Narrow" panose="020B0604020202020204" pitchFamily="34" charset="0"/>
                <a:cs typeface="Arial Narrow" panose="020B0604020202020204" pitchFamily="34" charset="0"/>
              </a:defRPr>
            </a:pPr>
            <a:endParaRPr lang="en-US"/>
          </a:p>
        </c:txPr>
        <c:crossAx val="371057024"/>
        <c:crosses val="autoZero"/>
        <c:crossBetween val="between"/>
      </c:valAx>
      <c:spPr>
        <a:solidFill>
          <a:schemeClr val="bg1"/>
        </a:solidFill>
        <a:ln>
          <a:noFill/>
        </a:ln>
        <a:effectLst>
          <a:softEdge rad="31750"/>
        </a:effectLst>
      </c:spPr>
    </c:plotArea>
    <c:legend>
      <c:legendPos val="b"/>
      <c:overlay val="0"/>
      <c:txPr>
        <a:bodyPr/>
        <a:lstStyle/>
        <a:p>
          <a:pPr>
            <a:defRPr sz="1200" b="0" i="0" baseline="0">
              <a:solidFill>
                <a:schemeClr val="tx1"/>
              </a:solidFill>
              <a:latin typeface="Arial Narrow" panose="020B0604020202020204" pitchFamily="34" charset="0"/>
              <a:cs typeface="Arial Narrow" panose="020B0604020202020204" pitchFamily="34" charset="0"/>
            </a:defRPr>
          </a:pPr>
          <a:endParaRPr lang="en-US"/>
        </a:p>
      </c:txPr>
    </c:legend>
    <c:plotVisOnly val="1"/>
    <c:dispBlanksAs val="gap"/>
    <c:showDLblsOverMax val="0"/>
  </c:chart>
  <c:spPr>
    <a:solidFill>
      <a:schemeClr val="bg1"/>
    </a:solidFill>
    <a:ln>
      <a:noFill/>
    </a:ln>
  </c:spPr>
  <c:txPr>
    <a:bodyPr/>
    <a:lstStyle/>
    <a:p>
      <a:pPr>
        <a:defRPr>
          <a:solidFill>
            <a:srgbClr val="051C38"/>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1621331424481E-2"/>
          <c:y val="5.5451783804802181E-2"/>
          <c:w val="0.89247651216893342"/>
          <c:h val="0.7972589190240108"/>
        </c:manualLayout>
      </c:layout>
      <c:barChart>
        <c:barDir val="col"/>
        <c:grouping val="clustered"/>
        <c:varyColors val="0"/>
        <c:ser>
          <c:idx val="0"/>
          <c:order val="1"/>
          <c:tx>
            <c:strRef>
              <c:f>'DL count and vol year (2)'!$K$1</c:f>
              <c:strCache>
                <c:ptCount val="1"/>
                <c:pt idx="0">
                  <c:v>Estimated volume</c:v>
                </c:pt>
              </c:strCache>
            </c:strRef>
          </c:tx>
          <c:spPr>
            <a:solidFill>
              <a:srgbClr val="40C2C9"/>
            </a:solidFill>
          </c:spPr>
          <c:invertIfNegative val="0"/>
          <c:dPt>
            <c:idx val="5"/>
            <c:invertIfNegative val="0"/>
            <c:bubble3D val="0"/>
            <c:extLst>
              <c:ext xmlns:c16="http://schemas.microsoft.com/office/drawing/2014/chart" uri="{C3380CC4-5D6E-409C-BE32-E72D297353CC}">
                <c16:uniqueId val="{00000003-4C3C-4408-BA9F-B8989D55233F}"/>
              </c:ext>
            </c:extLst>
          </c:dPt>
          <c:dPt>
            <c:idx val="6"/>
            <c:invertIfNegative val="0"/>
            <c:bubble3D val="0"/>
            <c:spPr>
              <a:solidFill>
                <a:srgbClr val="C3EDEB"/>
              </a:solidFill>
            </c:spPr>
            <c:extLst>
              <c:ext xmlns:c16="http://schemas.microsoft.com/office/drawing/2014/chart" uri="{C3380CC4-5D6E-409C-BE32-E72D297353CC}">
                <c16:uniqueId val="{00000001-D8C6-499D-9D11-77962F1D62D4}"/>
              </c:ext>
            </c:extLst>
          </c:dPt>
          <c:dPt>
            <c:idx val="7"/>
            <c:invertIfNegative val="0"/>
            <c:bubble3D val="0"/>
            <c:spPr>
              <a:solidFill>
                <a:srgbClr val="C3EDEB"/>
              </a:solidFill>
            </c:spPr>
            <c:extLst>
              <c:ext xmlns:c16="http://schemas.microsoft.com/office/drawing/2014/chart" uri="{C3380CC4-5D6E-409C-BE32-E72D297353CC}">
                <c16:uniqueId val="{00000002-D8C6-499D-9D11-77962F1D62D4}"/>
              </c:ext>
            </c:extLst>
          </c:dPt>
          <c:cat>
            <c:strRef>
              <c:f>'DL count and vol year (2)'!$I$2:$I$9</c:f>
              <c:strCache>
                <c:ptCount val="8"/>
                <c:pt idx="0">
                  <c:v>2020</c:v>
                </c:pt>
                <c:pt idx="1">
                  <c:v>2021</c:v>
                </c:pt>
                <c:pt idx="2">
                  <c:v>2022</c:v>
                </c:pt>
                <c:pt idx="3">
                  <c:v>2023</c:v>
                </c:pt>
                <c:pt idx="4">
                  <c:v>2024</c:v>
                </c:pt>
                <c:pt idx="5">
                  <c:v>2025</c:v>
                </c:pt>
                <c:pt idx="6">
                  <c:v>YTD 2025</c:v>
                </c:pt>
                <c:pt idx="7">
                  <c:v>YTD 2026</c:v>
                </c:pt>
              </c:strCache>
            </c:strRef>
          </c:cat>
          <c:val>
            <c:numRef>
              <c:f>'DL count and vol year (2)'!$K$2:$K$9</c:f>
              <c:numCache>
                <c:formatCode>#,##0.00</c:formatCode>
                <c:ptCount val="8"/>
                <c:pt idx="0">
                  <c:v>11.430331234000001</c:v>
                </c:pt>
                <c:pt idx="1">
                  <c:v>17.599806662999999</c:v>
                </c:pt>
                <c:pt idx="2">
                  <c:v>16.498114574999999</c:v>
                </c:pt>
                <c:pt idx="3">
                  <c:v>24.931470302999998</c:v>
                </c:pt>
                <c:pt idx="4">
                  <c:v>39.979999999999997</c:v>
                </c:pt>
                <c:pt idx="5" formatCode="0.00">
                  <c:v>42.57</c:v>
                </c:pt>
                <c:pt idx="6">
                  <c:v>27.95</c:v>
                </c:pt>
                <c:pt idx="7">
                  <c:v>19.79</c:v>
                </c:pt>
              </c:numCache>
            </c:numRef>
          </c:val>
          <c:extLst>
            <c:ext xmlns:c16="http://schemas.microsoft.com/office/drawing/2014/chart" uri="{C3380CC4-5D6E-409C-BE32-E72D297353CC}">
              <c16:uniqueId val="{00000000-4C3C-4408-BA9F-B8989D55233F}"/>
            </c:ext>
          </c:extLst>
        </c:ser>
        <c:dLbls>
          <c:showLegendKey val="0"/>
          <c:showVal val="0"/>
          <c:showCatName val="0"/>
          <c:showSerName val="0"/>
          <c:showPercent val="0"/>
          <c:showBubbleSize val="0"/>
        </c:dLbls>
        <c:gapWidth val="60"/>
        <c:axId val="114689152"/>
        <c:axId val="114690688"/>
      </c:barChart>
      <c:lineChart>
        <c:grouping val="standard"/>
        <c:varyColors val="0"/>
        <c:ser>
          <c:idx val="1"/>
          <c:order val="0"/>
          <c:tx>
            <c:strRef>
              <c:f>'DL count and vol year (2)'!$J$1</c:f>
              <c:strCache>
                <c:ptCount val="1"/>
                <c:pt idx="0">
                  <c:v>Count</c:v>
                </c:pt>
              </c:strCache>
            </c:strRef>
          </c:tx>
          <c:spPr>
            <a:ln>
              <a:noFill/>
            </a:ln>
          </c:spPr>
          <c:marker>
            <c:symbol val="square"/>
            <c:size val="9"/>
            <c:spPr>
              <a:solidFill>
                <a:srgbClr val="F5C914"/>
              </a:solidFill>
              <a:ln w="0">
                <a:noFill/>
              </a:ln>
            </c:spPr>
          </c:marker>
          <c:cat>
            <c:strRef>
              <c:f>'DL count and vol year (2)'!$I$2:$I$9</c:f>
              <c:strCache>
                <c:ptCount val="8"/>
                <c:pt idx="0">
                  <c:v>2020</c:v>
                </c:pt>
                <c:pt idx="1">
                  <c:v>2021</c:v>
                </c:pt>
                <c:pt idx="2">
                  <c:v>2022</c:v>
                </c:pt>
                <c:pt idx="3">
                  <c:v>2023</c:v>
                </c:pt>
                <c:pt idx="4">
                  <c:v>2024</c:v>
                </c:pt>
                <c:pt idx="5">
                  <c:v>2025</c:v>
                </c:pt>
                <c:pt idx="6">
                  <c:v>YTD 2025</c:v>
                </c:pt>
                <c:pt idx="7">
                  <c:v>YTD 2026</c:v>
                </c:pt>
              </c:strCache>
            </c:strRef>
          </c:cat>
          <c:val>
            <c:numRef>
              <c:f>'DL count and vol year (2)'!$J$2:$J$9</c:f>
              <c:numCache>
                <c:formatCode>General</c:formatCode>
                <c:ptCount val="8"/>
                <c:pt idx="0">
                  <c:v>99</c:v>
                </c:pt>
                <c:pt idx="1">
                  <c:v>107</c:v>
                </c:pt>
                <c:pt idx="2">
                  <c:v>75</c:v>
                </c:pt>
                <c:pt idx="3">
                  <c:v>76</c:v>
                </c:pt>
                <c:pt idx="4">
                  <c:v>133</c:v>
                </c:pt>
                <c:pt idx="5">
                  <c:v>167</c:v>
                </c:pt>
                <c:pt idx="6">
                  <c:v>98</c:v>
                </c:pt>
                <c:pt idx="7">
                  <c:v>79</c:v>
                </c:pt>
              </c:numCache>
            </c:numRef>
          </c:val>
          <c:smooth val="0"/>
          <c:extLst>
            <c:ext xmlns:c16="http://schemas.microsoft.com/office/drawing/2014/chart" uri="{C3380CC4-5D6E-409C-BE32-E72D297353CC}">
              <c16:uniqueId val="{00000001-4C3C-4408-BA9F-B8989D55233F}"/>
            </c:ext>
          </c:extLst>
        </c:ser>
        <c:dLbls>
          <c:showLegendKey val="0"/>
          <c:showVal val="0"/>
          <c:showCatName val="0"/>
          <c:showSerName val="0"/>
          <c:showPercent val="0"/>
          <c:showBubbleSize val="0"/>
        </c:dLbls>
        <c:marker val="1"/>
        <c:smooth val="0"/>
        <c:axId val="2045781855"/>
        <c:axId val="2045796735"/>
      </c:lineChart>
      <c:catAx>
        <c:axId val="114689152"/>
        <c:scaling>
          <c:orientation val="minMax"/>
        </c:scaling>
        <c:delete val="0"/>
        <c:axPos val="b"/>
        <c:numFmt formatCode="General"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noMultiLvlLbl val="0"/>
      </c:catAx>
      <c:valAx>
        <c:axId val="114690688"/>
        <c:scaling>
          <c:orientation val="minMax"/>
        </c:scaling>
        <c:delete val="0"/>
        <c:axPos val="l"/>
        <c:numFmt formatCode="\€0" sourceLinked="0"/>
        <c:majorTickMark val="none"/>
        <c:minorTickMark val="none"/>
        <c:tickLblPos val="nextTo"/>
        <c:spPr>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majorUnit val="6"/>
      </c:valAx>
      <c:valAx>
        <c:axId val="2045796735"/>
        <c:scaling>
          <c:orientation val="minMax"/>
        </c:scaling>
        <c:delete val="0"/>
        <c:axPos val="r"/>
        <c:numFmt formatCode="General" sourceLinked="1"/>
        <c:majorTickMark val="out"/>
        <c:minorTickMark val="none"/>
        <c:tickLblPos val="nextTo"/>
        <c:spPr>
          <a:ln>
            <a:noFill/>
          </a:ln>
        </c:spPr>
        <c:txPr>
          <a:bodyPr/>
          <a:lstStyle/>
          <a:p>
            <a:pPr>
              <a:defRPr sz="1200">
                <a:solidFill>
                  <a:schemeClr val="tx1"/>
                </a:solidFill>
              </a:defRPr>
            </a:pPr>
            <a:endParaRPr lang="en-US"/>
          </a:p>
        </c:txPr>
        <c:crossAx val="2045781855"/>
        <c:crosses val="max"/>
        <c:crossBetween val="between"/>
      </c:valAx>
      <c:catAx>
        <c:axId val="2045781855"/>
        <c:scaling>
          <c:orientation val="minMax"/>
        </c:scaling>
        <c:delete val="1"/>
        <c:axPos val="b"/>
        <c:numFmt formatCode="General" sourceLinked="1"/>
        <c:majorTickMark val="out"/>
        <c:minorTickMark val="none"/>
        <c:tickLblPos val="nextTo"/>
        <c:crossAx val="2045796735"/>
        <c:crosses val="autoZero"/>
        <c:auto val="1"/>
        <c:lblAlgn val="ctr"/>
        <c:lblOffset val="100"/>
        <c:noMultiLvlLbl val="0"/>
      </c:catAx>
      <c:spPr>
        <a:noFill/>
        <a:ln w="25400">
          <a:noFill/>
        </a:ln>
      </c:spPr>
    </c:plotArea>
    <c:legend>
      <c:legendPos val="t"/>
      <c:layout>
        <c:manualLayout>
          <c:xMode val="edge"/>
          <c:yMode val="edge"/>
          <c:x val="0.10749910522548317"/>
          <c:y val="5.7369009429376894E-2"/>
          <c:w val="0.3699218521419661"/>
          <c:h val="7.9928755249930705E-2"/>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137328805463295E-2"/>
          <c:y val="8.0287581674223688E-2"/>
          <c:w val="0.79070216815315142"/>
          <c:h val="0.78310415622641183"/>
        </c:manualLayout>
      </c:layout>
      <c:barChart>
        <c:barDir val="col"/>
        <c:grouping val="percentStacked"/>
        <c:varyColors val="0"/>
        <c:ser>
          <c:idx val="0"/>
          <c:order val="0"/>
          <c:tx>
            <c:strRef>
              <c:f>'02 DL Deals by Ownership, Qtrly'!$J$1</c:f>
              <c:strCache>
                <c:ptCount val="1"/>
                <c:pt idx="0">
                  <c:v>Sponsored</c:v>
                </c:pt>
              </c:strCache>
            </c:strRef>
          </c:tx>
          <c:spPr>
            <a:solidFill>
              <a:srgbClr val="C3EDEB"/>
            </a:solidFill>
            <a:ln>
              <a:noFill/>
            </a:ln>
          </c:spPr>
          <c:invertIfNegative val="1"/>
          <c:dPt>
            <c:idx val="0"/>
            <c:invertIfNegative val="1"/>
            <c:bubble3D val="0"/>
            <c:extLst>
              <c:ext xmlns:c16="http://schemas.microsoft.com/office/drawing/2014/chart" uri="{C3380CC4-5D6E-409C-BE32-E72D297353CC}">
                <c16:uniqueId val="{00000000-88CD-4C0C-A35B-FFD1A6843D23}"/>
              </c:ext>
            </c:extLst>
          </c:dPt>
          <c:cat>
            <c:strRef>
              <c:f>'02 DL Deals by Ownership, Qtrly'!$I$10:$I$28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'02 DL Deals by Ownership, Qtrly'!$J$10:$J$28</c:f>
              <c:numCache>
                <c:formatCode>0.00%</c:formatCode>
                <c:ptCount val="19"/>
                <c:pt idx="0">
                  <c:v>0.84210526315789469</c:v>
                </c:pt>
                <c:pt idx="1">
                  <c:v>0.8</c:v>
                </c:pt>
                <c:pt idx="2">
                  <c:v>0.90476190476190477</c:v>
                </c:pt>
                <c:pt idx="3">
                  <c:v>0.6</c:v>
                </c:pt>
                <c:pt idx="4">
                  <c:v>0.69230769230769229</c:v>
                </c:pt>
                <c:pt idx="5">
                  <c:v>0.95</c:v>
                </c:pt>
                <c:pt idx="6">
                  <c:v>0.95238095238095233</c:v>
                </c:pt>
                <c:pt idx="7">
                  <c:v>0.90909090909090906</c:v>
                </c:pt>
                <c:pt idx="8">
                  <c:v>0.9</c:v>
                </c:pt>
                <c:pt idx="9">
                  <c:v>0.86111111111111116</c:v>
                </c:pt>
                <c:pt idx="10">
                  <c:v>1</c:v>
                </c:pt>
                <c:pt idx="11">
                  <c:v>0.87229999999999996</c:v>
                </c:pt>
                <c:pt idx="12">
                  <c:v>0.86956521739130432</c:v>
                </c:pt>
                <c:pt idx="13">
                  <c:v>0.92682926829268297</c:v>
                </c:pt>
                <c:pt idx="14">
                  <c:v>0.81579999999999997</c:v>
                </c:pt>
                <c:pt idx="15">
                  <c:v>0.97619999999999996</c:v>
                </c:pt>
                <c:pt idx="16" formatCode="0%">
                  <c:v>0.89</c:v>
                </c:pt>
                <c:pt idx="17" formatCode="0%">
                  <c:v>0.94</c:v>
                </c:pt>
                <c:pt idx="18" formatCode="0%">
                  <c:v>0.91</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BBC3-4618-A305-131C65684F47}"/>
            </c:ext>
          </c:extLst>
        </c:ser>
        <c:ser>
          <c:idx val="1"/>
          <c:order val="1"/>
          <c:tx>
            <c:strRef>
              <c:f>'02 DL Deals by Ownership, Qtrly'!$K$1</c:f>
              <c:strCache>
                <c:ptCount val="1"/>
                <c:pt idx="0">
                  <c:v>Non-sponsored</c:v>
                </c:pt>
              </c:strCache>
            </c:strRef>
          </c:tx>
          <c:spPr>
            <a:solidFill>
              <a:srgbClr val="40C2C9"/>
            </a:solidFill>
          </c:spPr>
          <c:invertIfNegative val="0"/>
          <c:cat>
            <c:strRef>
              <c:f>'02 DL Deals by Ownership, Qtrly'!$I$10:$I$28</c:f>
              <c:strCache>
                <c:ptCount val="19"/>
                <c:pt idx="0">
                  <c:v>1Q22</c:v>
                </c:pt>
                <c:pt idx="1">
                  <c:v>2Q22</c:v>
                </c:pt>
                <c:pt idx="2">
                  <c:v>3Q22</c:v>
                </c:pt>
                <c:pt idx="3">
                  <c:v>4Q22</c:v>
                </c:pt>
                <c:pt idx="4">
                  <c:v>1Q23</c:v>
                </c:pt>
                <c:pt idx="5">
                  <c:v>2Q23</c:v>
                </c:pt>
                <c:pt idx="6">
                  <c:v>3Q23</c:v>
                </c:pt>
                <c:pt idx="7">
                  <c:v>4Q23</c:v>
                </c:pt>
                <c:pt idx="8">
                  <c:v>1Q24</c:v>
                </c:pt>
                <c:pt idx="9">
                  <c:v>2Q24</c:v>
                </c:pt>
                <c:pt idx="10">
                  <c:v>3Q24</c:v>
                </c:pt>
                <c:pt idx="11">
                  <c:v>4Q24</c:v>
                </c:pt>
                <c:pt idx="12">
                  <c:v>1Q25</c:v>
                </c:pt>
                <c:pt idx="13">
                  <c:v>2Q25</c:v>
                </c:pt>
                <c:pt idx="14">
                  <c:v>3Q25</c:v>
                </c:pt>
                <c:pt idx="15">
                  <c:v>4Q25</c:v>
                </c:pt>
                <c:pt idx="16">
                  <c:v>1Q26</c:v>
                </c:pt>
                <c:pt idx="17">
                  <c:v>2Q26</c:v>
                </c:pt>
                <c:pt idx="18">
                  <c:v>Last 3 months</c:v>
                </c:pt>
              </c:strCache>
            </c:strRef>
          </c:cat>
          <c:val>
            <c:numRef>
              <c:f>'02 DL Deals by Ownership, Qtrly'!$K$10:$K$28</c:f>
              <c:numCache>
                <c:formatCode>0.00%</c:formatCode>
                <c:ptCount val="19"/>
                <c:pt idx="0">
                  <c:v>0.15789473684210525</c:v>
                </c:pt>
                <c:pt idx="1">
                  <c:v>0.2</c:v>
                </c:pt>
                <c:pt idx="2">
                  <c:v>9.5238095238095233E-2</c:v>
                </c:pt>
                <c:pt idx="3">
                  <c:v>0.4</c:v>
                </c:pt>
                <c:pt idx="4">
                  <c:v>0.30769230769230771</c:v>
                </c:pt>
                <c:pt idx="5">
                  <c:v>0.05</c:v>
                </c:pt>
                <c:pt idx="6">
                  <c:v>4.7619047619047616E-2</c:v>
                </c:pt>
                <c:pt idx="7">
                  <c:v>9.0909090909090912E-2</c:v>
                </c:pt>
                <c:pt idx="8">
                  <c:v>0.1</c:v>
                </c:pt>
                <c:pt idx="9">
                  <c:v>0.1388888888888889</c:v>
                </c:pt>
                <c:pt idx="10">
                  <c:v>0</c:v>
                </c:pt>
                <c:pt idx="11">
                  <c:v>0.12770000000000001</c:v>
                </c:pt>
                <c:pt idx="12">
                  <c:v>0.13043478260869565</c:v>
                </c:pt>
                <c:pt idx="13">
                  <c:v>7.3170731707317069E-2</c:v>
                </c:pt>
                <c:pt idx="14">
                  <c:v>0.1842</c:v>
                </c:pt>
                <c:pt idx="15">
                  <c:v>2.3800000000000002E-2</c:v>
                </c:pt>
                <c:pt idx="16" formatCode="0%">
                  <c:v>0.11</c:v>
                </c:pt>
                <c:pt idx="17" formatCode="0%">
                  <c:v>0.06</c:v>
                </c:pt>
                <c:pt idx="18" formatCode="0%">
                  <c:v>0.09</c:v>
                </c:pt>
              </c:numCache>
            </c:numRef>
          </c:val>
          <c:extLst>
            <c:ext xmlns:c16="http://schemas.microsoft.com/office/drawing/2014/chart" uri="{C3380CC4-5D6E-409C-BE32-E72D297353CC}">
              <c16:uniqueId val="{00000004-BBC3-4618-A305-131C65684F47}"/>
            </c:ext>
          </c:extLst>
        </c:ser>
        <c:dLbls>
          <c:showLegendKey val="0"/>
          <c:showVal val="0"/>
          <c:showCatName val="0"/>
          <c:showSerName val="0"/>
          <c:showPercent val="0"/>
          <c:showBubbleSize val="0"/>
        </c:dLbls>
        <c:gapWidth val="60"/>
        <c:overlap val="100"/>
        <c:axId val="124988032"/>
        <c:axId val="124993920"/>
        <c:extLst/>
      </c:barChart>
      <c:dateAx>
        <c:axId val="124988032"/>
        <c:scaling>
          <c:orientation val="minMax"/>
        </c:scaling>
        <c:delete val="0"/>
        <c:axPos val="b"/>
        <c:numFmt formatCode="mmm\ yyyy"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TimeUnit val="months"/>
        <c:minorTimeUnit val="months"/>
      </c:dateAx>
      <c:valAx>
        <c:axId val="124993920"/>
        <c:scaling>
          <c:orientation val="minMax"/>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r"/>
      <c:layout>
        <c:manualLayout>
          <c:xMode val="edge"/>
          <c:yMode val="edge"/>
          <c:x val="0.84520588125536444"/>
          <c:y val="4.4235850221521586E-2"/>
          <c:w val="0.10613329850356383"/>
          <c:h val="0.18104687147904155"/>
        </c:manualLayout>
      </c:layout>
      <c:overlay val="0"/>
      <c:spPr>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314256171530863E-2"/>
          <c:y val="8.2940357013093394E-2"/>
          <c:w val="0.74534013101019747"/>
          <c:h val="0.74318428129940217"/>
        </c:manualLayout>
      </c:layout>
      <c:barChart>
        <c:barDir val="col"/>
        <c:grouping val="percentStacked"/>
        <c:varyColors val="0"/>
        <c:ser>
          <c:idx val="0"/>
          <c:order val="0"/>
          <c:tx>
            <c:strRef>
              <c:f>'01 Annual DL Deals by Ownership'!$J$1</c:f>
              <c:strCache>
                <c:ptCount val="1"/>
                <c:pt idx="0">
                  <c:v>Sponsored</c:v>
                </c:pt>
              </c:strCache>
            </c:strRef>
          </c:tx>
          <c:spPr>
            <a:solidFill>
              <a:srgbClr val="C3EDEB"/>
            </a:solidFill>
            <a:ln>
              <a:noFill/>
            </a:ln>
          </c:spPr>
          <c:invertIfNegative val="0"/>
          <c:cat>
            <c:strRef>
              <c:f>'01 Annual DL Deals by Ownership'!$I$2:$I$8</c:f>
              <c:strCache>
                <c:ptCount val="7"/>
                <c:pt idx="0">
                  <c:v>2020</c:v>
                </c:pt>
                <c:pt idx="1">
                  <c:v>2021</c:v>
                </c:pt>
                <c:pt idx="2">
                  <c:v>2022</c:v>
                </c:pt>
                <c:pt idx="3">
                  <c:v>2023</c:v>
                </c:pt>
                <c:pt idx="4">
                  <c:v>2024</c:v>
                </c:pt>
                <c:pt idx="5">
                  <c:v>2025</c:v>
                </c:pt>
                <c:pt idx="6">
                  <c:v>YTD</c:v>
                </c:pt>
              </c:strCache>
            </c:strRef>
          </c:cat>
          <c:val>
            <c:numRef>
              <c:f>'01 Annual DL Deals by Ownership'!$J$2:$J$8</c:f>
              <c:numCache>
                <c:formatCode>0%</c:formatCode>
                <c:ptCount val="7"/>
                <c:pt idx="0">
                  <c:v>0.87</c:v>
                </c:pt>
                <c:pt idx="1">
                  <c:v>0.88</c:v>
                </c:pt>
                <c:pt idx="2">
                  <c:v>0.8</c:v>
                </c:pt>
                <c:pt idx="3">
                  <c:v>0.89</c:v>
                </c:pt>
                <c:pt idx="4">
                  <c:v>0.9</c:v>
                </c:pt>
                <c:pt idx="5">
                  <c:v>0.9</c:v>
                </c:pt>
                <c:pt idx="6">
                  <c:v>0.91</c:v>
                </c:pt>
              </c:numCache>
            </c:numRef>
          </c:val>
          <c:extLst>
            <c:ext xmlns:c16="http://schemas.microsoft.com/office/drawing/2014/chart" uri="{C3380CC4-5D6E-409C-BE32-E72D297353CC}">
              <c16:uniqueId val="{00000000-8EAC-46BA-8A16-67FCCA687161}"/>
            </c:ext>
          </c:extLst>
        </c:ser>
        <c:ser>
          <c:idx val="2"/>
          <c:order val="1"/>
          <c:tx>
            <c:strRef>
              <c:f>'01 Annual DL Deals by Ownership'!$K$1</c:f>
              <c:strCache>
                <c:ptCount val="1"/>
                <c:pt idx="0">
                  <c:v>Non-sponsored</c:v>
                </c:pt>
              </c:strCache>
            </c:strRef>
          </c:tx>
          <c:spPr>
            <a:solidFill>
              <a:srgbClr val="40C2C9"/>
            </a:solidFill>
            <a:ln>
              <a:noFill/>
            </a:ln>
          </c:spPr>
          <c:invertIfNegative val="0"/>
          <c:cat>
            <c:strRef>
              <c:f>'01 Annual DL Deals by Ownership'!$I$2:$I$8</c:f>
              <c:strCache>
                <c:ptCount val="7"/>
                <c:pt idx="0">
                  <c:v>2020</c:v>
                </c:pt>
                <c:pt idx="1">
                  <c:v>2021</c:v>
                </c:pt>
                <c:pt idx="2">
                  <c:v>2022</c:v>
                </c:pt>
                <c:pt idx="3">
                  <c:v>2023</c:v>
                </c:pt>
                <c:pt idx="4">
                  <c:v>2024</c:v>
                </c:pt>
                <c:pt idx="5">
                  <c:v>2025</c:v>
                </c:pt>
                <c:pt idx="6">
                  <c:v>YTD</c:v>
                </c:pt>
              </c:strCache>
            </c:strRef>
          </c:cat>
          <c:val>
            <c:numRef>
              <c:f>'01 Annual DL Deals by Ownership'!$K$2:$K$8</c:f>
              <c:numCache>
                <c:formatCode>0%</c:formatCode>
                <c:ptCount val="7"/>
                <c:pt idx="0">
                  <c:v>0.13</c:v>
                </c:pt>
                <c:pt idx="1">
                  <c:v>0.12</c:v>
                </c:pt>
                <c:pt idx="2">
                  <c:v>0.2</c:v>
                </c:pt>
                <c:pt idx="3">
                  <c:v>0.11</c:v>
                </c:pt>
                <c:pt idx="4">
                  <c:v>0.1</c:v>
                </c:pt>
                <c:pt idx="5">
                  <c:v>0.1</c:v>
                </c:pt>
                <c:pt idx="6">
                  <c:v>0.09</c:v>
                </c:pt>
              </c:numCache>
            </c:numRef>
          </c:val>
          <c:extLst>
            <c:ext xmlns:c16="http://schemas.microsoft.com/office/drawing/2014/chart" uri="{C3380CC4-5D6E-409C-BE32-E72D297353CC}">
              <c16:uniqueId val="{00000001-8EAC-46BA-8A16-67FCCA687161}"/>
            </c:ext>
          </c:extLst>
        </c:ser>
        <c:dLbls>
          <c:showLegendKey val="0"/>
          <c:showVal val="0"/>
          <c:showCatName val="0"/>
          <c:showSerName val="0"/>
          <c:showPercent val="0"/>
          <c:showBubbleSize val="0"/>
        </c:dLbls>
        <c:gapWidth val="60"/>
        <c:overlap val="100"/>
        <c:axId val="167826560"/>
        <c:axId val="167828096"/>
      </c:barChart>
      <c:catAx>
        <c:axId val="167826560"/>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8096"/>
        <c:crosses val="autoZero"/>
        <c:auto val="0"/>
        <c:lblAlgn val="ctr"/>
        <c:lblOffset val="0"/>
        <c:tickLblSkip val="1"/>
        <c:noMultiLvlLbl val="1"/>
      </c:catAx>
      <c:valAx>
        <c:axId val="167828096"/>
        <c:scaling>
          <c:orientation val="minMax"/>
          <c:max val="1"/>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6560"/>
        <c:crosses val="autoZero"/>
        <c:crossBetween val="between"/>
        <c:majorUnit val="0.2"/>
      </c:valAx>
      <c:spPr>
        <a:noFill/>
        <a:ln w="25400">
          <a:noFill/>
        </a:ln>
      </c:spPr>
    </c:plotArea>
    <c:legend>
      <c:legendPos val="r"/>
      <c:layout>
        <c:manualLayout>
          <c:xMode val="edge"/>
          <c:yMode val="edge"/>
          <c:x val="0.82795707190783085"/>
          <c:y val="4.4010546182052038E-2"/>
          <c:w val="0.10312080480059745"/>
          <c:h val="0.20896238161780969"/>
        </c:manualLayout>
      </c:layout>
      <c:overlay val="0"/>
      <c:spPr>
        <a:noFill/>
        <a:ln>
          <a:noFill/>
        </a:ln>
      </c:spPr>
      <c:txPr>
        <a:bodyPr/>
        <a:lstStyle/>
        <a:p>
          <a:pPr>
            <a:defRPr sz="1200" baseline="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27047803858652E-2"/>
          <c:y val="0.12563800199328434"/>
          <c:w val="0.74515580102250256"/>
          <c:h val="0.67270888013998253"/>
        </c:manualLayout>
      </c:layout>
      <c:barChart>
        <c:barDir val="col"/>
        <c:grouping val="percentStacked"/>
        <c:varyColors val="0"/>
        <c:ser>
          <c:idx val="0"/>
          <c:order val="0"/>
          <c:tx>
            <c:strRef>
              <c:f>'DL deals by purpose'!$J$1</c:f>
              <c:strCache>
                <c:ptCount val="1"/>
                <c:pt idx="0">
                  <c:v>Acquisition-related</c:v>
                </c:pt>
              </c:strCache>
            </c:strRef>
          </c:tx>
          <c:spPr>
            <a:solidFill>
              <a:srgbClr val="40C2C9"/>
            </a:solidFill>
            <a:ln>
              <a:noFill/>
            </a:ln>
          </c:spPr>
          <c:invertIfNegative val="0"/>
          <c:cat>
            <c:strRef>
              <c:f>'DL deals by purpose'!$I$2:$I$8</c:f>
              <c:strCache>
                <c:ptCount val="7"/>
                <c:pt idx="0">
                  <c:v>2020</c:v>
                </c:pt>
                <c:pt idx="1">
                  <c:v>2021</c:v>
                </c:pt>
                <c:pt idx="2">
                  <c:v>2022</c:v>
                </c:pt>
                <c:pt idx="3">
                  <c:v>2023</c:v>
                </c:pt>
                <c:pt idx="4">
                  <c:v>2024</c:v>
                </c:pt>
                <c:pt idx="5">
                  <c:v>2025</c:v>
                </c:pt>
                <c:pt idx="6">
                  <c:v>YTD</c:v>
                </c:pt>
              </c:strCache>
            </c:strRef>
          </c:cat>
          <c:val>
            <c:numRef>
              <c:f>'DL deals by purpose'!$J$2:$J$8</c:f>
              <c:numCache>
                <c:formatCode>0%</c:formatCode>
                <c:ptCount val="7"/>
                <c:pt idx="0">
                  <c:v>0.78787878787878785</c:v>
                </c:pt>
                <c:pt idx="1">
                  <c:v>0.81308411214953269</c:v>
                </c:pt>
                <c:pt idx="2">
                  <c:v>0.7466666666666667</c:v>
                </c:pt>
                <c:pt idx="3">
                  <c:v>0.72</c:v>
                </c:pt>
                <c:pt idx="4">
                  <c:v>0.73</c:v>
                </c:pt>
                <c:pt idx="5">
                  <c:v>0.68263473053892221</c:v>
                </c:pt>
                <c:pt idx="6">
                  <c:v>0.68</c:v>
                </c:pt>
              </c:numCache>
            </c:numRef>
          </c:val>
          <c:extLst>
            <c:ext xmlns:c16="http://schemas.microsoft.com/office/drawing/2014/chart" uri="{C3380CC4-5D6E-409C-BE32-E72D297353CC}">
              <c16:uniqueId val="{00000000-8C90-40CB-B61D-A262282231C6}"/>
            </c:ext>
          </c:extLst>
        </c:ser>
        <c:ser>
          <c:idx val="2"/>
          <c:order val="1"/>
          <c:tx>
            <c:strRef>
              <c:f>'DL deals by purpose'!$K$1</c:f>
              <c:strCache>
                <c:ptCount val="1"/>
                <c:pt idx="0">
                  <c:v>General corporate purposes</c:v>
                </c:pt>
              </c:strCache>
            </c:strRef>
          </c:tx>
          <c:spPr>
            <a:solidFill>
              <a:srgbClr val="C3EDEB"/>
            </a:solidFill>
          </c:spPr>
          <c:invertIfNegative val="0"/>
          <c:cat>
            <c:strRef>
              <c:f>'DL deals by purpose'!$I$2:$I$8</c:f>
              <c:strCache>
                <c:ptCount val="7"/>
                <c:pt idx="0">
                  <c:v>2020</c:v>
                </c:pt>
                <c:pt idx="1">
                  <c:v>2021</c:v>
                </c:pt>
                <c:pt idx="2">
                  <c:v>2022</c:v>
                </c:pt>
                <c:pt idx="3">
                  <c:v>2023</c:v>
                </c:pt>
                <c:pt idx="4">
                  <c:v>2024</c:v>
                </c:pt>
                <c:pt idx="5">
                  <c:v>2025</c:v>
                </c:pt>
                <c:pt idx="6">
                  <c:v>YTD</c:v>
                </c:pt>
              </c:strCache>
            </c:strRef>
          </c:cat>
          <c:val>
            <c:numRef>
              <c:f>'DL deals by purpose'!$K$2:$K$8</c:f>
              <c:numCache>
                <c:formatCode>0%</c:formatCode>
                <c:ptCount val="7"/>
                <c:pt idx="0">
                  <c:v>9.0909090909090912E-2</c:v>
                </c:pt>
                <c:pt idx="1">
                  <c:v>3.7383177570093455E-2</c:v>
                </c:pt>
                <c:pt idx="2">
                  <c:v>6.6666666666666666E-2</c:v>
                </c:pt>
                <c:pt idx="3">
                  <c:v>0.12</c:v>
                </c:pt>
                <c:pt idx="4">
                  <c:v>0.03</c:v>
                </c:pt>
                <c:pt idx="5">
                  <c:v>4.790419161676647E-2</c:v>
                </c:pt>
                <c:pt idx="6">
                  <c:v>0.04</c:v>
                </c:pt>
              </c:numCache>
            </c:numRef>
          </c:val>
          <c:extLst>
            <c:ext xmlns:c16="http://schemas.microsoft.com/office/drawing/2014/chart" uri="{C3380CC4-5D6E-409C-BE32-E72D297353CC}">
              <c16:uniqueId val="{00000001-8C90-40CB-B61D-A262282231C6}"/>
            </c:ext>
          </c:extLst>
        </c:ser>
        <c:ser>
          <c:idx val="3"/>
          <c:order val="2"/>
          <c:tx>
            <c:strRef>
              <c:f>'DL deals by purpose'!$L$1</c:f>
              <c:strCache>
                <c:ptCount val="1"/>
                <c:pt idx="0">
                  <c:v>Refinancing</c:v>
                </c:pt>
              </c:strCache>
            </c:strRef>
          </c:tx>
          <c:spPr>
            <a:solidFill>
              <a:srgbClr val="F5C914"/>
            </a:solidFill>
          </c:spPr>
          <c:invertIfNegative val="0"/>
          <c:cat>
            <c:strRef>
              <c:f>'DL deals by purpose'!$I$2:$I$8</c:f>
              <c:strCache>
                <c:ptCount val="7"/>
                <c:pt idx="0">
                  <c:v>2020</c:v>
                </c:pt>
                <c:pt idx="1">
                  <c:v>2021</c:v>
                </c:pt>
                <c:pt idx="2">
                  <c:v>2022</c:v>
                </c:pt>
                <c:pt idx="3">
                  <c:v>2023</c:v>
                </c:pt>
                <c:pt idx="4">
                  <c:v>2024</c:v>
                </c:pt>
                <c:pt idx="5">
                  <c:v>2025</c:v>
                </c:pt>
                <c:pt idx="6">
                  <c:v>YTD</c:v>
                </c:pt>
              </c:strCache>
            </c:strRef>
          </c:cat>
          <c:val>
            <c:numRef>
              <c:f>'DL deals by purpose'!$L$2:$L$8</c:f>
              <c:numCache>
                <c:formatCode>0%</c:formatCode>
                <c:ptCount val="7"/>
                <c:pt idx="0">
                  <c:v>7.0707070707070704E-2</c:v>
                </c:pt>
                <c:pt idx="1">
                  <c:v>9.3457943925233641E-2</c:v>
                </c:pt>
                <c:pt idx="2">
                  <c:v>0.14666666666666667</c:v>
                </c:pt>
                <c:pt idx="3">
                  <c:v>0.11</c:v>
                </c:pt>
                <c:pt idx="4">
                  <c:v>0.21</c:v>
                </c:pt>
                <c:pt idx="5">
                  <c:v>0.17365269461077845</c:v>
                </c:pt>
                <c:pt idx="6">
                  <c:v>0.22</c:v>
                </c:pt>
              </c:numCache>
            </c:numRef>
          </c:val>
          <c:extLst>
            <c:ext xmlns:c16="http://schemas.microsoft.com/office/drawing/2014/chart" uri="{C3380CC4-5D6E-409C-BE32-E72D297353CC}">
              <c16:uniqueId val="{00000002-8C90-40CB-B61D-A262282231C6}"/>
            </c:ext>
          </c:extLst>
        </c:ser>
        <c:ser>
          <c:idx val="1"/>
          <c:order val="3"/>
          <c:tx>
            <c:strRef>
              <c:f>'DL deals by purpose'!$M$1</c:f>
              <c:strCache>
                <c:ptCount val="1"/>
                <c:pt idx="0">
                  <c:v>Recapitalization</c:v>
                </c:pt>
              </c:strCache>
            </c:strRef>
          </c:tx>
          <c:spPr>
            <a:solidFill>
              <a:srgbClr val="E88F36"/>
            </a:solidFill>
            <a:ln w="25400">
              <a:noFill/>
            </a:ln>
          </c:spPr>
          <c:invertIfNegative val="0"/>
          <c:cat>
            <c:strRef>
              <c:f>'DL deals by purpose'!$I$2:$I$8</c:f>
              <c:strCache>
                <c:ptCount val="7"/>
                <c:pt idx="0">
                  <c:v>2020</c:v>
                </c:pt>
                <c:pt idx="1">
                  <c:v>2021</c:v>
                </c:pt>
                <c:pt idx="2">
                  <c:v>2022</c:v>
                </c:pt>
                <c:pt idx="3">
                  <c:v>2023</c:v>
                </c:pt>
                <c:pt idx="4">
                  <c:v>2024</c:v>
                </c:pt>
                <c:pt idx="5">
                  <c:v>2025</c:v>
                </c:pt>
                <c:pt idx="6">
                  <c:v>YTD</c:v>
                </c:pt>
              </c:strCache>
            </c:strRef>
          </c:cat>
          <c:val>
            <c:numRef>
              <c:f>'DL deals by purpose'!$M$2:$M$8</c:f>
              <c:numCache>
                <c:formatCode>0%</c:formatCode>
                <c:ptCount val="7"/>
                <c:pt idx="0">
                  <c:v>5.0505050505050504E-2</c:v>
                </c:pt>
                <c:pt idx="1">
                  <c:v>5.6074766355140186E-2</c:v>
                </c:pt>
                <c:pt idx="2">
                  <c:v>0.04</c:v>
                </c:pt>
                <c:pt idx="3">
                  <c:v>0.05</c:v>
                </c:pt>
                <c:pt idx="4">
                  <c:v>0.03</c:v>
                </c:pt>
                <c:pt idx="5">
                  <c:v>9.580838323353294E-2</c:v>
                </c:pt>
                <c:pt idx="6">
                  <c:v>0.06</c:v>
                </c:pt>
              </c:numCache>
            </c:numRef>
          </c:val>
          <c:extLst>
            <c:ext xmlns:c16="http://schemas.microsoft.com/office/drawing/2014/chart" uri="{C3380CC4-5D6E-409C-BE32-E72D297353CC}">
              <c16:uniqueId val="{00000003-8C90-40CB-B61D-A262282231C6}"/>
            </c:ext>
          </c:extLst>
        </c:ser>
        <c:dLbls>
          <c:showLegendKey val="0"/>
          <c:showVal val="0"/>
          <c:showCatName val="0"/>
          <c:showSerName val="0"/>
          <c:showPercent val="0"/>
          <c:showBubbleSize val="0"/>
        </c:dLbls>
        <c:gapWidth val="60"/>
        <c:overlap val="100"/>
        <c:axId val="167826560"/>
        <c:axId val="167828096"/>
      </c:barChart>
      <c:catAx>
        <c:axId val="167826560"/>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8096"/>
        <c:crosses val="autoZero"/>
        <c:auto val="0"/>
        <c:lblAlgn val="ctr"/>
        <c:lblOffset val="0"/>
        <c:tickLblSkip val="1"/>
        <c:noMultiLvlLbl val="1"/>
      </c:catAx>
      <c:valAx>
        <c:axId val="167828096"/>
        <c:scaling>
          <c:orientation val="minMax"/>
          <c:max val="1"/>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6560"/>
        <c:crosses val="autoZero"/>
        <c:crossBetween val="between"/>
        <c:majorUnit val="0.2"/>
      </c:valAx>
      <c:spPr>
        <a:noFill/>
        <a:ln w="25400">
          <a:noFill/>
        </a:ln>
      </c:spPr>
    </c:plotArea>
    <c:legend>
      <c:legendPos val="r"/>
      <c:layout>
        <c:manualLayout>
          <c:xMode val="edge"/>
          <c:yMode val="edge"/>
          <c:x val="0.80528723364555732"/>
          <c:y val="8.0833638032621155E-2"/>
          <c:w val="0.16912034929283129"/>
          <c:h val="0.49590349625015678"/>
        </c:manualLayout>
      </c:layout>
      <c:overlay val="0"/>
      <c:spPr>
        <a:noFill/>
        <a:ln>
          <a:noFill/>
        </a:ln>
      </c:spPr>
      <c:txPr>
        <a:bodyPr/>
        <a:lstStyle/>
        <a:p>
          <a:pPr>
            <a:defRPr sz="1200" baseline="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27047803858652E-2"/>
          <c:y val="0.12563800199328434"/>
          <c:w val="0.74515580102250256"/>
          <c:h val="0.67270888013998253"/>
        </c:manualLayout>
      </c:layout>
      <c:barChart>
        <c:barDir val="col"/>
        <c:grouping val="percentStacked"/>
        <c:varyColors val="0"/>
        <c:ser>
          <c:idx val="0"/>
          <c:order val="0"/>
          <c:tx>
            <c:strRef>
              <c:f>'Sponsored Deals by Purpose'!$J$1</c:f>
              <c:strCache>
                <c:ptCount val="1"/>
                <c:pt idx="0">
                  <c:v>Acquisition-related</c:v>
                </c:pt>
              </c:strCache>
            </c:strRef>
          </c:tx>
          <c:spPr>
            <a:solidFill>
              <a:srgbClr val="40C2C9"/>
            </a:solidFill>
            <a:ln>
              <a:noFill/>
            </a:ln>
          </c:spPr>
          <c:invertIfNegative val="0"/>
          <c:cat>
            <c:strRef>
              <c:f>'Sponsored Deals by Purpose'!$I$2:$I$8</c:f>
              <c:strCache>
                <c:ptCount val="7"/>
                <c:pt idx="0">
                  <c:v>2020</c:v>
                </c:pt>
                <c:pt idx="1">
                  <c:v>2021</c:v>
                </c:pt>
                <c:pt idx="2">
                  <c:v>2022</c:v>
                </c:pt>
                <c:pt idx="3">
                  <c:v>2023</c:v>
                </c:pt>
                <c:pt idx="4">
                  <c:v>2024</c:v>
                </c:pt>
                <c:pt idx="5">
                  <c:v>2025</c:v>
                </c:pt>
                <c:pt idx="6">
                  <c:v>YTD</c:v>
                </c:pt>
              </c:strCache>
            </c:strRef>
          </c:cat>
          <c:val>
            <c:numRef>
              <c:f>'Sponsored Deals by Purpose'!$J$2:$J$8</c:f>
              <c:numCache>
                <c:formatCode>0%</c:formatCode>
                <c:ptCount val="7"/>
                <c:pt idx="0">
                  <c:v>0.84883720930232553</c:v>
                </c:pt>
                <c:pt idx="1">
                  <c:v>0.87234042553191493</c:v>
                </c:pt>
                <c:pt idx="2">
                  <c:v>0.8666666666666667</c:v>
                </c:pt>
                <c:pt idx="3">
                  <c:v>0.79</c:v>
                </c:pt>
                <c:pt idx="4">
                  <c:v>0.79</c:v>
                </c:pt>
                <c:pt idx="5">
                  <c:v>0.72</c:v>
                </c:pt>
                <c:pt idx="6">
                  <c:v>0.69</c:v>
                </c:pt>
              </c:numCache>
            </c:numRef>
          </c:val>
          <c:extLst>
            <c:ext xmlns:c16="http://schemas.microsoft.com/office/drawing/2014/chart" uri="{C3380CC4-5D6E-409C-BE32-E72D297353CC}">
              <c16:uniqueId val="{00000000-8C90-40CB-B61D-A262282231C6}"/>
            </c:ext>
          </c:extLst>
        </c:ser>
        <c:ser>
          <c:idx val="2"/>
          <c:order val="1"/>
          <c:tx>
            <c:strRef>
              <c:f>'Sponsored Deals by Purpose'!$K$1</c:f>
              <c:strCache>
                <c:ptCount val="1"/>
                <c:pt idx="0">
                  <c:v>General corporate purposes</c:v>
                </c:pt>
              </c:strCache>
            </c:strRef>
          </c:tx>
          <c:spPr>
            <a:solidFill>
              <a:srgbClr val="C3EDEB"/>
            </a:solidFill>
          </c:spPr>
          <c:invertIfNegative val="0"/>
          <c:cat>
            <c:strRef>
              <c:f>'Sponsored Deals by Purpose'!$I$2:$I$8</c:f>
              <c:strCache>
                <c:ptCount val="7"/>
                <c:pt idx="0">
                  <c:v>2020</c:v>
                </c:pt>
                <c:pt idx="1">
                  <c:v>2021</c:v>
                </c:pt>
                <c:pt idx="2">
                  <c:v>2022</c:v>
                </c:pt>
                <c:pt idx="3">
                  <c:v>2023</c:v>
                </c:pt>
                <c:pt idx="4">
                  <c:v>2024</c:v>
                </c:pt>
                <c:pt idx="5">
                  <c:v>2025</c:v>
                </c:pt>
                <c:pt idx="6">
                  <c:v>YTD</c:v>
                </c:pt>
              </c:strCache>
            </c:strRef>
          </c:cat>
          <c:val>
            <c:numRef>
              <c:f>'Sponsored Deals by Purpose'!$K$2:$K$8</c:f>
              <c:numCache>
                <c:formatCode>0%</c:formatCode>
                <c:ptCount val="7"/>
                <c:pt idx="0">
                  <c:v>5.8139534883720929E-2</c:v>
                </c:pt>
                <c:pt idx="1">
                  <c:v>1.0638297872340425E-2</c:v>
                </c:pt>
                <c:pt idx="2">
                  <c:v>3.3333333333333333E-2</c:v>
                </c:pt>
                <c:pt idx="3">
                  <c:v>7.0000000000000007E-2</c:v>
                </c:pt>
                <c:pt idx="4">
                  <c:v>0.03</c:v>
                </c:pt>
                <c:pt idx="5">
                  <c:v>0.04</c:v>
                </c:pt>
                <c:pt idx="6">
                  <c:v>0.04</c:v>
                </c:pt>
              </c:numCache>
            </c:numRef>
          </c:val>
          <c:extLst>
            <c:ext xmlns:c16="http://schemas.microsoft.com/office/drawing/2014/chart" uri="{C3380CC4-5D6E-409C-BE32-E72D297353CC}">
              <c16:uniqueId val="{00000001-8C90-40CB-B61D-A262282231C6}"/>
            </c:ext>
          </c:extLst>
        </c:ser>
        <c:ser>
          <c:idx val="3"/>
          <c:order val="2"/>
          <c:tx>
            <c:strRef>
              <c:f>'Sponsored Deals by Purpose'!$L$1</c:f>
              <c:strCache>
                <c:ptCount val="1"/>
                <c:pt idx="0">
                  <c:v>Refinancing</c:v>
                </c:pt>
              </c:strCache>
            </c:strRef>
          </c:tx>
          <c:spPr>
            <a:solidFill>
              <a:srgbClr val="F5C914"/>
            </a:solidFill>
          </c:spPr>
          <c:invertIfNegative val="0"/>
          <c:cat>
            <c:strRef>
              <c:f>'Sponsored Deals by Purpose'!$I$2:$I$8</c:f>
              <c:strCache>
                <c:ptCount val="7"/>
                <c:pt idx="0">
                  <c:v>2020</c:v>
                </c:pt>
                <c:pt idx="1">
                  <c:v>2021</c:v>
                </c:pt>
                <c:pt idx="2">
                  <c:v>2022</c:v>
                </c:pt>
                <c:pt idx="3">
                  <c:v>2023</c:v>
                </c:pt>
                <c:pt idx="4">
                  <c:v>2024</c:v>
                </c:pt>
                <c:pt idx="5">
                  <c:v>2025</c:v>
                </c:pt>
                <c:pt idx="6">
                  <c:v>YTD</c:v>
                </c:pt>
              </c:strCache>
            </c:strRef>
          </c:cat>
          <c:val>
            <c:numRef>
              <c:f>'Sponsored Deals by Purpose'!$L$2:$L$8</c:f>
              <c:numCache>
                <c:formatCode>0%</c:formatCode>
                <c:ptCount val="7"/>
                <c:pt idx="0">
                  <c:v>4.6511627906976744E-2</c:v>
                </c:pt>
                <c:pt idx="1">
                  <c:v>6.3829787234042548E-2</c:v>
                </c:pt>
                <c:pt idx="2">
                  <c:v>8.3333333333333329E-2</c:v>
                </c:pt>
                <c:pt idx="3">
                  <c:v>0.09</c:v>
                </c:pt>
                <c:pt idx="4">
                  <c:v>0.16</c:v>
                </c:pt>
                <c:pt idx="5">
                  <c:v>0.16666666666666666</c:v>
                </c:pt>
                <c:pt idx="6">
                  <c:v>0.21</c:v>
                </c:pt>
              </c:numCache>
            </c:numRef>
          </c:val>
          <c:extLst>
            <c:ext xmlns:c16="http://schemas.microsoft.com/office/drawing/2014/chart" uri="{C3380CC4-5D6E-409C-BE32-E72D297353CC}">
              <c16:uniqueId val="{00000002-8C90-40CB-B61D-A262282231C6}"/>
            </c:ext>
          </c:extLst>
        </c:ser>
        <c:ser>
          <c:idx val="1"/>
          <c:order val="3"/>
          <c:tx>
            <c:strRef>
              <c:f>'Sponsored Deals by Purpose'!$M$1</c:f>
              <c:strCache>
                <c:ptCount val="1"/>
                <c:pt idx="0">
                  <c:v>Recapitalization</c:v>
                </c:pt>
              </c:strCache>
            </c:strRef>
          </c:tx>
          <c:spPr>
            <a:solidFill>
              <a:srgbClr val="E88F36"/>
            </a:solidFill>
            <a:ln w="25400">
              <a:noFill/>
            </a:ln>
          </c:spPr>
          <c:invertIfNegative val="0"/>
          <c:cat>
            <c:strRef>
              <c:f>'Sponsored Deals by Purpose'!$I$2:$I$8</c:f>
              <c:strCache>
                <c:ptCount val="7"/>
                <c:pt idx="0">
                  <c:v>2020</c:v>
                </c:pt>
                <c:pt idx="1">
                  <c:v>2021</c:v>
                </c:pt>
                <c:pt idx="2">
                  <c:v>2022</c:v>
                </c:pt>
                <c:pt idx="3">
                  <c:v>2023</c:v>
                </c:pt>
                <c:pt idx="4">
                  <c:v>2024</c:v>
                </c:pt>
                <c:pt idx="5">
                  <c:v>2025</c:v>
                </c:pt>
                <c:pt idx="6">
                  <c:v>YTD</c:v>
                </c:pt>
              </c:strCache>
            </c:strRef>
          </c:cat>
          <c:val>
            <c:numRef>
              <c:f>'Sponsored Deals by Purpose'!$M$2:$M$8</c:f>
              <c:numCache>
                <c:formatCode>0%</c:formatCode>
                <c:ptCount val="7"/>
                <c:pt idx="0">
                  <c:v>4.6511627906976744E-2</c:v>
                </c:pt>
                <c:pt idx="1">
                  <c:v>5.3191489361702128E-2</c:v>
                </c:pt>
                <c:pt idx="2">
                  <c:v>1.6666666666666666E-2</c:v>
                </c:pt>
                <c:pt idx="3">
                  <c:v>0.04</c:v>
                </c:pt>
                <c:pt idx="4">
                  <c:v>0.03</c:v>
                </c:pt>
                <c:pt idx="5">
                  <c:v>7.3333333333333334E-2</c:v>
                </c:pt>
                <c:pt idx="6">
                  <c:v>0.06</c:v>
                </c:pt>
              </c:numCache>
            </c:numRef>
          </c:val>
          <c:extLst>
            <c:ext xmlns:c16="http://schemas.microsoft.com/office/drawing/2014/chart" uri="{C3380CC4-5D6E-409C-BE32-E72D297353CC}">
              <c16:uniqueId val="{00000003-8C90-40CB-B61D-A262282231C6}"/>
            </c:ext>
          </c:extLst>
        </c:ser>
        <c:dLbls>
          <c:showLegendKey val="0"/>
          <c:showVal val="0"/>
          <c:showCatName val="0"/>
          <c:showSerName val="0"/>
          <c:showPercent val="0"/>
          <c:showBubbleSize val="0"/>
        </c:dLbls>
        <c:gapWidth val="60"/>
        <c:overlap val="100"/>
        <c:axId val="167826560"/>
        <c:axId val="167828096"/>
      </c:barChart>
      <c:catAx>
        <c:axId val="167826560"/>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8096"/>
        <c:crosses val="autoZero"/>
        <c:auto val="0"/>
        <c:lblAlgn val="ctr"/>
        <c:lblOffset val="0"/>
        <c:tickLblSkip val="1"/>
        <c:noMultiLvlLbl val="1"/>
      </c:catAx>
      <c:valAx>
        <c:axId val="167828096"/>
        <c:scaling>
          <c:orientation val="minMax"/>
          <c:max val="1"/>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6560"/>
        <c:crosses val="autoZero"/>
        <c:crossBetween val="between"/>
        <c:majorUnit val="0.2"/>
      </c:valAx>
      <c:spPr>
        <a:noFill/>
        <a:ln w="25400">
          <a:noFill/>
        </a:ln>
      </c:spPr>
    </c:plotArea>
    <c:legend>
      <c:legendPos val="r"/>
      <c:layout>
        <c:manualLayout>
          <c:xMode val="edge"/>
          <c:yMode val="edge"/>
          <c:x val="0.80528723364555732"/>
          <c:y val="8.0833638032621155E-2"/>
          <c:w val="0.16912034929283129"/>
          <c:h val="0.49590349625015678"/>
        </c:manualLayout>
      </c:layout>
      <c:overlay val="0"/>
      <c:spPr>
        <a:noFill/>
        <a:ln>
          <a:noFill/>
        </a:ln>
      </c:spPr>
      <c:txPr>
        <a:bodyPr/>
        <a:lstStyle/>
        <a:p>
          <a:pPr>
            <a:defRPr sz="1200" baseline="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27047803858652E-2"/>
          <c:y val="0.12563800199328434"/>
          <c:w val="0.74515580102250256"/>
          <c:h val="0.67270888013998253"/>
        </c:manualLayout>
      </c:layout>
      <c:barChart>
        <c:barDir val="col"/>
        <c:grouping val="percentStacked"/>
        <c:varyColors val="0"/>
        <c:ser>
          <c:idx val="0"/>
          <c:order val="0"/>
          <c:tx>
            <c:strRef>
              <c:f>'03 Non Spon. Deals by Purpose'!$J$1</c:f>
              <c:strCache>
                <c:ptCount val="1"/>
                <c:pt idx="0">
                  <c:v>Acquisition-related</c:v>
                </c:pt>
              </c:strCache>
            </c:strRef>
          </c:tx>
          <c:spPr>
            <a:solidFill>
              <a:srgbClr val="40C2C9"/>
            </a:solidFill>
            <a:ln>
              <a:noFill/>
            </a:ln>
          </c:spPr>
          <c:invertIfNegative val="0"/>
          <c:cat>
            <c:strRef>
              <c:f>'03 Non Spon. Deals by Purpose'!$I$2:$I$8</c:f>
              <c:strCache>
                <c:ptCount val="7"/>
                <c:pt idx="0">
                  <c:v>2020</c:v>
                </c:pt>
                <c:pt idx="1">
                  <c:v>2021</c:v>
                </c:pt>
                <c:pt idx="2">
                  <c:v>2022</c:v>
                </c:pt>
                <c:pt idx="3">
                  <c:v>2023</c:v>
                </c:pt>
                <c:pt idx="4">
                  <c:v>2024</c:v>
                </c:pt>
                <c:pt idx="5">
                  <c:v>2025</c:v>
                </c:pt>
                <c:pt idx="6">
                  <c:v>YTD</c:v>
                </c:pt>
              </c:strCache>
            </c:strRef>
          </c:cat>
          <c:val>
            <c:numRef>
              <c:f>'03 Non Spon. Deals by Purpose'!$J$2:$J$8</c:f>
              <c:numCache>
                <c:formatCode>0%</c:formatCode>
                <c:ptCount val="7"/>
                <c:pt idx="0">
                  <c:v>0.38461538461538464</c:v>
                </c:pt>
                <c:pt idx="1">
                  <c:v>0.38461538461538464</c:v>
                </c:pt>
                <c:pt idx="2">
                  <c:v>0.26666666666666666</c:v>
                </c:pt>
                <c:pt idx="3">
                  <c:v>0.125</c:v>
                </c:pt>
                <c:pt idx="4">
                  <c:v>0.15384615384615385</c:v>
                </c:pt>
                <c:pt idx="5">
                  <c:v>0.35</c:v>
                </c:pt>
                <c:pt idx="6">
                  <c:v>0.56999999999999995</c:v>
                </c:pt>
              </c:numCache>
            </c:numRef>
          </c:val>
          <c:extLst>
            <c:ext xmlns:c16="http://schemas.microsoft.com/office/drawing/2014/chart" uri="{C3380CC4-5D6E-409C-BE32-E72D297353CC}">
              <c16:uniqueId val="{00000000-8C90-40CB-B61D-A262282231C6}"/>
            </c:ext>
          </c:extLst>
        </c:ser>
        <c:ser>
          <c:idx val="3"/>
          <c:order val="1"/>
          <c:tx>
            <c:strRef>
              <c:f>'03 Non Spon. Deals by Purpose'!$K$1</c:f>
              <c:strCache>
                <c:ptCount val="1"/>
                <c:pt idx="0">
                  <c:v>General corporate purposes</c:v>
                </c:pt>
              </c:strCache>
            </c:strRef>
          </c:tx>
          <c:spPr>
            <a:solidFill>
              <a:srgbClr val="C3EDEB"/>
            </a:solidFill>
          </c:spPr>
          <c:invertIfNegative val="0"/>
          <c:cat>
            <c:strRef>
              <c:f>'03 Non Spon. Deals by Purpose'!$I$2:$I$8</c:f>
              <c:strCache>
                <c:ptCount val="7"/>
                <c:pt idx="0">
                  <c:v>2020</c:v>
                </c:pt>
                <c:pt idx="1">
                  <c:v>2021</c:v>
                </c:pt>
                <c:pt idx="2">
                  <c:v>2022</c:v>
                </c:pt>
                <c:pt idx="3">
                  <c:v>2023</c:v>
                </c:pt>
                <c:pt idx="4">
                  <c:v>2024</c:v>
                </c:pt>
                <c:pt idx="5">
                  <c:v>2025</c:v>
                </c:pt>
                <c:pt idx="6">
                  <c:v>YTD</c:v>
                </c:pt>
              </c:strCache>
            </c:strRef>
          </c:cat>
          <c:val>
            <c:numRef>
              <c:f>'03 Non Spon. Deals by Purpose'!$K$2:$K$8</c:f>
              <c:numCache>
                <c:formatCode>0%</c:formatCode>
                <c:ptCount val="7"/>
                <c:pt idx="0">
                  <c:v>0.30769230769230771</c:v>
                </c:pt>
                <c:pt idx="1">
                  <c:v>0.23076923076923078</c:v>
                </c:pt>
                <c:pt idx="2">
                  <c:v>0.2</c:v>
                </c:pt>
                <c:pt idx="3">
                  <c:v>0.5</c:v>
                </c:pt>
                <c:pt idx="4">
                  <c:v>7.6923076923076927E-2</c:v>
                </c:pt>
                <c:pt idx="5">
                  <c:v>0.12</c:v>
                </c:pt>
                <c:pt idx="6">
                  <c:v>0</c:v>
                </c:pt>
              </c:numCache>
            </c:numRef>
          </c:val>
          <c:extLst>
            <c:ext xmlns:c16="http://schemas.microsoft.com/office/drawing/2014/chart" uri="{C3380CC4-5D6E-409C-BE32-E72D297353CC}">
              <c16:uniqueId val="{00000002-8C90-40CB-B61D-A262282231C6}"/>
            </c:ext>
          </c:extLst>
        </c:ser>
        <c:ser>
          <c:idx val="1"/>
          <c:order val="2"/>
          <c:tx>
            <c:strRef>
              <c:f>'03 Non Spon. Deals by Purpose'!$L$1</c:f>
              <c:strCache>
                <c:ptCount val="1"/>
                <c:pt idx="0">
                  <c:v>Refinancing</c:v>
                </c:pt>
              </c:strCache>
            </c:strRef>
          </c:tx>
          <c:spPr>
            <a:solidFill>
              <a:srgbClr val="F5C914"/>
            </a:solidFill>
            <a:ln w="25400">
              <a:noFill/>
            </a:ln>
          </c:spPr>
          <c:invertIfNegative val="0"/>
          <c:cat>
            <c:strRef>
              <c:f>'03 Non Spon. Deals by Purpose'!$I$2:$I$8</c:f>
              <c:strCache>
                <c:ptCount val="7"/>
                <c:pt idx="0">
                  <c:v>2020</c:v>
                </c:pt>
                <c:pt idx="1">
                  <c:v>2021</c:v>
                </c:pt>
                <c:pt idx="2">
                  <c:v>2022</c:v>
                </c:pt>
                <c:pt idx="3">
                  <c:v>2023</c:v>
                </c:pt>
                <c:pt idx="4">
                  <c:v>2024</c:v>
                </c:pt>
                <c:pt idx="5">
                  <c:v>2025</c:v>
                </c:pt>
                <c:pt idx="6">
                  <c:v>YTD</c:v>
                </c:pt>
              </c:strCache>
            </c:strRef>
          </c:cat>
          <c:val>
            <c:numRef>
              <c:f>'03 Non Spon. Deals by Purpose'!$L$2:$L$8</c:f>
              <c:numCache>
                <c:formatCode>0%</c:formatCode>
                <c:ptCount val="7"/>
                <c:pt idx="0">
                  <c:v>0.23076923076923078</c:v>
                </c:pt>
                <c:pt idx="1">
                  <c:v>0.30769230769230771</c:v>
                </c:pt>
                <c:pt idx="2">
                  <c:v>0.4</c:v>
                </c:pt>
                <c:pt idx="3">
                  <c:v>0.25</c:v>
                </c:pt>
                <c:pt idx="4">
                  <c:v>0.69230769230769229</c:v>
                </c:pt>
                <c:pt idx="5">
                  <c:v>0.24</c:v>
                </c:pt>
                <c:pt idx="6">
                  <c:v>0.28999999999999998</c:v>
                </c:pt>
              </c:numCache>
            </c:numRef>
          </c:val>
          <c:extLst>
            <c:ext xmlns:c16="http://schemas.microsoft.com/office/drawing/2014/chart" uri="{C3380CC4-5D6E-409C-BE32-E72D297353CC}">
              <c16:uniqueId val="{00000003-8C90-40CB-B61D-A262282231C6}"/>
            </c:ext>
          </c:extLst>
        </c:ser>
        <c:ser>
          <c:idx val="4"/>
          <c:order val="3"/>
          <c:tx>
            <c:strRef>
              <c:f>'03 Non Spon. Deals by Purpose'!$M$1</c:f>
              <c:strCache>
                <c:ptCount val="1"/>
                <c:pt idx="0">
                  <c:v>Recapitalization</c:v>
                </c:pt>
              </c:strCache>
            </c:strRef>
          </c:tx>
          <c:spPr>
            <a:solidFill>
              <a:srgbClr val="E88F36"/>
            </a:solidFill>
          </c:spPr>
          <c:invertIfNegative val="0"/>
          <c:cat>
            <c:strRef>
              <c:f>'03 Non Spon. Deals by Purpose'!$I$2:$I$8</c:f>
              <c:strCache>
                <c:ptCount val="7"/>
                <c:pt idx="0">
                  <c:v>2020</c:v>
                </c:pt>
                <c:pt idx="1">
                  <c:v>2021</c:v>
                </c:pt>
                <c:pt idx="2">
                  <c:v>2022</c:v>
                </c:pt>
                <c:pt idx="3">
                  <c:v>2023</c:v>
                </c:pt>
                <c:pt idx="4">
                  <c:v>2024</c:v>
                </c:pt>
                <c:pt idx="5">
                  <c:v>2025</c:v>
                </c:pt>
                <c:pt idx="6">
                  <c:v>YTD</c:v>
                </c:pt>
              </c:strCache>
            </c:strRef>
          </c:cat>
          <c:val>
            <c:numRef>
              <c:f>'03 Non Spon. Deals by Purpose'!$M$2:$M$8</c:f>
              <c:numCache>
                <c:formatCode>0%</c:formatCode>
                <c:ptCount val="7"/>
                <c:pt idx="0">
                  <c:v>7.6923076923076927E-2</c:v>
                </c:pt>
                <c:pt idx="1">
                  <c:v>7.6923076923076927E-2</c:v>
                </c:pt>
                <c:pt idx="2">
                  <c:v>0.13333333333333333</c:v>
                </c:pt>
                <c:pt idx="3">
                  <c:v>0.125</c:v>
                </c:pt>
                <c:pt idx="4">
                  <c:v>7.6923076923076927E-2</c:v>
                </c:pt>
                <c:pt idx="5">
                  <c:v>0.28999999999999998</c:v>
                </c:pt>
                <c:pt idx="6">
                  <c:v>0.14000000000000001</c:v>
                </c:pt>
              </c:numCache>
            </c:numRef>
          </c:val>
          <c:extLst>
            <c:ext xmlns:c16="http://schemas.microsoft.com/office/drawing/2014/chart" uri="{C3380CC4-5D6E-409C-BE32-E72D297353CC}">
              <c16:uniqueId val="{00000004-8C90-40CB-B61D-A262282231C6}"/>
            </c:ext>
          </c:extLst>
        </c:ser>
        <c:dLbls>
          <c:showLegendKey val="0"/>
          <c:showVal val="0"/>
          <c:showCatName val="0"/>
          <c:showSerName val="0"/>
          <c:showPercent val="0"/>
          <c:showBubbleSize val="0"/>
        </c:dLbls>
        <c:gapWidth val="60"/>
        <c:overlap val="100"/>
        <c:axId val="167826560"/>
        <c:axId val="167828096"/>
      </c:barChart>
      <c:catAx>
        <c:axId val="167826560"/>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8096"/>
        <c:crosses val="autoZero"/>
        <c:auto val="0"/>
        <c:lblAlgn val="ctr"/>
        <c:lblOffset val="0"/>
        <c:tickLblSkip val="1"/>
        <c:noMultiLvlLbl val="1"/>
      </c:catAx>
      <c:valAx>
        <c:axId val="167828096"/>
        <c:scaling>
          <c:orientation val="minMax"/>
          <c:max val="1"/>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67826560"/>
        <c:crosses val="autoZero"/>
        <c:crossBetween val="between"/>
        <c:majorUnit val="0.2"/>
      </c:valAx>
      <c:spPr>
        <a:noFill/>
        <a:ln w="25400">
          <a:noFill/>
        </a:ln>
      </c:spPr>
    </c:plotArea>
    <c:legend>
      <c:legendPos val="r"/>
      <c:layout>
        <c:manualLayout>
          <c:xMode val="edge"/>
          <c:yMode val="edge"/>
          <c:x val="0.81820673956039858"/>
          <c:y val="9.7548536074073391E-2"/>
          <c:w val="0.1334520282121133"/>
          <c:h val="0.33199842213015313"/>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354405273204481E-2"/>
          <c:y val="0.13217168622100439"/>
          <c:w val="0.85057571283703159"/>
          <c:h val="0.61793691529904293"/>
        </c:manualLayout>
      </c:layout>
      <c:barChart>
        <c:barDir val="bar"/>
        <c:grouping val="clustered"/>
        <c:varyColors val="0"/>
        <c:ser>
          <c:idx val="6"/>
          <c:order val="0"/>
          <c:tx>
            <c:strRef>
              <c:f>'08 DL Deal Share by Country'!$P$1</c:f>
              <c:strCache>
                <c:ptCount val="1"/>
                <c:pt idx="0">
                  <c:v>YTD</c:v>
                </c:pt>
              </c:strCache>
            </c:strRef>
          </c:tx>
          <c:spPr>
            <a:solidFill>
              <a:srgbClr val="E88F36"/>
            </a:solidFill>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Country'!$P$2:$P$6</c:f>
              <c:numCache>
                <c:formatCode>0%</c:formatCode>
                <c:ptCount val="5"/>
                <c:pt idx="0">
                  <c:v>0.3</c:v>
                </c:pt>
                <c:pt idx="1">
                  <c:v>0.18</c:v>
                </c:pt>
                <c:pt idx="2">
                  <c:v>0.11</c:v>
                </c:pt>
                <c:pt idx="3">
                  <c:v>0.11</c:v>
                </c:pt>
                <c:pt idx="4">
                  <c:v>0.1</c:v>
                </c:pt>
              </c:numCache>
            </c:numRef>
          </c:val>
          <c:extLst>
            <c:ext xmlns:c16="http://schemas.microsoft.com/office/drawing/2014/chart" uri="{C3380CC4-5D6E-409C-BE32-E72D297353CC}">
              <c16:uniqueId val="{00000000-758D-486F-BF71-5B77D7A8B318}"/>
            </c:ext>
          </c:extLst>
        </c:ser>
        <c:ser>
          <c:idx val="5"/>
          <c:order val="1"/>
          <c:tx>
            <c:strRef>
              <c:f>'08 DL Deal Share by Country'!$O$1</c:f>
              <c:strCache>
                <c:ptCount val="1"/>
                <c:pt idx="0">
                  <c:v>2025</c:v>
                </c:pt>
              </c:strCache>
            </c:strRef>
          </c:tx>
          <c:spPr>
            <a:solidFill>
              <a:srgbClr val="F5C914"/>
            </a:solidFill>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Country'!$O$2:$O$6</c:f>
              <c:numCache>
                <c:formatCode>0%</c:formatCode>
                <c:ptCount val="5"/>
                <c:pt idx="0">
                  <c:v>0.22</c:v>
                </c:pt>
                <c:pt idx="1">
                  <c:v>0.25</c:v>
                </c:pt>
                <c:pt idx="2">
                  <c:v>7.0000000000000007E-2</c:v>
                </c:pt>
                <c:pt idx="3">
                  <c:v>0.15</c:v>
                </c:pt>
                <c:pt idx="4">
                  <c:v>0.1</c:v>
                </c:pt>
              </c:numCache>
            </c:numRef>
          </c:val>
          <c:extLst>
            <c:ext xmlns:c16="http://schemas.microsoft.com/office/drawing/2014/chart" uri="{C3380CC4-5D6E-409C-BE32-E72D297353CC}">
              <c16:uniqueId val="{00000001-758D-486F-BF71-5B77D7A8B318}"/>
            </c:ext>
          </c:extLst>
        </c:ser>
        <c:ser>
          <c:idx val="3"/>
          <c:order val="2"/>
          <c:tx>
            <c:strRef>
              <c:f>'08 DL Deal Share by Country'!$N$1</c:f>
              <c:strCache>
                <c:ptCount val="1"/>
                <c:pt idx="0">
                  <c:v>2024</c:v>
                </c:pt>
              </c:strCache>
            </c:strRef>
          </c:tx>
          <c:spPr>
            <a:solidFill>
              <a:srgbClr val="C3EDEB"/>
            </a:solidFill>
            <a:ln>
              <a:noFill/>
            </a:ln>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Country'!$N$2:$N$6</c:f>
              <c:numCache>
                <c:formatCode>0%</c:formatCode>
                <c:ptCount val="5"/>
                <c:pt idx="0">
                  <c:v>0.38</c:v>
                </c:pt>
                <c:pt idx="1">
                  <c:v>0.18</c:v>
                </c:pt>
                <c:pt idx="2">
                  <c:v>0.08</c:v>
                </c:pt>
                <c:pt idx="3">
                  <c:v>0.13</c:v>
                </c:pt>
                <c:pt idx="4">
                  <c:v>0.08</c:v>
                </c:pt>
              </c:numCache>
            </c:numRef>
          </c:val>
          <c:extLst xmlns:c15="http://schemas.microsoft.com/office/drawing/2012/chart">
            <c:ext xmlns:c16="http://schemas.microsoft.com/office/drawing/2014/chart" uri="{C3380CC4-5D6E-409C-BE32-E72D297353CC}">
              <c16:uniqueId val="{00000002-758D-486F-BF71-5B77D7A8B318}"/>
            </c:ext>
          </c:extLst>
        </c:ser>
        <c:ser>
          <c:idx val="4"/>
          <c:order val="3"/>
          <c:tx>
            <c:strRef>
              <c:f>'08 DL Deal Share by Country'!$M$1</c:f>
              <c:strCache>
                <c:ptCount val="1"/>
                <c:pt idx="0">
                  <c:v>2023</c:v>
                </c:pt>
              </c:strCache>
            </c:strRef>
          </c:tx>
          <c:spPr>
            <a:solidFill>
              <a:srgbClr val="40C2C9"/>
            </a:solidFill>
            <a:ln>
              <a:noFill/>
            </a:ln>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Country'!$M$2:$M$6</c:f>
              <c:numCache>
                <c:formatCode>0%</c:formatCode>
                <c:ptCount val="5"/>
                <c:pt idx="0">
                  <c:v>0.28999999999999998</c:v>
                </c:pt>
                <c:pt idx="1">
                  <c:v>0.21</c:v>
                </c:pt>
                <c:pt idx="2">
                  <c:v>0.12</c:v>
                </c:pt>
                <c:pt idx="3">
                  <c:v>0.15</c:v>
                </c:pt>
                <c:pt idx="4">
                  <c:v>0.04</c:v>
                </c:pt>
              </c:numCache>
            </c:numRef>
          </c:val>
          <c:extLst>
            <c:ext xmlns:c16="http://schemas.microsoft.com/office/drawing/2014/chart" uri="{C3380CC4-5D6E-409C-BE32-E72D297353CC}">
              <c16:uniqueId val="{00000003-758D-486F-BF71-5B77D7A8B318}"/>
            </c:ext>
          </c:extLst>
        </c:ser>
        <c:ser>
          <c:idx val="0"/>
          <c:order val="4"/>
          <c:tx>
            <c:strRef>
              <c:f>'08 DL Deal Share by Country'!$L$1</c:f>
              <c:strCache>
                <c:ptCount val="1"/>
                <c:pt idx="0">
                  <c:v>2022</c:v>
                </c:pt>
              </c:strCache>
            </c:strRef>
          </c:tx>
          <c:spPr>
            <a:solidFill>
              <a:srgbClr val="6185A6"/>
            </a:solidFill>
            <a:ln>
              <a:noFill/>
            </a:ln>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Country'!$L$2:$L$6</c:f>
              <c:numCache>
                <c:formatCode>0%</c:formatCode>
                <c:ptCount val="5"/>
                <c:pt idx="0">
                  <c:v>0.27</c:v>
                </c:pt>
                <c:pt idx="1">
                  <c:v>0.19</c:v>
                </c:pt>
                <c:pt idx="2">
                  <c:v>0.11</c:v>
                </c:pt>
                <c:pt idx="3">
                  <c:v>0.12</c:v>
                </c:pt>
                <c:pt idx="4">
                  <c:v>0.11</c:v>
                </c:pt>
              </c:numCache>
            </c:numRef>
          </c:val>
          <c:extLst>
            <c:ext xmlns:c16="http://schemas.microsoft.com/office/drawing/2014/chart" uri="{C3380CC4-5D6E-409C-BE32-E72D297353CC}">
              <c16:uniqueId val="{00000004-758D-486F-BF71-5B77D7A8B318}"/>
            </c:ext>
          </c:extLst>
        </c:ser>
        <c:dLbls>
          <c:showLegendKey val="0"/>
          <c:showVal val="0"/>
          <c:showCatName val="0"/>
          <c:showSerName val="0"/>
          <c:showPercent val="0"/>
          <c:showBubbleSize val="0"/>
        </c:dLbls>
        <c:gapWidth val="60"/>
        <c:axId val="167826560"/>
        <c:axId val="167828096"/>
        <c:extLst>
          <c:ext xmlns:c15="http://schemas.microsoft.com/office/drawing/2012/chart" uri="{02D57815-91ED-43cb-92C2-25804820EDAC}">
            <c15:filteredBarSeries>
              <c15:ser>
                <c:idx val="2"/>
                <c:order val="5"/>
                <c:tx>
                  <c:strRef>
                    <c:extLst>
                      <c:ext uri="{02D57815-91ED-43cb-92C2-25804820EDAC}">
                        <c15:formulaRef>
                          <c15:sqref>'08 DL Deal Share by Country'!$K$1</c15:sqref>
                        </c15:formulaRef>
                      </c:ext>
                    </c:extLst>
                    <c:strCache>
                      <c:ptCount val="1"/>
                      <c:pt idx="0">
                        <c:v>2021</c:v>
                      </c:pt>
                    </c:strCache>
                  </c:strRef>
                </c:tx>
                <c:spPr>
                  <a:solidFill>
                    <a:srgbClr val="6185A6"/>
                  </a:solidFill>
                  <a:ln>
                    <a:noFill/>
                  </a:ln>
                </c:spPr>
                <c:invertIfNegative val="0"/>
                <c:cat>
                  <c:strRef>
                    <c:extLst>
                      <c:ext uri="{02D57815-91ED-43cb-92C2-25804820EDAC}">
                        <c15:formulaRef>
                          <c15:sqref>'08 DL Deal Share by Country'!$I$2:$I$6</c15:sqref>
                        </c15:formulaRef>
                      </c:ext>
                    </c:extLst>
                    <c:strCache>
                      <c:ptCount val="5"/>
                      <c:pt idx="0">
                        <c:v>United Kingdom</c:v>
                      </c:pt>
                      <c:pt idx="1">
                        <c:v>France</c:v>
                      </c:pt>
                      <c:pt idx="2">
                        <c:v>Netherlands</c:v>
                      </c:pt>
                      <c:pt idx="3">
                        <c:v>Germany</c:v>
                      </c:pt>
                      <c:pt idx="4">
                        <c:v>Italy</c:v>
                      </c:pt>
                    </c:strCache>
                  </c:strRef>
                </c:cat>
                <c:val>
                  <c:numRef>
                    <c:extLst>
                      <c:ext uri="{02D57815-91ED-43cb-92C2-25804820EDAC}">
                        <c15:formulaRef>
                          <c15:sqref>'08 DL Deal Share by Country'!$K$2:$K$7</c15:sqref>
                        </c15:formulaRef>
                      </c:ext>
                    </c:extLst>
                    <c:numCache>
                      <c:formatCode>0%</c:formatCode>
                      <c:ptCount val="6"/>
                      <c:pt idx="0">
                        <c:v>0.38</c:v>
                      </c:pt>
                      <c:pt idx="1">
                        <c:v>0.23</c:v>
                      </c:pt>
                      <c:pt idx="2">
                        <c:v>0.08</c:v>
                      </c:pt>
                      <c:pt idx="3">
                        <c:v>7.0000000000000007E-2</c:v>
                      </c:pt>
                      <c:pt idx="4">
                        <c:v>7.0000000000000007E-2</c:v>
                      </c:pt>
                      <c:pt idx="5">
                        <c:v>0.04</c:v>
                      </c:pt>
                    </c:numCache>
                  </c:numRef>
                </c:val>
                <c:extLst>
                  <c:ext xmlns:c16="http://schemas.microsoft.com/office/drawing/2014/chart" uri="{C3380CC4-5D6E-409C-BE32-E72D297353CC}">
                    <c16:uniqueId val="{00000005-758D-486F-BF71-5B77D7A8B318}"/>
                  </c:ext>
                </c:extLst>
              </c15:ser>
            </c15:filteredBarSeries>
            <c15:filteredBarSeries>
              <c15:ser>
                <c:idx val="1"/>
                <c:order val="6"/>
                <c:tx>
                  <c:strRef>
                    <c:extLst xmlns:c15="http://schemas.microsoft.com/office/drawing/2012/chart">
                      <c:ext xmlns:c15="http://schemas.microsoft.com/office/drawing/2012/chart" uri="{02D57815-91ED-43cb-92C2-25804820EDAC}">
                        <c15:formulaRef>
                          <c15:sqref>'08 DL Deal Share by Country'!$J$1</c15:sqref>
                        </c15:formulaRef>
                      </c:ext>
                    </c:extLst>
                    <c:strCache>
                      <c:ptCount val="1"/>
                      <c:pt idx="0">
                        <c:v>2020</c:v>
                      </c:pt>
                    </c:strCache>
                  </c:strRef>
                </c:tx>
                <c:spPr>
                  <a:solidFill>
                    <a:srgbClr val="1D5080"/>
                  </a:solidFill>
                  <a:ln>
                    <a:noFill/>
                  </a:ln>
                </c:spPr>
                <c:invertIfNegative val="0"/>
                <c:cat>
                  <c:strRef>
                    <c:extLst xmlns:c15="http://schemas.microsoft.com/office/drawing/2012/chart">
                      <c:ext xmlns:c15="http://schemas.microsoft.com/office/drawing/2012/chart" uri="{02D57815-91ED-43cb-92C2-25804820EDAC}">
                        <c15:formulaRef>
                          <c15:sqref>'08 DL Deal Share by Country'!$I$2:$I$6</c15:sqref>
                        </c15:formulaRef>
                      </c:ext>
                    </c:extLst>
                    <c:strCache>
                      <c:ptCount val="5"/>
                      <c:pt idx="0">
                        <c:v>United Kingdom</c:v>
                      </c:pt>
                      <c:pt idx="1">
                        <c:v>France</c:v>
                      </c:pt>
                      <c:pt idx="2">
                        <c:v>Netherlands</c:v>
                      </c:pt>
                      <c:pt idx="3">
                        <c:v>Germany</c:v>
                      </c:pt>
                      <c:pt idx="4">
                        <c:v>Italy</c:v>
                      </c:pt>
                    </c:strCache>
                  </c:strRef>
                </c:cat>
                <c:val>
                  <c:numRef>
                    <c:extLst xmlns:c15="http://schemas.microsoft.com/office/drawing/2012/chart">
                      <c:ext xmlns:c15="http://schemas.microsoft.com/office/drawing/2012/chart" uri="{02D57815-91ED-43cb-92C2-25804820EDAC}">
                        <c15:formulaRef>
                          <c15:sqref>'08 DL Deal Share by Country'!$J$2:$J$7</c15:sqref>
                        </c15:formulaRef>
                      </c:ext>
                    </c:extLst>
                    <c:numCache>
                      <c:formatCode>0%</c:formatCode>
                      <c:ptCount val="6"/>
                      <c:pt idx="0">
                        <c:v>0.35</c:v>
                      </c:pt>
                      <c:pt idx="1">
                        <c:v>0.19</c:v>
                      </c:pt>
                      <c:pt idx="2">
                        <c:v>0.08</c:v>
                      </c:pt>
                      <c:pt idx="3">
                        <c:v>0.19</c:v>
                      </c:pt>
                      <c:pt idx="4">
                        <c:v>0.02</c:v>
                      </c:pt>
                      <c:pt idx="5">
                        <c:v>0.03</c:v>
                      </c:pt>
                    </c:numCache>
                  </c:numRef>
                </c:val>
                <c:extLst xmlns:c15="http://schemas.microsoft.com/office/drawing/2012/chart">
                  <c:ext xmlns:c16="http://schemas.microsoft.com/office/drawing/2014/chart" uri="{C3380CC4-5D6E-409C-BE32-E72D297353CC}">
                    <c16:uniqueId val="{00000006-758D-486F-BF71-5B77D7A8B318}"/>
                  </c:ext>
                </c:extLst>
              </c15:ser>
            </c15:filteredBarSeries>
          </c:ext>
        </c:extLst>
      </c:barChart>
      <c:catAx>
        <c:axId val="167826560"/>
        <c:scaling>
          <c:orientation val="maxMin"/>
        </c:scaling>
        <c:delete val="0"/>
        <c:axPos val="l"/>
        <c:numFmt formatCode="General" sourceLinked="0"/>
        <c:majorTickMark val="none"/>
        <c:minorTickMark val="none"/>
        <c:tickLblPos val="low"/>
        <c:spPr>
          <a:ln w="3175">
            <a:noFill/>
            <a:prstDash val="solid"/>
          </a:ln>
        </c:spPr>
        <c:txPr>
          <a:bodyPr rot="0" vert="horz" anchor="ctr" anchorCtr="0"/>
          <a:lstStyle/>
          <a:p>
            <a:pPr>
              <a:defRPr sz="1200" b="0" i="0" u="none" strike="noStrike" baseline="0">
                <a:solidFill>
                  <a:srgbClr val="FFFFFF"/>
                </a:solidFill>
                <a:latin typeface="Arial Narrow"/>
                <a:ea typeface="Arial Narrow"/>
                <a:cs typeface="Arial Narrow"/>
              </a:defRPr>
            </a:pPr>
            <a:endParaRPr lang="en-US"/>
          </a:p>
        </c:txPr>
        <c:crossAx val="167828096"/>
        <c:crosses val="autoZero"/>
        <c:auto val="0"/>
        <c:lblAlgn val="ctr"/>
        <c:lblOffset val="0"/>
        <c:tickLblSkip val="1"/>
        <c:noMultiLvlLbl val="1"/>
      </c:catAx>
      <c:valAx>
        <c:axId val="167828096"/>
        <c:scaling>
          <c:orientation val="minMax"/>
        </c:scaling>
        <c:delete val="0"/>
        <c:axPos val="t"/>
        <c:majorGridlines>
          <c:spPr>
            <a:ln w="3175">
              <a:noFill/>
              <a:prstDash val="solid"/>
            </a:ln>
          </c:spPr>
        </c:majorGridlines>
        <c:title>
          <c:tx>
            <c:rich>
              <a:bodyPr/>
              <a:lstStyle/>
              <a:p>
                <a:pPr>
                  <a:defRPr sz="1200">
                    <a:solidFill>
                      <a:srgbClr val="FFFFFF"/>
                    </a:solidFill>
                    <a:latin typeface="Arial Narrow"/>
                    <a:ea typeface="Arial Narrow"/>
                    <a:cs typeface="Arial Narrow"/>
                  </a:defRPr>
                </a:pPr>
                <a:r>
                  <a:rPr lang="en-GB" sz="1200">
                    <a:solidFill>
                      <a:srgbClr val="FFFFFF"/>
                    </a:solidFill>
                  </a:rPr>
                  <a:t>Deal share</a:t>
                </a:r>
              </a:p>
            </c:rich>
          </c:tx>
          <c:layout>
            <c:manualLayout>
              <c:xMode val="edge"/>
              <c:yMode val="edge"/>
              <c:x val="0.54286404199475069"/>
              <c:y val="0.83386530115108159"/>
            </c:manualLayout>
          </c:layout>
          <c:overlay val="0"/>
        </c:title>
        <c:numFmt formatCode="0%" sourceLinked="0"/>
        <c:majorTickMark val="out"/>
        <c:minorTickMark val="none"/>
        <c:tickLblPos val="high"/>
        <c:spPr>
          <a:ln w="3175">
            <a:noFill/>
            <a:prstDash val="solid"/>
          </a:ln>
        </c:spPr>
        <c:txPr>
          <a:bodyPr rot="0" vert="horz"/>
          <a:lstStyle/>
          <a:p>
            <a:pPr>
              <a:defRPr sz="1200" b="0" i="0" u="none" strike="noStrike" baseline="0">
                <a:solidFill>
                  <a:srgbClr val="FFFFFF"/>
                </a:solidFill>
                <a:latin typeface="Arial Narrow"/>
                <a:ea typeface="Arial Narrow"/>
                <a:cs typeface="Arial Narrow"/>
              </a:defRPr>
            </a:pPr>
            <a:endParaRPr lang="en-US"/>
          </a:p>
        </c:txPr>
        <c:crossAx val="167826560"/>
        <c:crosses val="autoZero"/>
        <c:crossBetween val="between"/>
      </c:valAx>
      <c:spPr>
        <a:solidFill>
          <a:srgbClr val="051C38"/>
        </a:solidFill>
        <a:ln w="25400">
          <a:noFill/>
        </a:ln>
      </c:spPr>
    </c:plotArea>
    <c:legend>
      <c:legendPos val="r"/>
      <c:layout>
        <c:manualLayout>
          <c:xMode val="edge"/>
          <c:yMode val="edge"/>
          <c:x val="0.87465342400381774"/>
          <c:y val="0.25579494838614342"/>
          <c:w val="6.881188857074684E-2"/>
          <c:h val="0.43457178442507022"/>
        </c:manualLayout>
      </c:layout>
      <c:overlay val="0"/>
      <c:spPr>
        <a:solidFill>
          <a:srgbClr val="051C38"/>
        </a:solidFill>
        <a:ln>
          <a:noFill/>
        </a:ln>
      </c:spPr>
      <c:txPr>
        <a:bodyPr/>
        <a:lstStyle/>
        <a:p>
          <a:pPr>
            <a:defRPr sz="1200" baseline="0">
              <a:solidFill>
                <a:srgbClr val="FFFFFF"/>
              </a:solidFill>
              <a:latin typeface="Arial Narrow"/>
              <a:ea typeface="Arial Narrow"/>
              <a:cs typeface="Arial Narrow"/>
            </a:defRPr>
          </a:pPr>
          <a:endParaRPr lang="en-US"/>
        </a:p>
      </c:txPr>
    </c:legend>
    <c:plotVisOnly val="1"/>
    <c:dispBlanksAs val="gap"/>
    <c:showDLblsOverMax val="0"/>
  </c:chart>
  <c:spPr>
    <a:solidFill>
      <a:srgbClr val="051C38"/>
    </a:solid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2">
    <c:autoUpdate val="0"/>
  </c:externalData>
  <c:userShapes r:id="rId3"/>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354405273204481E-2"/>
          <c:y val="0.13217168622100439"/>
          <c:w val="0.85057571283703159"/>
          <c:h val="0.61793691529904293"/>
        </c:manualLayout>
      </c:layout>
      <c:barChart>
        <c:barDir val="bar"/>
        <c:grouping val="clustered"/>
        <c:varyColors val="0"/>
        <c:ser>
          <c:idx val="6"/>
          <c:order val="0"/>
          <c:tx>
            <c:strRef>
              <c:f>'08 DL Deal Share by Country'!$P$1</c:f>
              <c:strCache>
                <c:ptCount val="1"/>
                <c:pt idx="0">
                  <c:v>YTD</c:v>
                </c:pt>
              </c:strCache>
            </c:strRef>
          </c:tx>
          <c:spPr>
            <a:solidFill>
              <a:srgbClr val="E88F36"/>
            </a:solidFill>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Country'!$P$2:$P$6</c:f>
              <c:numCache>
                <c:formatCode>0%</c:formatCode>
                <c:ptCount val="5"/>
                <c:pt idx="0">
                  <c:v>0.33</c:v>
                </c:pt>
                <c:pt idx="1">
                  <c:v>0.17</c:v>
                </c:pt>
                <c:pt idx="2">
                  <c:v>0.13</c:v>
                </c:pt>
                <c:pt idx="3">
                  <c:v>0.13</c:v>
                </c:pt>
                <c:pt idx="4">
                  <c:v>0.11</c:v>
                </c:pt>
              </c:numCache>
            </c:numRef>
          </c:val>
          <c:extLst>
            <c:ext xmlns:c16="http://schemas.microsoft.com/office/drawing/2014/chart" uri="{C3380CC4-5D6E-409C-BE32-E72D297353CC}">
              <c16:uniqueId val="{00000000-758D-486F-BF71-5B77D7A8B318}"/>
            </c:ext>
          </c:extLst>
        </c:ser>
        <c:ser>
          <c:idx val="5"/>
          <c:order val="1"/>
          <c:tx>
            <c:strRef>
              <c:f>'08 DL Deal Share by Country'!$O$1</c:f>
              <c:strCache>
                <c:ptCount val="1"/>
                <c:pt idx="0">
                  <c:v>2025</c:v>
                </c:pt>
              </c:strCache>
            </c:strRef>
          </c:tx>
          <c:spPr>
            <a:solidFill>
              <a:srgbClr val="F5C914"/>
            </a:solidFill>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Country'!$O$2:$O$6</c:f>
              <c:numCache>
                <c:formatCode>0%</c:formatCode>
                <c:ptCount val="5"/>
                <c:pt idx="0">
                  <c:v>0.19</c:v>
                </c:pt>
                <c:pt idx="1">
                  <c:v>0.23</c:v>
                </c:pt>
                <c:pt idx="2">
                  <c:v>7.0000000000000007E-2</c:v>
                </c:pt>
                <c:pt idx="3">
                  <c:v>0.16</c:v>
                </c:pt>
                <c:pt idx="4">
                  <c:v>0.11</c:v>
                </c:pt>
              </c:numCache>
            </c:numRef>
          </c:val>
          <c:extLst>
            <c:ext xmlns:c16="http://schemas.microsoft.com/office/drawing/2014/chart" uri="{C3380CC4-5D6E-409C-BE32-E72D297353CC}">
              <c16:uniqueId val="{00000001-758D-486F-BF71-5B77D7A8B318}"/>
            </c:ext>
          </c:extLst>
        </c:ser>
        <c:ser>
          <c:idx val="3"/>
          <c:order val="2"/>
          <c:tx>
            <c:strRef>
              <c:f>'08 DL Deal Share by Country'!$N$1</c:f>
              <c:strCache>
                <c:ptCount val="1"/>
                <c:pt idx="0">
                  <c:v>2024</c:v>
                </c:pt>
              </c:strCache>
            </c:strRef>
          </c:tx>
          <c:spPr>
            <a:solidFill>
              <a:srgbClr val="C3EDEB"/>
            </a:solidFill>
            <a:ln>
              <a:noFill/>
            </a:ln>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Country'!$N$2:$N$6</c:f>
              <c:numCache>
                <c:formatCode>0%</c:formatCode>
                <c:ptCount val="5"/>
                <c:pt idx="0">
                  <c:v>0.38</c:v>
                </c:pt>
                <c:pt idx="1">
                  <c:v>0.18</c:v>
                </c:pt>
                <c:pt idx="2">
                  <c:v>0.08</c:v>
                </c:pt>
                <c:pt idx="3">
                  <c:v>0.13</c:v>
                </c:pt>
                <c:pt idx="4">
                  <c:v>0.09</c:v>
                </c:pt>
              </c:numCache>
            </c:numRef>
          </c:val>
          <c:extLst xmlns:c15="http://schemas.microsoft.com/office/drawing/2012/chart">
            <c:ext xmlns:c16="http://schemas.microsoft.com/office/drawing/2014/chart" uri="{C3380CC4-5D6E-409C-BE32-E72D297353CC}">
              <c16:uniqueId val="{00000002-758D-486F-BF71-5B77D7A8B318}"/>
            </c:ext>
          </c:extLst>
        </c:ser>
        <c:ser>
          <c:idx val="4"/>
          <c:order val="3"/>
          <c:tx>
            <c:strRef>
              <c:f>'08 DL Deal Share by Country'!$M$1</c:f>
              <c:strCache>
                <c:ptCount val="1"/>
                <c:pt idx="0">
                  <c:v>2023</c:v>
                </c:pt>
              </c:strCache>
            </c:strRef>
          </c:tx>
          <c:spPr>
            <a:solidFill>
              <a:srgbClr val="40C2C9"/>
            </a:solidFill>
            <a:ln>
              <a:noFill/>
            </a:ln>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Country'!$M$2:$M$6</c:f>
              <c:numCache>
                <c:formatCode>0%</c:formatCode>
                <c:ptCount val="5"/>
                <c:pt idx="0">
                  <c:v>0.3</c:v>
                </c:pt>
                <c:pt idx="1">
                  <c:v>0.21</c:v>
                </c:pt>
                <c:pt idx="2">
                  <c:v>0.13</c:v>
                </c:pt>
                <c:pt idx="3">
                  <c:v>0.16</c:v>
                </c:pt>
                <c:pt idx="4">
                  <c:v>0.04</c:v>
                </c:pt>
              </c:numCache>
            </c:numRef>
          </c:val>
          <c:extLst>
            <c:ext xmlns:c16="http://schemas.microsoft.com/office/drawing/2014/chart" uri="{C3380CC4-5D6E-409C-BE32-E72D297353CC}">
              <c16:uniqueId val="{00000003-758D-486F-BF71-5B77D7A8B318}"/>
            </c:ext>
          </c:extLst>
        </c:ser>
        <c:ser>
          <c:idx val="0"/>
          <c:order val="4"/>
          <c:tx>
            <c:strRef>
              <c:f>'08 DL Deal Share by Country'!$L$1</c:f>
              <c:strCache>
                <c:ptCount val="1"/>
                <c:pt idx="0">
                  <c:v>2022</c:v>
                </c:pt>
              </c:strCache>
            </c:strRef>
          </c:tx>
          <c:spPr>
            <a:solidFill>
              <a:srgbClr val="6185A6"/>
            </a:solidFill>
            <a:ln>
              <a:noFill/>
            </a:ln>
          </c:spPr>
          <c:invertIfNegative val="0"/>
          <c:cat>
            <c:strRef>
              <c:f>'08 DL Deal Share by Country'!$I$2:$I$6</c:f>
              <c:strCache>
                <c:ptCount val="5"/>
                <c:pt idx="0">
                  <c:v>United Kingdom</c:v>
                </c:pt>
                <c:pt idx="1">
                  <c:v>France</c:v>
                </c:pt>
                <c:pt idx="2">
                  <c:v>Netherlands</c:v>
                </c:pt>
                <c:pt idx="3">
                  <c:v>Germany</c:v>
                </c:pt>
                <c:pt idx="4">
                  <c:v>Italy</c:v>
                </c:pt>
              </c:strCache>
            </c:strRef>
          </c:cat>
          <c:val>
            <c:numRef>
              <c:f>'08 DL Deal Share by Country'!$L$2:$L$6</c:f>
              <c:numCache>
                <c:formatCode>0%</c:formatCode>
                <c:ptCount val="5"/>
                <c:pt idx="0">
                  <c:v>0.22</c:v>
                </c:pt>
                <c:pt idx="1">
                  <c:v>0.18</c:v>
                </c:pt>
                <c:pt idx="2">
                  <c:v>0.13</c:v>
                </c:pt>
                <c:pt idx="3">
                  <c:v>0.12</c:v>
                </c:pt>
                <c:pt idx="4">
                  <c:v>0.13</c:v>
                </c:pt>
              </c:numCache>
            </c:numRef>
          </c:val>
          <c:extLst>
            <c:ext xmlns:c16="http://schemas.microsoft.com/office/drawing/2014/chart" uri="{C3380CC4-5D6E-409C-BE32-E72D297353CC}">
              <c16:uniqueId val="{00000004-758D-486F-BF71-5B77D7A8B318}"/>
            </c:ext>
          </c:extLst>
        </c:ser>
        <c:dLbls>
          <c:showLegendKey val="0"/>
          <c:showVal val="0"/>
          <c:showCatName val="0"/>
          <c:showSerName val="0"/>
          <c:showPercent val="0"/>
          <c:showBubbleSize val="0"/>
        </c:dLbls>
        <c:gapWidth val="60"/>
        <c:axId val="167826560"/>
        <c:axId val="167828096"/>
        <c:extLst>
          <c:ext xmlns:c15="http://schemas.microsoft.com/office/drawing/2012/chart" uri="{02D57815-91ED-43cb-92C2-25804820EDAC}">
            <c15:filteredBarSeries>
              <c15:ser>
                <c:idx val="2"/>
                <c:order val="5"/>
                <c:tx>
                  <c:strRef>
                    <c:extLst>
                      <c:ext uri="{02D57815-91ED-43cb-92C2-25804820EDAC}">
                        <c15:formulaRef>
                          <c15:sqref>'08 DL Deal Share by Country'!$K$1</c15:sqref>
                        </c15:formulaRef>
                      </c:ext>
                    </c:extLst>
                    <c:strCache>
                      <c:ptCount val="1"/>
                      <c:pt idx="0">
                        <c:v>2021</c:v>
                      </c:pt>
                    </c:strCache>
                  </c:strRef>
                </c:tx>
                <c:spPr>
                  <a:solidFill>
                    <a:srgbClr val="6185A6"/>
                  </a:solidFill>
                  <a:ln>
                    <a:noFill/>
                  </a:ln>
                </c:spPr>
                <c:invertIfNegative val="0"/>
                <c:cat>
                  <c:strRef>
                    <c:extLst>
                      <c:ext uri="{02D57815-91ED-43cb-92C2-25804820EDAC}">
                        <c15:formulaRef>
                          <c15:sqref>'08 DL Deal Share by Country'!$I$2:$I$6</c15:sqref>
                        </c15:formulaRef>
                      </c:ext>
                    </c:extLst>
                    <c:strCache>
                      <c:ptCount val="5"/>
                      <c:pt idx="0">
                        <c:v>United Kingdom</c:v>
                      </c:pt>
                      <c:pt idx="1">
                        <c:v>France</c:v>
                      </c:pt>
                      <c:pt idx="2">
                        <c:v>Netherlands</c:v>
                      </c:pt>
                      <c:pt idx="3">
                        <c:v>Germany</c:v>
                      </c:pt>
                      <c:pt idx="4">
                        <c:v>Italy</c:v>
                      </c:pt>
                    </c:strCache>
                  </c:strRef>
                </c:cat>
                <c:val>
                  <c:numRef>
                    <c:extLst>
                      <c:ext uri="{02D57815-91ED-43cb-92C2-25804820EDAC}">
                        <c15:formulaRef>
                          <c15:sqref>'08 DL Deal Share by Country'!$K$2:$K$7</c15:sqref>
                        </c15:formulaRef>
                      </c:ext>
                    </c:extLst>
                    <c:numCache>
                      <c:formatCode>0%</c:formatCode>
                      <c:ptCount val="6"/>
                      <c:pt idx="0">
                        <c:v>0.38</c:v>
                      </c:pt>
                      <c:pt idx="1">
                        <c:v>0.23</c:v>
                      </c:pt>
                      <c:pt idx="2">
                        <c:v>0.06</c:v>
                      </c:pt>
                      <c:pt idx="3">
                        <c:v>0.09</c:v>
                      </c:pt>
                      <c:pt idx="4">
                        <c:v>7.0000000000000007E-2</c:v>
                      </c:pt>
                      <c:pt idx="5">
                        <c:v>0.01</c:v>
                      </c:pt>
                    </c:numCache>
                  </c:numRef>
                </c:val>
                <c:extLst>
                  <c:ext xmlns:c16="http://schemas.microsoft.com/office/drawing/2014/chart" uri="{C3380CC4-5D6E-409C-BE32-E72D297353CC}">
                    <c16:uniqueId val="{00000005-758D-486F-BF71-5B77D7A8B318}"/>
                  </c:ext>
                </c:extLst>
              </c15:ser>
            </c15:filteredBarSeries>
            <c15:filteredBarSeries>
              <c15:ser>
                <c:idx val="1"/>
                <c:order val="6"/>
                <c:tx>
                  <c:strRef>
                    <c:extLst xmlns:c15="http://schemas.microsoft.com/office/drawing/2012/chart">
                      <c:ext xmlns:c15="http://schemas.microsoft.com/office/drawing/2012/chart" uri="{02D57815-91ED-43cb-92C2-25804820EDAC}">
                        <c15:formulaRef>
                          <c15:sqref>'08 DL Deal Share by Country'!$J$1</c15:sqref>
                        </c15:formulaRef>
                      </c:ext>
                    </c:extLst>
                    <c:strCache>
                      <c:ptCount val="1"/>
                      <c:pt idx="0">
                        <c:v>2020</c:v>
                      </c:pt>
                    </c:strCache>
                  </c:strRef>
                </c:tx>
                <c:spPr>
                  <a:solidFill>
                    <a:srgbClr val="1D5080"/>
                  </a:solidFill>
                  <a:ln>
                    <a:noFill/>
                  </a:ln>
                </c:spPr>
                <c:invertIfNegative val="0"/>
                <c:cat>
                  <c:strRef>
                    <c:extLst xmlns:c15="http://schemas.microsoft.com/office/drawing/2012/chart">
                      <c:ext xmlns:c15="http://schemas.microsoft.com/office/drawing/2012/chart" uri="{02D57815-91ED-43cb-92C2-25804820EDAC}">
                        <c15:formulaRef>
                          <c15:sqref>'08 DL Deal Share by Country'!$I$2:$I$6</c15:sqref>
                        </c15:formulaRef>
                      </c:ext>
                    </c:extLst>
                    <c:strCache>
                      <c:ptCount val="5"/>
                      <c:pt idx="0">
                        <c:v>United Kingdom</c:v>
                      </c:pt>
                      <c:pt idx="1">
                        <c:v>France</c:v>
                      </c:pt>
                      <c:pt idx="2">
                        <c:v>Netherlands</c:v>
                      </c:pt>
                      <c:pt idx="3">
                        <c:v>Germany</c:v>
                      </c:pt>
                      <c:pt idx="4">
                        <c:v>Italy</c:v>
                      </c:pt>
                    </c:strCache>
                  </c:strRef>
                </c:cat>
                <c:val>
                  <c:numRef>
                    <c:extLst xmlns:c15="http://schemas.microsoft.com/office/drawing/2012/chart">
                      <c:ext xmlns:c15="http://schemas.microsoft.com/office/drawing/2012/chart" uri="{02D57815-91ED-43cb-92C2-25804820EDAC}">
                        <c15:formulaRef>
                          <c15:sqref>'08 DL Deal Share by Country'!$J$2:$J$7</c15:sqref>
                        </c15:formulaRef>
                      </c:ext>
                    </c:extLst>
                    <c:numCache>
                      <c:formatCode>0%</c:formatCode>
                      <c:ptCount val="6"/>
                      <c:pt idx="0">
                        <c:v>0.31</c:v>
                      </c:pt>
                      <c:pt idx="1">
                        <c:v>0.21</c:v>
                      </c:pt>
                      <c:pt idx="2">
                        <c:v>7.0000000000000007E-2</c:v>
                      </c:pt>
                      <c:pt idx="3">
                        <c:v>0.2</c:v>
                      </c:pt>
                      <c:pt idx="4">
                        <c:v>0.02</c:v>
                      </c:pt>
                      <c:pt idx="5">
                        <c:v>0.05</c:v>
                      </c:pt>
                    </c:numCache>
                  </c:numRef>
                </c:val>
                <c:extLst xmlns:c15="http://schemas.microsoft.com/office/drawing/2012/chart">
                  <c:ext xmlns:c16="http://schemas.microsoft.com/office/drawing/2014/chart" uri="{C3380CC4-5D6E-409C-BE32-E72D297353CC}">
                    <c16:uniqueId val="{00000006-758D-486F-BF71-5B77D7A8B318}"/>
                  </c:ext>
                </c:extLst>
              </c15:ser>
            </c15:filteredBarSeries>
          </c:ext>
        </c:extLst>
      </c:barChart>
      <c:catAx>
        <c:axId val="167826560"/>
        <c:scaling>
          <c:orientation val="maxMin"/>
        </c:scaling>
        <c:delete val="0"/>
        <c:axPos val="l"/>
        <c:numFmt formatCode="General" sourceLinked="0"/>
        <c:majorTickMark val="none"/>
        <c:minorTickMark val="none"/>
        <c:tickLblPos val="low"/>
        <c:spPr>
          <a:ln w="3175">
            <a:noFill/>
            <a:prstDash val="solid"/>
          </a:ln>
        </c:spPr>
        <c:txPr>
          <a:bodyPr rot="0" vert="horz" anchor="ctr" anchorCtr="0"/>
          <a:lstStyle/>
          <a:p>
            <a:pPr>
              <a:defRPr sz="1200" b="0" i="0" u="none" strike="noStrike" baseline="0">
                <a:solidFill>
                  <a:srgbClr val="FFFFFF"/>
                </a:solidFill>
                <a:latin typeface="Arial Narrow"/>
                <a:ea typeface="Arial Narrow"/>
                <a:cs typeface="Arial Narrow"/>
              </a:defRPr>
            </a:pPr>
            <a:endParaRPr lang="en-US"/>
          </a:p>
        </c:txPr>
        <c:crossAx val="167828096"/>
        <c:crosses val="autoZero"/>
        <c:auto val="0"/>
        <c:lblAlgn val="ctr"/>
        <c:lblOffset val="0"/>
        <c:tickLblSkip val="1"/>
        <c:noMultiLvlLbl val="1"/>
      </c:catAx>
      <c:valAx>
        <c:axId val="167828096"/>
        <c:scaling>
          <c:orientation val="minMax"/>
        </c:scaling>
        <c:delete val="0"/>
        <c:axPos val="t"/>
        <c:majorGridlines>
          <c:spPr>
            <a:ln w="3175">
              <a:noFill/>
              <a:prstDash val="solid"/>
            </a:ln>
          </c:spPr>
        </c:majorGridlines>
        <c:title>
          <c:tx>
            <c:rich>
              <a:bodyPr/>
              <a:lstStyle/>
              <a:p>
                <a:pPr>
                  <a:defRPr sz="1200">
                    <a:solidFill>
                      <a:srgbClr val="FFFFFF"/>
                    </a:solidFill>
                    <a:latin typeface="Arial Narrow"/>
                    <a:ea typeface="Arial Narrow"/>
                    <a:cs typeface="Arial Narrow"/>
                  </a:defRPr>
                </a:pPr>
                <a:r>
                  <a:rPr lang="en-GB" sz="1200">
                    <a:solidFill>
                      <a:srgbClr val="FFFFFF"/>
                    </a:solidFill>
                  </a:rPr>
                  <a:t>Deal share</a:t>
                </a:r>
              </a:p>
            </c:rich>
          </c:tx>
          <c:layout>
            <c:manualLayout>
              <c:xMode val="edge"/>
              <c:yMode val="edge"/>
              <c:x val="0.54286404199475069"/>
              <c:y val="0.83386530115108159"/>
            </c:manualLayout>
          </c:layout>
          <c:overlay val="0"/>
        </c:title>
        <c:numFmt formatCode="0%" sourceLinked="0"/>
        <c:majorTickMark val="out"/>
        <c:minorTickMark val="none"/>
        <c:tickLblPos val="high"/>
        <c:spPr>
          <a:ln w="3175">
            <a:noFill/>
            <a:prstDash val="solid"/>
          </a:ln>
        </c:spPr>
        <c:txPr>
          <a:bodyPr rot="0" vert="horz"/>
          <a:lstStyle/>
          <a:p>
            <a:pPr>
              <a:defRPr sz="1200" b="0" i="0" u="none" strike="noStrike" baseline="0">
                <a:solidFill>
                  <a:srgbClr val="FFFFFF"/>
                </a:solidFill>
                <a:latin typeface="Arial Narrow"/>
                <a:ea typeface="Arial Narrow"/>
                <a:cs typeface="Arial Narrow"/>
              </a:defRPr>
            </a:pPr>
            <a:endParaRPr lang="en-US"/>
          </a:p>
        </c:txPr>
        <c:crossAx val="167826560"/>
        <c:crosses val="autoZero"/>
        <c:crossBetween val="between"/>
      </c:valAx>
      <c:spPr>
        <a:solidFill>
          <a:srgbClr val="051C38"/>
        </a:solidFill>
        <a:ln w="25400">
          <a:noFill/>
        </a:ln>
      </c:spPr>
    </c:plotArea>
    <c:legend>
      <c:legendPos val="r"/>
      <c:layout>
        <c:manualLayout>
          <c:xMode val="edge"/>
          <c:yMode val="edge"/>
          <c:x val="0.89738069673109055"/>
          <c:y val="0.23568770978024528"/>
          <c:w val="6.3130070388928664E-2"/>
          <c:h val="0.47813746807118279"/>
        </c:manualLayout>
      </c:layout>
      <c:overlay val="0"/>
      <c:spPr>
        <a:solidFill>
          <a:srgbClr val="051C38"/>
        </a:solidFill>
        <a:ln>
          <a:noFill/>
        </a:ln>
      </c:spPr>
      <c:txPr>
        <a:bodyPr/>
        <a:lstStyle/>
        <a:p>
          <a:pPr>
            <a:defRPr sz="1200" baseline="0">
              <a:solidFill>
                <a:srgbClr val="FFFFFF"/>
              </a:solidFill>
              <a:latin typeface="Arial Narrow"/>
              <a:ea typeface="Arial Narrow"/>
              <a:cs typeface="Arial Narrow"/>
            </a:defRPr>
          </a:pPr>
          <a:endParaRPr lang="en-US"/>
        </a:p>
      </c:txPr>
    </c:legend>
    <c:plotVisOnly val="1"/>
    <c:dispBlanksAs val="gap"/>
    <c:showDLblsOverMax val="0"/>
  </c:chart>
  <c:spPr>
    <a:solidFill>
      <a:srgbClr val="051C38"/>
    </a:solid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2">
    <c:autoUpdate val="0"/>
  </c:externalData>
  <c:userShapes r:id="rId3"/>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354405273204481E-2"/>
          <c:y val="0.13217168622100439"/>
          <c:w val="0.85057571283703159"/>
          <c:h val="0.61793691529904293"/>
        </c:manualLayout>
      </c:layout>
      <c:barChart>
        <c:barDir val="bar"/>
        <c:grouping val="clustered"/>
        <c:varyColors val="0"/>
        <c:ser>
          <c:idx val="6"/>
          <c:order val="0"/>
          <c:tx>
            <c:strRef>
              <c:f>'08 DL Deal Share by Country'!$P$1</c:f>
              <c:strCache>
                <c:ptCount val="1"/>
                <c:pt idx="0">
                  <c:v>YTD</c:v>
                </c:pt>
              </c:strCache>
            </c:strRef>
          </c:tx>
          <c:spPr>
            <a:solidFill>
              <a:srgbClr val="E88F36"/>
            </a:solidFill>
          </c:spPr>
          <c:invertIfNegative val="0"/>
          <c:cat>
            <c:strRef>
              <c:f>'08 DL Deal Share by Country'!$I$2:$I$6</c:f>
              <c:strCache>
                <c:ptCount val="5"/>
                <c:pt idx="0">
                  <c:v>Spain</c:v>
                </c:pt>
                <c:pt idx="1">
                  <c:v>France</c:v>
                </c:pt>
                <c:pt idx="2">
                  <c:v>Ireland</c:v>
                </c:pt>
                <c:pt idx="3">
                  <c:v>Greece</c:v>
                </c:pt>
                <c:pt idx="4">
                  <c:v>UK</c:v>
                </c:pt>
              </c:strCache>
            </c:strRef>
          </c:cat>
          <c:val>
            <c:numRef>
              <c:f>'08 DL Deal Share by Country'!$P$2:$P$6</c:f>
              <c:numCache>
                <c:formatCode>0%</c:formatCode>
                <c:ptCount val="5"/>
                <c:pt idx="0">
                  <c:v>0.43</c:v>
                </c:pt>
                <c:pt idx="1">
                  <c:v>0.28999999999999998</c:v>
                </c:pt>
                <c:pt idx="2">
                  <c:v>0.14000000000000001</c:v>
                </c:pt>
                <c:pt idx="3">
                  <c:v>0.14000000000000001</c:v>
                </c:pt>
                <c:pt idx="4">
                  <c:v>0</c:v>
                </c:pt>
              </c:numCache>
            </c:numRef>
          </c:val>
          <c:extLst>
            <c:ext xmlns:c16="http://schemas.microsoft.com/office/drawing/2014/chart" uri="{C3380CC4-5D6E-409C-BE32-E72D297353CC}">
              <c16:uniqueId val="{00000000-758D-486F-BF71-5B77D7A8B318}"/>
            </c:ext>
          </c:extLst>
        </c:ser>
        <c:ser>
          <c:idx val="5"/>
          <c:order val="1"/>
          <c:tx>
            <c:strRef>
              <c:f>'08 DL Deal Share by Country'!$O$1</c:f>
              <c:strCache>
                <c:ptCount val="1"/>
                <c:pt idx="0">
                  <c:v>2025</c:v>
                </c:pt>
              </c:strCache>
            </c:strRef>
          </c:tx>
          <c:spPr>
            <a:solidFill>
              <a:srgbClr val="F5C914"/>
            </a:solidFill>
          </c:spPr>
          <c:invertIfNegative val="0"/>
          <c:cat>
            <c:strRef>
              <c:f>'08 DL Deal Share by Country'!$I$2:$I$6</c:f>
              <c:strCache>
                <c:ptCount val="5"/>
                <c:pt idx="0">
                  <c:v>Spain</c:v>
                </c:pt>
                <c:pt idx="1">
                  <c:v>France</c:v>
                </c:pt>
                <c:pt idx="2">
                  <c:v>Ireland</c:v>
                </c:pt>
                <c:pt idx="3">
                  <c:v>Greece</c:v>
                </c:pt>
                <c:pt idx="4">
                  <c:v>UK</c:v>
                </c:pt>
              </c:strCache>
            </c:strRef>
          </c:cat>
          <c:val>
            <c:numRef>
              <c:f>'08 DL Deal Share by Country'!$O$2:$O$6</c:f>
              <c:numCache>
                <c:formatCode>0%</c:formatCode>
                <c:ptCount val="5"/>
                <c:pt idx="0">
                  <c:v>0</c:v>
                </c:pt>
                <c:pt idx="1">
                  <c:v>0.35</c:v>
                </c:pt>
                <c:pt idx="2">
                  <c:v>0</c:v>
                </c:pt>
                <c:pt idx="3">
                  <c:v>0</c:v>
                </c:pt>
                <c:pt idx="4">
                  <c:v>0.47</c:v>
                </c:pt>
              </c:numCache>
            </c:numRef>
          </c:val>
          <c:extLst>
            <c:ext xmlns:c16="http://schemas.microsoft.com/office/drawing/2014/chart" uri="{C3380CC4-5D6E-409C-BE32-E72D297353CC}">
              <c16:uniqueId val="{00000001-758D-486F-BF71-5B77D7A8B318}"/>
            </c:ext>
          </c:extLst>
        </c:ser>
        <c:ser>
          <c:idx val="3"/>
          <c:order val="2"/>
          <c:tx>
            <c:strRef>
              <c:f>'08 DL Deal Share by Country'!$N$1</c:f>
              <c:strCache>
                <c:ptCount val="1"/>
                <c:pt idx="0">
                  <c:v>2024</c:v>
                </c:pt>
              </c:strCache>
            </c:strRef>
          </c:tx>
          <c:spPr>
            <a:solidFill>
              <a:srgbClr val="C3EDEB"/>
            </a:solidFill>
            <a:ln>
              <a:noFill/>
            </a:ln>
          </c:spPr>
          <c:invertIfNegative val="0"/>
          <c:cat>
            <c:strRef>
              <c:f>'08 DL Deal Share by Country'!$I$2:$I$6</c:f>
              <c:strCache>
                <c:ptCount val="5"/>
                <c:pt idx="0">
                  <c:v>Spain</c:v>
                </c:pt>
                <c:pt idx="1">
                  <c:v>France</c:v>
                </c:pt>
                <c:pt idx="2">
                  <c:v>Ireland</c:v>
                </c:pt>
                <c:pt idx="3">
                  <c:v>Greece</c:v>
                </c:pt>
                <c:pt idx="4">
                  <c:v>UK</c:v>
                </c:pt>
              </c:strCache>
            </c:strRef>
          </c:cat>
          <c:val>
            <c:numRef>
              <c:f>'08 DL Deal Share by Country'!$N$2:$N$6</c:f>
              <c:numCache>
                <c:formatCode>0%</c:formatCode>
                <c:ptCount val="5"/>
                <c:pt idx="0">
                  <c:v>0</c:v>
                </c:pt>
                <c:pt idx="1">
                  <c:v>0.15</c:v>
                </c:pt>
                <c:pt idx="2">
                  <c:v>0</c:v>
                </c:pt>
                <c:pt idx="3">
                  <c:v>0</c:v>
                </c:pt>
                <c:pt idx="4">
                  <c:v>0.38</c:v>
                </c:pt>
              </c:numCache>
            </c:numRef>
          </c:val>
          <c:extLst xmlns:c15="http://schemas.microsoft.com/office/drawing/2012/chart">
            <c:ext xmlns:c16="http://schemas.microsoft.com/office/drawing/2014/chart" uri="{C3380CC4-5D6E-409C-BE32-E72D297353CC}">
              <c16:uniqueId val="{00000002-758D-486F-BF71-5B77D7A8B318}"/>
            </c:ext>
          </c:extLst>
        </c:ser>
        <c:ser>
          <c:idx val="4"/>
          <c:order val="3"/>
          <c:tx>
            <c:strRef>
              <c:f>'08 DL Deal Share by Country'!$M$1</c:f>
              <c:strCache>
                <c:ptCount val="1"/>
                <c:pt idx="0">
                  <c:v>2023</c:v>
                </c:pt>
              </c:strCache>
            </c:strRef>
          </c:tx>
          <c:spPr>
            <a:solidFill>
              <a:srgbClr val="40C2C9"/>
            </a:solidFill>
            <a:ln>
              <a:noFill/>
            </a:ln>
          </c:spPr>
          <c:invertIfNegative val="0"/>
          <c:cat>
            <c:strRef>
              <c:f>'08 DL Deal Share by Country'!$I$2:$I$6</c:f>
              <c:strCache>
                <c:ptCount val="5"/>
                <c:pt idx="0">
                  <c:v>Spain</c:v>
                </c:pt>
                <c:pt idx="1">
                  <c:v>France</c:v>
                </c:pt>
                <c:pt idx="2">
                  <c:v>Ireland</c:v>
                </c:pt>
                <c:pt idx="3">
                  <c:v>Greece</c:v>
                </c:pt>
                <c:pt idx="4">
                  <c:v>UK</c:v>
                </c:pt>
              </c:strCache>
            </c:strRef>
          </c:cat>
          <c:val>
            <c:numRef>
              <c:f>'08 DL Deal Share by Country'!$M$2:$M$6</c:f>
              <c:numCache>
                <c:formatCode>0%</c:formatCode>
                <c:ptCount val="5"/>
                <c:pt idx="0">
                  <c:v>0.13</c:v>
                </c:pt>
                <c:pt idx="1">
                  <c:v>0.25</c:v>
                </c:pt>
                <c:pt idx="2">
                  <c:v>0</c:v>
                </c:pt>
                <c:pt idx="3">
                  <c:v>0</c:v>
                </c:pt>
                <c:pt idx="4">
                  <c:v>0.25</c:v>
                </c:pt>
              </c:numCache>
            </c:numRef>
          </c:val>
          <c:extLst>
            <c:ext xmlns:c16="http://schemas.microsoft.com/office/drawing/2014/chart" uri="{C3380CC4-5D6E-409C-BE32-E72D297353CC}">
              <c16:uniqueId val="{00000003-758D-486F-BF71-5B77D7A8B318}"/>
            </c:ext>
          </c:extLst>
        </c:ser>
        <c:ser>
          <c:idx val="0"/>
          <c:order val="4"/>
          <c:tx>
            <c:strRef>
              <c:f>'08 DL Deal Share by Country'!$L$1</c:f>
              <c:strCache>
                <c:ptCount val="1"/>
                <c:pt idx="0">
                  <c:v>2022</c:v>
                </c:pt>
              </c:strCache>
            </c:strRef>
          </c:tx>
          <c:spPr>
            <a:solidFill>
              <a:srgbClr val="6185A6"/>
            </a:solidFill>
            <a:ln>
              <a:noFill/>
            </a:ln>
          </c:spPr>
          <c:invertIfNegative val="0"/>
          <c:cat>
            <c:strRef>
              <c:f>'08 DL Deal Share by Country'!$I$2:$I$6</c:f>
              <c:strCache>
                <c:ptCount val="5"/>
                <c:pt idx="0">
                  <c:v>Spain</c:v>
                </c:pt>
                <c:pt idx="1">
                  <c:v>France</c:v>
                </c:pt>
                <c:pt idx="2">
                  <c:v>Ireland</c:v>
                </c:pt>
                <c:pt idx="3">
                  <c:v>Greece</c:v>
                </c:pt>
                <c:pt idx="4">
                  <c:v>UK</c:v>
                </c:pt>
              </c:strCache>
            </c:strRef>
          </c:cat>
          <c:val>
            <c:numRef>
              <c:f>'08 DL Deal Share by Country'!$L$2:$L$6</c:f>
              <c:numCache>
                <c:formatCode>0%</c:formatCode>
                <c:ptCount val="5"/>
                <c:pt idx="0">
                  <c:v>0</c:v>
                </c:pt>
                <c:pt idx="1">
                  <c:v>0.2</c:v>
                </c:pt>
                <c:pt idx="2">
                  <c:v>7.0000000000000007E-2</c:v>
                </c:pt>
                <c:pt idx="3">
                  <c:v>0</c:v>
                </c:pt>
                <c:pt idx="4">
                  <c:v>0.47</c:v>
                </c:pt>
              </c:numCache>
            </c:numRef>
          </c:val>
          <c:extLst>
            <c:ext xmlns:c16="http://schemas.microsoft.com/office/drawing/2014/chart" uri="{C3380CC4-5D6E-409C-BE32-E72D297353CC}">
              <c16:uniqueId val="{00000004-758D-486F-BF71-5B77D7A8B318}"/>
            </c:ext>
          </c:extLst>
        </c:ser>
        <c:dLbls>
          <c:showLegendKey val="0"/>
          <c:showVal val="0"/>
          <c:showCatName val="0"/>
          <c:showSerName val="0"/>
          <c:showPercent val="0"/>
          <c:showBubbleSize val="0"/>
        </c:dLbls>
        <c:gapWidth val="60"/>
        <c:axId val="167826560"/>
        <c:axId val="167828096"/>
        <c:extLst>
          <c:ext xmlns:c15="http://schemas.microsoft.com/office/drawing/2012/chart" uri="{02D57815-91ED-43cb-92C2-25804820EDAC}">
            <c15:filteredBarSeries>
              <c15:ser>
                <c:idx val="2"/>
                <c:order val="5"/>
                <c:tx>
                  <c:strRef>
                    <c:extLst>
                      <c:ext uri="{02D57815-91ED-43cb-92C2-25804820EDAC}">
                        <c15:formulaRef>
                          <c15:sqref>'08 DL Deal Share by Country'!$K$1</c15:sqref>
                        </c15:formulaRef>
                      </c:ext>
                    </c:extLst>
                    <c:strCache>
                      <c:ptCount val="1"/>
                      <c:pt idx="0">
                        <c:v>2021</c:v>
                      </c:pt>
                    </c:strCache>
                  </c:strRef>
                </c:tx>
                <c:spPr>
                  <a:solidFill>
                    <a:srgbClr val="6185A6"/>
                  </a:solidFill>
                  <a:ln>
                    <a:noFill/>
                  </a:ln>
                </c:spPr>
                <c:invertIfNegative val="0"/>
                <c:cat>
                  <c:strRef>
                    <c:extLst>
                      <c:ext uri="{02D57815-91ED-43cb-92C2-25804820EDAC}">
                        <c15:formulaRef>
                          <c15:sqref>'08 DL Deal Share by Country'!$I$2:$I$6</c15:sqref>
                        </c15:formulaRef>
                      </c:ext>
                    </c:extLst>
                    <c:strCache>
                      <c:ptCount val="5"/>
                      <c:pt idx="0">
                        <c:v>Spain</c:v>
                      </c:pt>
                      <c:pt idx="1">
                        <c:v>France</c:v>
                      </c:pt>
                      <c:pt idx="2">
                        <c:v>Ireland</c:v>
                      </c:pt>
                      <c:pt idx="3">
                        <c:v>Greece</c:v>
                      </c:pt>
                      <c:pt idx="4">
                        <c:v>UK</c:v>
                      </c:pt>
                    </c:strCache>
                  </c:strRef>
                </c:cat>
                <c:val>
                  <c:numRef>
                    <c:extLst>
                      <c:ext uri="{02D57815-91ED-43cb-92C2-25804820EDAC}">
                        <c15:formulaRef>
                          <c15:sqref>'08 DL Deal Share by Country'!$K$2:$K$7</c15:sqref>
                        </c15:formulaRef>
                      </c:ext>
                    </c:extLst>
                    <c:numCache>
                      <c:formatCode>0%</c:formatCode>
                      <c:ptCount val="6"/>
                      <c:pt idx="0">
                        <c:v>0.08</c:v>
                      </c:pt>
                      <c:pt idx="1">
                        <c:v>0.23</c:v>
                      </c:pt>
                      <c:pt idx="2">
                        <c:v>0</c:v>
                      </c:pt>
                      <c:pt idx="3">
                        <c:v>0</c:v>
                      </c:pt>
                      <c:pt idx="4">
                        <c:v>0.38</c:v>
                      </c:pt>
                      <c:pt idx="5">
                        <c:v>0</c:v>
                      </c:pt>
                    </c:numCache>
                  </c:numRef>
                </c:val>
                <c:extLst>
                  <c:ext xmlns:c16="http://schemas.microsoft.com/office/drawing/2014/chart" uri="{C3380CC4-5D6E-409C-BE32-E72D297353CC}">
                    <c16:uniqueId val="{00000005-758D-486F-BF71-5B77D7A8B318}"/>
                  </c:ext>
                </c:extLst>
              </c15:ser>
            </c15:filteredBarSeries>
            <c15:filteredBarSeries>
              <c15:ser>
                <c:idx val="1"/>
                <c:order val="6"/>
                <c:tx>
                  <c:strRef>
                    <c:extLst xmlns:c15="http://schemas.microsoft.com/office/drawing/2012/chart">
                      <c:ext xmlns:c15="http://schemas.microsoft.com/office/drawing/2012/chart" uri="{02D57815-91ED-43cb-92C2-25804820EDAC}">
                        <c15:formulaRef>
                          <c15:sqref>'08 DL Deal Share by Country'!$J$1</c15:sqref>
                        </c15:formulaRef>
                      </c:ext>
                    </c:extLst>
                    <c:strCache>
                      <c:ptCount val="1"/>
                      <c:pt idx="0">
                        <c:v>2020</c:v>
                      </c:pt>
                    </c:strCache>
                  </c:strRef>
                </c:tx>
                <c:spPr>
                  <a:solidFill>
                    <a:srgbClr val="1D5080"/>
                  </a:solidFill>
                  <a:ln>
                    <a:noFill/>
                  </a:ln>
                </c:spPr>
                <c:invertIfNegative val="0"/>
                <c:cat>
                  <c:strRef>
                    <c:extLst xmlns:c15="http://schemas.microsoft.com/office/drawing/2012/chart">
                      <c:ext xmlns:c15="http://schemas.microsoft.com/office/drawing/2012/chart" uri="{02D57815-91ED-43cb-92C2-25804820EDAC}">
                        <c15:formulaRef>
                          <c15:sqref>'08 DL Deal Share by Country'!$I$2:$I$6</c15:sqref>
                        </c15:formulaRef>
                      </c:ext>
                    </c:extLst>
                    <c:strCache>
                      <c:ptCount val="5"/>
                      <c:pt idx="0">
                        <c:v>Spain</c:v>
                      </c:pt>
                      <c:pt idx="1">
                        <c:v>France</c:v>
                      </c:pt>
                      <c:pt idx="2">
                        <c:v>Ireland</c:v>
                      </c:pt>
                      <c:pt idx="3">
                        <c:v>Greece</c:v>
                      </c:pt>
                      <c:pt idx="4">
                        <c:v>UK</c:v>
                      </c:pt>
                    </c:strCache>
                  </c:strRef>
                </c:cat>
                <c:val>
                  <c:numRef>
                    <c:extLst xmlns:c15="http://schemas.microsoft.com/office/drawing/2012/chart">
                      <c:ext xmlns:c15="http://schemas.microsoft.com/office/drawing/2012/chart" uri="{02D57815-91ED-43cb-92C2-25804820EDAC}">
                        <c15:formulaRef>
                          <c15:sqref>'08 DL Deal Share by Country'!$J$2:$J$7</c15:sqref>
                        </c15:formulaRef>
                      </c:ext>
                    </c:extLst>
                    <c:numCache>
                      <c:formatCode>0%</c:formatCode>
                      <c:ptCount val="6"/>
                      <c:pt idx="0">
                        <c:v>0</c:v>
                      </c:pt>
                      <c:pt idx="1">
                        <c:v>0.08</c:v>
                      </c:pt>
                      <c:pt idx="2">
                        <c:v>0</c:v>
                      </c:pt>
                      <c:pt idx="3">
                        <c:v>0</c:v>
                      </c:pt>
                      <c:pt idx="4">
                        <c:v>0.62</c:v>
                      </c:pt>
                      <c:pt idx="5">
                        <c:v>0.15</c:v>
                      </c:pt>
                    </c:numCache>
                  </c:numRef>
                </c:val>
                <c:extLst xmlns:c15="http://schemas.microsoft.com/office/drawing/2012/chart">
                  <c:ext xmlns:c16="http://schemas.microsoft.com/office/drawing/2014/chart" uri="{C3380CC4-5D6E-409C-BE32-E72D297353CC}">
                    <c16:uniqueId val="{00000006-758D-486F-BF71-5B77D7A8B318}"/>
                  </c:ext>
                </c:extLst>
              </c15:ser>
            </c15:filteredBarSeries>
          </c:ext>
        </c:extLst>
      </c:barChart>
      <c:catAx>
        <c:axId val="167826560"/>
        <c:scaling>
          <c:orientation val="maxMin"/>
        </c:scaling>
        <c:delete val="0"/>
        <c:axPos val="l"/>
        <c:numFmt formatCode="General" sourceLinked="0"/>
        <c:majorTickMark val="none"/>
        <c:minorTickMark val="none"/>
        <c:tickLblPos val="low"/>
        <c:spPr>
          <a:ln w="3175">
            <a:noFill/>
            <a:prstDash val="solid"/>
          </a:ln>
        </c:spPr>
        <c:txPr>
          <a:bodyPr rot="0" vert="horz"/>
          <a:lstStyle/>
          <a:p>
            <a:pPr>
              <a:defRPr>
                <a:solidFill>
                  <a:srgbClr val="FFFFFF"/>
                </a:solidFill>
              </a:defRPr>
            </a:pPr>
            <a:endParaRPr lang="en-US"/>
          </a:p>
        </c:txPr>
        <c:crossAx val="167828096"/>
        <c:crosses val="autoZero"/>
        <c:auto val="0"/>
        <c:lblAlgn val="ctr"/>
        <c:lblOffset val="0"/>
        <c:tickLblSkip val="1"/>
        <c:noMultiLvlLbl val="1"/>
      </c:catAx>
      <c:valAx>
        <c:axId val="167828096"/>
        <c:scaling>
          <c:orientation val="minMax"/>
          <c:max val="0.55000000000000004"/>
        </c:scaling>
        <c:delete val="0"/>
        <c:axPos val="t"/>
        <c:majorGridlines>
          <c:spPr>
            <a:ln w="3175">
              <a:noFill/>
              <a:prstDash val="solid"/>
            </a:ln>
          </c:spPr>
        </c:majorGridlines>
        <c:title>
          <c:tx>
            <c:rich>
              <a:bodyPr/>
              <a:lstStyle/>
              <a:p>
                <a:pPr>
                  <a:defRPr>
                    <a:solidFill>
                      <a:srgbClr val="FFFFFF"/>
                    </a:solidFill>
                  </a:defRPr>
                </a:pPr>
                <a:r>
                  <a:rPr lang="en-GB">
                    <a:solidFill>
                      <a:srgbClr val="FFFFFF"/>
                    </a:solidFill>
                  </a:rPr>
                  <a:t>Deal share</a:t>
                </a:r>
              </a:p>
            </c:rich>
          </c:tx>
          <c:layout>
            <c:manualLayout>
              <c:xMode val="edge"/>
              <c:yMode val="edge"/>
              <c:x val="0.54286404199475069"/>
              <c:y val="0.83386530115108159"/>
            </c:manualLayout>
          </c:layout>
          <c:overlay val="0"/>
        </c:title>
        <c:numFmt formatCode="0%" sourceLinked="0"/>
        <c:majorTickMark val="out"/>
        <c:minorTickMark val="none"/>
        <c:tickLblPos val="high"/>
        <c:spPr>
          <a:ln w="3175">
            <a:noFill/>
            <a:prstDash val="solid"/>
          </a:ln>
        </c:spPr>
        <c:txPr>
          <a:bodyPr rot="0" vert="horz"/>
          <a:lstStyle/>
          <a:p>
            <a:pPr>
              <a:defRPr>
                <a:solidFill>
                  <a:srgbClr val="FFFFFF"/>
                </a:solidFill>
              </a:defRPr>
            </a:pPr>
            <a:endParaRPr lang="en-US"/>
          </a:p>
        </c:txPr>
        <c:crossAx val="167826560"/>
        <c:crosses val="autoZero"/>
        <c:crossBetween val="between"/>
        <c:majorUnit val="5.000000000000001E-2"/>
      </c:valAx>
      <c:spPr>
        <a:solidFill>
          <a:srgbClr val="051C38"/>
        </a:solidFill>
        <a:ln w="25400">
          <a:noFill/>
        </a:ln>
      </c:spPr>
    </c:plotArea>
    <c:legend>
      <c:legendPos val="r"/>
      <c:layout>
        <c:manualLayout>
          <c:xMode val="edge"/>
          <c:yMode val="edge"/>
          <c:x val="0.90306251491290856"/>
          <c:y val="0.23568770978024528"/>
          <c:w val="6.3130070388928664E-2"/>
          <c:h val="0.42786937155643751"/>
        </c:manualLayout>
      </c:layout>
      <c:overlay val="0"/>
      <c:spPr>
        <a:solidFill>
          <a:srgbClr val="051C38"/>
        </a:solidFill>
        <a:ln>
          <a:noFill/>
        </a:ln>
      </c:spPr>
      <c:txPr>
        <a:bodyPr/>
        <a:lstStyle/>
        <a:p>
          <a:pPr>
            <a:defRPr>
              <a:solidFill>
                <a:srgbClr val="FFFFFF"/>
              </a:solidFill>
            </a:defRPr>
          </a:pPr>
          <a:endParaRPr lang="en-US"/>
        </a:p>
      </c:txPr>
    </c:legend>
    <c:plotVisOnly val="1"/>
    <c:dispBlanksAs val="gap"/>
    <c:showDLblsOverMax val="0"/>
  </c:chart>
  <c:spPr>
    <a:solidFill>
      <a:srgbClr val="051C38"/>
    </a:solidFill>
    <a:ln w="9525">
      <a:noFill/>
    </a:ln>
  </c:spPr>
  <c:txPr>
    <a:bodyPr/>
    <a:lstStyle/>
    <a:p>
      <a:pPr>
        <a:defRPr sz="1200" b="0" i="0" u="none" strike="noStrike" baseline="0">
          <a:solidFill>
            <a:srgbClr val="000000"/>
          </a:solidFill>
          <a:latin typeface="Arial Narrow"/>
          <a:ea typeface="Arial Narrow"/>
          <a:cs typeface="Arial Narrow"/>
        </a:defRPr>
      </a:pPr>
      <a:endParaRPr lang="en-US"/>
    </a:p>
  </c:txPr>
  <c:externalData r:id="rId2">
    <c:autoUpdate val="0"/>
  </c:externalData>
  <c:userShapes r:id="rId3"/>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304849677881169E-2"/>
          <c:y val="0.11409364503458856"/>
          <c:w val="0.87548802493438316"/>
          <c:h val="0.7386169437153689"/>
        </c:manualLayout>
      </c:layout>
      <c:barChart>
        <c:barDir val="col"/>
        <c:grouping val="clustered"/>
        <c:varyColors val="0"/>
        <c:ser>
          <c:idx val="1"/>
          <c:order val="0"/>
          <c:tx>
            <c:strRef>
              <c:f>'Count of DL deals top secto (2)'!$J$1</c:f>
              <c:strCache>
                <c:ptCount val="1"/>
                <c:pt idx="0">
                  <c:v>2024</c:v>
                </c:pt>
              </c:strCache>
            </c:strRef>
          </c:tx>
          <c:spPr>
            <a:solidFill>
              <a:srgbClr val="C3EDEB"/>
            </a:solidFill>
            <a:ln>
              <a:noFill/>
            </a:ln>
          </c:spPr>
          <c:invertIfNegative val="0"/>
          <c:cat>
            <c:strRef>
              <c:f>'Count of DL deals top secto (2)'!$I$2:$I$11</c:f>
              <c:strCache>
                <c:ptCount val="10"/>
                <c:pt idx="0">
                  <c:v>Professional &amp; Business Services</c:v>
                </c:pt>
                <c:pt idx="1">
                  <c:v>Technology</c:v>
                </c:pt>
                <c:pt idx="2">
                  <c:v>Healthcare</c:v>
                </c:pt>
                <c:pt idx="3">
                  <c:v>Transportation</c:v>
                </c:pt>
                <c:pt idx="4">
                  <c:v>Machinery</c:v>
                </c:pt>
                <c:pt idx="5">
                  <c:v>Financial Services</c:v>
                </c:pt>
                <c:pt idx="6">
                  <c:v>Manufacturing</c:v>
                </c:pt>
                <c:pt idx="7">
                  <c:v>Educational Services</c:v>
                </c:pt>
                <c:pt idx="8">
                  <c:v>Insurance</c:v>
                </c:pt>
                <c:pt idx="9">
                  <c:v>Food &amp; Beverage</c:v>
                </c:pt>
              </c:strCache>
            </c:strRef>
          </c:cat>
          <c:val>
            <c:numRef>
              <c:f>'Count of DL deals top secto (2)'!$J$2:$J$11</c:f>
              <c:numCache>
                <c:formatCode>0%</c:formatCode>
                <c:ptCount val="10"/>
                <c:pt idx="0">
                  <c:v>0.23</c:v>
                </c:pt>
                <c:pt idx="1">
                  <c:v>0.23</c:v>
                </c:pt>
                <c:pt idx="2">
                  <c:v>0.12</c:v>
                </c:pt>
                <c:pt idx="3">
                  <c:v>0.02</c:v>
                </c:pt>
                <c:pt idx="4">
                  <c:v>0.02</c:v>
                </c:pt>
                <c:pt idx="5">
                  <c:v>0.06</c:v>
                </c:pt>
                <c:pt idx="6">
                  <c:v>0.06</c:v>
                </c:pt>
                <c:pt idx="7">
                  <c:v>0</c:v>
                </c:pt>
                <c:pt idx="8">
                  <c:v>0.04</c:v>
                </c:pt>
                <c:pt idx="9">
                  <c:v>0.04</c:v>
                </c:pt>
              </c:numCache>
            </c:numRef>
          </c:val>
          <c:extLst>
            <c:ext xmlns:c16="http://schemas.microsoft.com/office/drawing/2014/chart" uri="{C3380CC4-5D6E-409C-BE32-E72D297353CC}">
              <c16:uniqueId val="{00000000-4DD7-4EDC-B927-AB4F21B9EACE}"/>
            </c:ext>
          </c:extLst>
        </c:ser>
        <c:ser>
          <c:idx val="0"/>
          <c:order val="1"/>
          <c:tx>
            <c:strRef>
              <c:f>'Count of DL deals top secto (2)'!$K$1</c:f>
              <c:strCache>
                <c:ptCount val="1"/>
                <c:pt idx="0">
                  <c:v>2025</c:v>
                </c:pt>
              </c:strCache>
            </c:strRef>
          </c:tx>
          <c:spPr>
            <a:solidFill>
              <a:srgbClr val="40C2C9"/>
            </a:solidFill>
          </c:spPr>
          <c:invertIfNegative val="0"/>
          <c:cat>
            <c:strRef>
              <c:f>'Count of DL deals top secto (2)'!$I$2:$I$11</c:f>
              <c:strCache>
                <c:ptCount val="10"/>
                <c:pt idx="0">
                  <c:v>Professional &amp; Business Services</c:v>
                </c:pt>
                <c:pt idx="1">
                  <c:v>Technology</c:v>
                </c:pt>
                <c:pt idx="2">
                  <c:v>Healthcare</c:v>
                </c:pt>
                <c:pt idx="3">
                  <c:v>Transportation</c:v>
                </c:pt>
                <c:pt idx="4">
                  <c:v>Machinery</c:v>
                </c:pt>
                <c:pt idx="5">
                  <c:v>Financial Services</c:v>
                </c:pt>
                <c:pt idx="6">
                  <c:v>Manufacturing</c:v>
                </c:pt>
                <c:pt idx="7">
                  <c:v>Educational Services</c:v>
                </c:pt>
                <c:pt idx="8">
                  <c:v>Insurance</c:v>
                </c:pt>
                <c:pt idx="9">
                  <c:v>Food &amp; Beverage</c:v>
                </c:pt>
              </c:strCache>
            </c:strRef>
          </c:cat>
          <c:val>
            <c:numRef>
              <c:f>'Count of DL deals top secto (2)'!$K$2:$K$11</c:f>
              <c:numCache>
                <c:formatCode>0%</c:formatCode>
                <c:ptCount val="10"/>
                <c:pt idx="0">
                  <c:v>0.17</c:v>
                </c:pt>
                <c:pt idx="1">
                  <c:v>0.28999999999999998</c:v>
                </c:pt>
                <c:pt idx="2">
                  <c:v>0.14000000000000001</c:v>
                </c:pt>
                <c:pt idx="3">
                  <c:v>0.01</c:v>
                </c:pt>
                <c:pt idx="4">
                  <c:v>0.02</c:v>
                </c:pt>
                <c:pt idx="5">
                  <c:v>0.05</c:v>
                </c:pt>
                <c:pt idx="6">
                  <c:v>0.04</c:v>
                </c:pt>
                <c:pt idx="7">
                  <c:v>0</c:v>
                </c:pt>
                <c:pt idx="8">
                  <c:v>0.04</c:v>
                </c:pt>
                <c:pt idx="9">
                  <c:v>0.03</c:v>
                </c:pt>
              </c:numCache>
            </c:numRef>
          </c:val>
          <c:extLst>
            <c:ext xmlns:c16="http://schemas.microsoft.com/office/drawing/2014/chart" uri="{C3380CC4-5D6E-409C-BE32-E72D297353CC}">
              <c16:uniqueId val="{00000001-4DD7-4EDC-B927-AB4F21B9EACE}"/>
            </c:ext>
          </c:extLst>
        </c:ser>
        <c:ser>
          <c:idx val="2"/>
          <c:order val="2"/>
          <c:tx>
            <c:strRef>
              <c:f>'Count of DL deals top secto (2)'!$L$1</c:f>
              <c:strCache>
                <c:ptCount val="1"/>
                <c:pt idx="0">
                  <c:v>YTD</c:v>
                </c:pt>
              </c:strCache>
            </c:strRef>
          </c:tx>
          <c:spPr>
            <a:solidFill>
              <a:srgbClr val="6185A6"/>
            </a:solidFill>
          </c:spPr>
          <c:invertIfNegative val="0"/>
          <c:cat>
            <c:strRef>
              <c:f>'Count of DL deals top secto (2)'!$I$2:$I$11</c:f>
              <c:strCache>
                <c:ptCount val="10"/>
                <c:pt idx="0">
                  <c:v>Professional &amp; Business Services</c:v>
                </c:pt>
                <c:pt idx="1">
                  <c:v>Technology</c:v>
                </c:pt>
                <c:pt idx="2">
                  <c:v>Healthcare</c:v>
                </c:pt>
                <c:pt idx="3">
                  <c:v>Transportation</c:v>
                </c:pt>
                <c:pt idx="4">
                  <c:v>Machinery</c:v>
                </c:pt>
                <c:pt idx="5">
                  <c:v>Financial Services</c:v>
                </c:pt>
                <c:pt idx="6">
                  <c:v>Manufacturing</c:v>
                </c:pt>
                <c:pt idx="7">
                  <c:v>Educational Services</c:v>
                </c:pt>
                <c:pt idx="8">
                  <c:v>Insurance</c:v>
                </c:pt>
                <c:pt idx="9">
                  <c:v>Food &amp; Beverage</c:v>
                </c:pt>
              </c:strCache>
            </c:strRef>
          </c:cat>
          <c:val>
            <c:numRef>
              <c:f>'Count of DL deals top secto (2)'!$L$2:$L$11</c:f>
              <c:numCache>
                <c:formatCode>0%</c:formatCode>
                <c:ptCount val="10"/>
                <c:pt idx="0">
                  <c:v>0.25</c:v>
                </c:pt>
                <c:pt idx="1">
                  <c:v>0.22</c:v>
                </c:pt>
                <c:pt idx="2">
                  <c:v>0.14000000000000001</c:v>
                </c:pt>
                <c:pt idx="3">
                  <c:v>0.04</c:v>
                </c:pt>
                <c:pt idx="4">
                  <c:v>0.04</c:v>
                </c:pt>
                <c:pt idx="5">
                  <c:v>0.03</c:v>
                </c:pt>
                <c:pt idx="6">
                  <c:v>0.03</c:v>
                </c:pt>
                <c:pt idx="7">
                  <c:v>0.03</c:v>
                </c:pt>
                <c:pt idx="8">
                  <c:v>0.03</c:v>
                </c:pt>
                <c:pt idx="9">
                  <c:v>0.03</c:v>
                </c:pt>
              </c:numCache>
            </c:numRef>
          </c:val>
          <c:extLst>
            <c:ext xmlns:c16="http://schemas.microsoft.com/office/drawing/2014/chart" uri="{C3380CC4-5D6E-409C-BE32-E72D297353CC}">
              <c16:uniqueId val="{00000000-4BE2-4075-9799-EF627A4B21C0}"/>
            </c:ext>
          </c:extLst>
        </c:ser>
        <c:dLbls>
          <c:showLegendKey val="0"/>
          <c:showVal val="0"/>
          <c:showCatName val="0"/>
          <c:showSerName val="0"/>
          <c:showPercent val="0"/>
          <c:showBubbleSize val="0"/>
        </c:dLbls>
        <c:gapWidth val="60"/>
        <c:axId val="114689152"/>
        <c:axId val="114690688"/>
      </c:barChart>
      <c:catAx>
        <c:axId val="114689152"/>
        <c:scaling>
          <c:orientation val="minMax"/>
        </c:scaling>
        <c:delete val="0"/>
        <c:axPos val="b"/>
        <c:numFmt formatCode="General"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noMultiLvlLbl val="0"/>
      </c:catAx>
      <c:valAx>
        <c:axId val="114690688"/>
        <c:scaling>
          <c:orientation val="minMax"/>
          <c:max val="0.30000000000000004"/>
        </c:scaling>
        <c:delete val="0"/>
        <c:axPos val="l"/>
        <c:numFmt formatCode="0%" sourceLinked="0"/>
        <c:majorTickMark val="none"/>
        <c:minorTickMark val="none"/>
        <c:tickLblPos val="nextTo"/>
        <c:spPr>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valAx>
      <c:spPr>
        <a:noFill/>
        <a:ln w="25400">
          <a:noFill/>
        </a:ln>
      </c:spPr>
    </c:plotArea>
    <c:legend>
      <c:legendPos val="t"/>
      <c:layout>
        <c:manualLayout>
          <c:xMode val="edge"/>
          <c:yMode val="edge"/>
          <c:x val="0.37567974673849219"/>
          <c:y val="0.102164766831042"/>
          <c:w val="0.11383343772369363"/>
          <c:h val="6.0043501506756108E-2"/>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172325260290331E-2"/>
          <c:y val="0.12210885097696121"/>
          <c:w val="0.74263828040452284"/>
          <c:h val="0.78093162706472941"/>
        </c:manualLayout>
      </c:layout>
      <c:barChart>
        <c:barDir val="col"/>
        <c:grouping val="percentStacked"/>
        <c:varyColors val="0"/>
        <c:ser>
          <c:idx val="4"/>
          <c:order val="0"/>
          <c:tx>
            <c:strRef>
              <c:f>'06 Deal Size Diversification'!$J$1</c:f>
              <c:strCache>
                <c:ptCount val="1"/>
                <c:pt idx="0">
                  <c:v>Software &amp; Data Integration</c:v>
                </c:pt>
              </c:strCache>
            </c:strRef>
          </c:tx>
          <c:spPr>
            <a:solidFill>
              <a:srgbClr val="40C2C9"/>
            </a:solidFill>
            <a:ln w="12700">
              <a:noFill/>
              <a:prstDash val="solid"/>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Diversification'!$J$2:$J$8</c:f>
              <c:numCache>
                <c:formatCode>0%</c:formatCode>
                <c:ptCount val="7"/>
                <c:pt idx="0">
                  <c:v>0.18</c:v>
                </c:pt>
                <c:pt idx="1">
                  <c:v>0.26</c:v>
                </c:pt>
                <c:pt idx="2">
                  <c:v>0.24</c:v>
                </c:pt>
                <c:pt idx="3">
                  <c:v>0.23</c:v>
                </c:pt>
                <c:pt idx="4">
                  <c:v>0.21</c:v>
                </c:pt>
                <c:pt idx="5">
                  <c:v>0.26</c:v>
                </c:pt>
                <c:pt idx="6">
                  <c:v>0.22</c:v>
                </c:pt>
              </c:numCache>
            </c:numRef>
          </c:val>
          <c:extLst>
            <c:ext xmlns:c16="http://schemas.microsoft.com/office/drawing/2014/chart" uri="{C3380CC4-5D6E-409C-BE32-E72D297353CC}">
              <c16:uniqueId val="{00000000-5DC2-4996-80E0-86E0DF907B8D}"/>
            </c:ext>
          </c:extLst>
        </c:ser>
        <c:ser>
          <c:idx val="3"/>
          <c:order val="1"/>
          <c:tx>
            <c:strRef>
              <c:f>'06 Deal Size Diversification'!$K$1</c:f>
              <c:strCache>
                <c:ptCount val="1"/>
                <c:pt idx="0">
                  <c:v>Business Services</c:v>
                </c:pt>
              </c:strCache>
            </c:strRef>
          </c:tx>
          <c:spPr>
            <a:solidFill>
              <a:srgbClr val="C3EDEB"/>
            </a:solidFill>
            <a:ln w="38100">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Diversification'!$K$2:$K$8</c:f>
              <c:numCache>
                <c:formatCode>0%</c:formatCode>
                <c:ptCount val="7"/>
                <c:pt idx="0">
                  <c:v>0.06</c:v>
                </c:pt>
                <c:pt idx="1">
                  <c:v>0.11</c:v>
                </c:pt>
                <c:pt idx="2">
                  <c:v>7.0000000000000007E-2</c:v>
                </c:pt>
                <c:pt idx="3">
                  <c:v>0.23</c:v>
                </c:pt>
                <c:pt idx="4">
                  <c:v>0.2</c:v>
                </c:pt>
                <c:pt idx="5">
                  <c:v>0.11</c:v>
                </c:pt>
                <c:pt idx="6">
                  <c:v>0.2</c:v>
                </c:pt>
              </c:numCache>
            </c:numRef>
          </c:val>
          <c:extLst>
            <c:ext xmlns:c16="http://schemas.microsoft.com/office/drawing/2014/chart" uri="{C3380CC4-5D6E-409C-BE32-E72D297353CC}">
              <c16:uniqueId val="{00000001-5DC2-4996-80E0-86E0DF907B8D}"/>
            </c:ext>
          </c:extLst>
        </c:ser>
        <c:ser>
          <c:idx val="0"/>
          <c:order val="2"/>
          <c:tx>
            <c:strRef>
              <c:f>'06 Deal Size Diversification'!$L$1</c:f>
              <c:strCache>
                <c:ptCount val="1"/>
                <c:pt idx="0">
                  <c:v>Health Services</c:v>
                </c:pt>
              </c:strCache>
            </c:strRef>
          </c:tx>
          <c:spPr>
            <a:solidFill>
              <a:srgbClr val="6185A6"/>
            </a:solidFill>
            <a:ln>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Diversification'!$L$2:$L$8</c:f>
              <c:numCache>
                <c:formatCode>0%</c:formatCode>
                <c:ptCount val="7"/>
                <c:pt idx="0">
                  <c:v>7.0000000000000007E-2</c:v>
                </c:pt>
                <c:pt idx="1">
                  <c:v>0.03</c:v>
                </c:pt>
                <c:pt idx="2">
                  <c:v>0.05</c:v>
                </c:pt>
                <c:pt idx="3">
                  <c:v>0.04</c:v>
                </c:pt>
                <c:pt idx="4">
                  <c:v>0.05</c:v>
                </c:pt>
                <c:pt idx="5">
                  <c:v>0.05</c:v>
                </c:pt>
                <c:pt idx="6">
                  <c:v>0.06</c:v>
                </c:pt>
              </c:numCache>
            </c:numRef>
          </c:val>
          <c:extLst>
            <c:ext xmlns:c16="http://schemas.microsoft.com/office/drawing/2014/chart" uri="{C3380CC4-5D6E-409C-BE32-E72D297353CC}">
              <c16:uniqueId val="{00000002-5DC2-4996-80E0-86E0DF907B8D}"/>
            </c:ext>
          </c:extLst>
        </c:ser>
        <c:ser>
          <c:idx val="2"/>
          <c:order val="3"/>
          <c:tx>
            <c:strRef>
              <c:f>'06 Deal Size Diversification'!$M$1</c:f>
              <c:strCache>
                <c:ptCount val="1"/>
                <c:pt idx="0">
                  <c:v>Professional Services</c:v>
                </c:pt>
              </c:strCache>
            </c:strRef>
          </c:tx>
          <c:spPr>
            <a:solidFill>
              <a:srgbClr val="F5C914"/>
            </a:solidFill>
            <a:ln>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Diversification'!$M$2:$M$8</c:f>
              <c:numCache>
                <c:formatCode>0%</c:formatCode>
                <c:ptCount val="7"/>
                <c:pt idx="0">
                  <c:v>0.03</c:v>
                </c:pt>
                <c:pt idx="1">
                  <c:v>0.03</c:v>
                </c:pt>
                <c:pt idx="2">
                  <c:v>0.01</c:v>
                </c:pt>
                <c:pt idx="3">
                  <c:v>0.05</c:v>
                </c:pt>
                <c:pt idx="4">
                  <c:v>0.03</c:v>
                </c:pt>
                <c:pt idx="5">
                  <c:v>0.05</c:v>
                </c:pt>
                <c:pt idx="6">
                  <c:v>0.04</c:v>
                </c:pt>
              </c:numCache>
            </c:numRef>
          </c:val>
          <c:extLst>
            <c:ext xmlns:c16="http://schemas.microsoft.com/office/drawing/2014/chart" uri="{C3380CC4-5D6E-409C-BE32-E72D297353CC}">
              <c16:uniqueId val="{00000003-5DC2-4996-80E0-86E0DF907B8D}"/>
            </c:ext>
          </c:extLst>
        </c:ser>
        <c:ser>
          <c:idx val="1"/>
          <c:order val="4"/>
          <c:tx>
            <c:strRef>
              <c:f>'06 Deal Size Diversification'!$N$1</c:f>
              <c:strCache>
                <c:ptCount val="1"/>
                <c:pt idx="0">
                  <c:v>Pharmaceuticals</c:v>
                </c:pt>
              </c:strCache>
            </c:strRef>
          </c:tx>
          <c:spPr>
            <a:solidFill>
              <a:srgbClr val="E88F36"/>
            </a:solidFill>
            <a:ln>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Diversification'!$N$2:$N$8</c:f>
              <c:numCache>
                <c:formatCode>0%</c:formatCode>
                <c:ptCount val="7"/>
                <c:pt idx="0">
                  <c:v>0.04</c:v>
                </c:pt>
                <c:pt idx="1">
                  <c:v>0.04</c:v>
                </c:pt>
                <c:pt idx="2">
                  <c:v>0.11</c:v>
                </c:pt>
                <c:pt idx="3">
                  <c:v>0.03</c:v>
                </c:pt>
                <c:pt idx="4">
                  <c:v>0.04</c:v>
                </c:pt>
                <c:pt idx="5">
                  <c:v>0.05</c:v>
                </c:pt>
                <c:pt idx="6">
                  <c:v>0.04</c:v>
                </c:pt>
              </c:numCache>
            </c:numRef>
          </c:val>
          <c:extLst>
            <c:ext xmlns:c16="http://schemas.microsoft.com/office/drawing/2014/chart" uri="{C3380CC4-5D6E-409C-BE32-E72D297353CC}">
              <c16:uniqueId val="{00000004-5DC2-4996-80E0-86E0DF907B8D}"/>
            </c:ext>
          </c:extLst>
        </c:ser>
        <c:ser>
          <c:idx val="5"/>
          <c:order val="5"/>
          <c:tx>
            <c:strRef>
              <c:f>'06 Deal Size Diversification'!$O$1</c:f>
              <c:strCache>
                <c:ptCount val="1"/>
                <c:pt idx="0">
                  <c:v>Other</c:v>
                </c:pt>
              </c:strCache>
            </c:strRef>
          </c:tx>
          <c:spPr>
            <a:solidFill>
              <a:srgbClr val="C0BCB2"/>
            </a:solidFill>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Diversification'!$O$2:$O$8</c:f>
              <c:numCache>
                <c:formatCode>0%</c:formatCode>
                <c:ptCount val="7"/>
                <c:pt idx="0">
                  <c:v>0.62</c:v>
                </c:pt>
                <c:pt idx="1">
                  <c:v>0.53</c:v>
                </c:pt>
                <c:pt idx="2">
                  <c:v>0.51</c:v>
                </c:pt>
                <c:pt idx="3">
                  <c:v>0.43</c:v>
                </c:pt>
                <c:pt idx="4">
                  <c:v>0.47</c:v>
                </c:pt>
                <c:pt idx="5">
                  <c:v>0.48</c:v>
                </c:pt>
                <c:pt idx="6">
                  <c:v>0.44</c:v>
                </c:pt>
              </c:numCache>
            </c:numRef>
          </c:val>
          <c:extLst>
            <c:ext xmlns:c16="http://schemas.microsoft.com/office/drawing/2014/chart" uri="{C3380CC4-5D6E-409C-BE32-E72D297353CC}">
              <c16:uniqueId val="{00000000-D41F-4F1F-9242-00D825F85453}"/>
            </c:ext>
          </c:extLst>
        </c:ser>
        <c:dLbls>
          <c:showLegendKey val="0"/>
          <c:showVal val="0"/>
          <c:showCatName val="0"/>
          <c:showSerName val="0"/>
          <c:showPercent val="0"/>
          <c:showBubbleSize val="0"/>
        </c:dLbls>
        <c:gapWidth val="60"/>
        <c:overlap val="100"/>
        <c:axId val="123647488"/>
        <c:axId val="123649024"/>
      </c:barChart>
      <c:catAx>
        <c:axId val="123647488"/>
        <c:scaling>
          <c:orientation val="minMax"/>
        </c:scaling>
        <c:delete val="0"/>
        <c:axPos val="b"/>
        <c:numFmt formatCode="General" sourceLinked="0"/>
        <c:majorTickMark val="none"/>
        <c:minorTickMark val="none"/>
        <c:tickLblPos val="nextTo"/>
        <c:spPr>
          <a:ln w="3175">
            <a:solidFill>
              <a:schemeClr val="tx1"/>
            </a:solidFill>
            <a:prstDash val="solid"/>
          </a:ln>
        </c:spPr>
        <c:txPr>
          <a:bodyPr rot="0" vert="horz"/>
          <a:lstStyle/>
          <a:p>
            <a:pPr rtl="1">
              <a:defRPr sz="1200" b="0" i="0" u="none" strike="noStrike" baseline="0">
                <a:solidFill>
                  <a:schemeClr val="tx1"/>
                </a:solidFill>
                <a:latin typeface="Arial Narrow"/>
                <a:ea typeface="Arial Narrow"/>
                <a:cs typeface="Arial Narrow"/>
              </a:defRPr>
            </a:pPr>
            <a:endParaRPr lang="en-US"/>
          </a:p>
        </c:txPr>
        <c:crossAx val="123649024"/>
        <c:crosses val="autoZero"/>
        <c:auto val="0"/>
        <c:lblAlgn val="ctr"/>
        <c:lblOffset val="0"/>
        <c:noMultiLvlLbl val="0"/>
      </c:catAx>
      <c:valAx>
        <c:axId val="123649024"/>
        <c:scaling>
          <c:orientation val="minMax"/>
        </c:scaling>
        <c:delete val="0"/>
        <c:axPos val="l"/>
        <c:numFmt formatCode="0%" sourceLinked="0"/>
        <c:majorTickMark val="out"/>
        <c:minorTickMark val="none"/>
        <c:tickLblPos val="low"/>
        <c:spPr>
          <a:noFill/>
          <a:ln w="3175">
            <a:noFill/>
            <a:prstDash val="solid"/>
          </a:ln>
        </c:spPr>
        <c:txPr>
          <a:bodyPr rot="0" vert="horz"/>
          <a:lstStyle/>
          <a:p>
            <a:pPr rtl="1">
              <a:defRPr sz="1200" b="0" i="0" u="none" strike="noStrike" baseline="0">
                <a:solidFill>
                  <a:schemeClr val="tx1"/>
                </a:solidFill>
                <a:latin typeface="Arial Narrow"/>
                <a:ea typeface="Arial Narrow"/>
                <a:cs typeface="Arial Narrow"/>
              </a:defRPr>
            </a:pPr>
            <a:endParaRPr lang="en-US"/>
          </a:p>
        </c:txPr>
        <c:crossAx val="123647488"/>
        <c:crosses val="autoZero"/>
        <c:crossBetween val="between"/>
      </c:valAx>
      <c:spPr>
        <a:noFill/>
        <a:ln w="25400">
          <a:noFill/>
        </a:ln>
      </c:spPr>
    </c:plotArea>
    <c:legend>
      <c:legendPos val="r"/>
      <c:layout>
        <c:manualLayout>
          <c:xMode val="edge"/>
          <c:yMode val="edge"/>
          <c:x val="0.79520916520506024"/>
          <c:y val="0.10453424155379014"/>
          <c:w val="0.13188341978579693"/>
          <c:h val="0.68599840149994595"/>
        </c:manualLayout>
      </c:layout>
      <c:overlay val="0"/>
      <c:txPr>
        <a:bodyPr/>
        <a:lstStyle/>
        <a:p>
          <a:pPr>
            <a:defRPr sz="1200">
              <a:solidFill>
                <a:schemeClr val="tx1"/>
              </a:solidFill>
              <a:latin typeface="Arial Narrow"/>
              <a:ea typeface="Arial Narrow"/>
              <a:cs typeface="Arial Narrow"/>
            </a:defRPr>
          </a:pPr>
          <a:endParaRPr lang="en-US"/>
        </a:p>
      </c:txPr>
    </c:legend>
    <c:plotVisOnly val="1"/>
    <c:dispBlanksAs val="gap"/>
    <c:showDLblsOverMax val="1"/>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8409032981982E-2"/>
          <c:y val="8.3576811999142506E-2"/>
          <c:w val="0.94059886857475605"/>
          <c:h val="0.78771831786551316"/>
        </c:manualLayout>
      </c:layout>
      <c:barChart>
        <c:barDir val="col"/>
        <c:grouping val="stacked"/>
        <c:varyColors val="0"/>
        <c:ser>
          <c:idx val="1"/>
          <c:order val="0"/>
          <c:tx>
            <c:strRef>
              <c:f>'est vol by putpose'!$J$1</c:f>
              <c:strCache>
                <c:ptCount val="1"/>
                <c:pt idx="0">
                  <c:v>Acquisition-related</c:v>
                </c:pt>
              </c:strCache>
            </c:strRef>
          </c:tx>
          <c:spPr>
            <a:solidFill>
              <a:srgbClr val="40C2C9"/>
            </a:solidFill>
            <a:ln>
              <a:noFill/>
            </a:ln>
          </c:spPr>
          <c:invertIfNegative val="1"/>
          <c:cat>
            <c:strRef>
              <c:f>'est vol by putpose'!$I$2:$I$9</c:f>
              <c:strCache>
                <c:ptCount val="8"/>
                <c:pt idx="0">
                  <c:v>2020</c:v>
                </c:pt>
                <c:pt idx="1">
                  <c:v>2021</c:v>
                </c:pt>
                <c:pt idx="2">
                  <c:v>2022</c:v>
                </c:pt>
                <c:pt idx="3">
                  <c:v>2023</c:v>
                </c:pt>
                <c:pt idx="4">
                  <c:v>2024</c:v>
                </c:pt>
                <c:pt idx="5">
                  <c:v>2025</c:v>
                </c:pt>
                <c:pt idx="6">
                  <c:v>YTD 2025</c:v>
                </c:pt>
                <c:pt idx="7">
                  <c:v>YTD 2026</c:v>
                </c:pt>
              </c:strCache>
            </c:strRef>
          </c:cat>
          <c:val>
            <c:numRef>
              <c:f>'est vol by putpose'!$J$2:$J$9</c:f>
              <c:numCache>
                <c:formatCode>0.00</c:formatCode>
                <c:ptCount val="8"/>
                <c:pt idx="0">
                  <c:v>10.047569532000001</c:v>
                </c:pt>
                <c:pt idx="1">
                  <c:v>13.844132099999999</c:v>
                </c:pt>
                <c:pt idx="2">
                  <c:v>9.7316978210000009</c:v>
                </c:pt>
                <c:pt idx="3">
                  <c:v>18.940000000000001</c:v>
                </c:pt>
                <c:pt idx="4">
                  <c:v>25.38</c:v>
                </c:pt>
                <c:pt idx="5">
                  <c:v>23.23</c:v>
                </c:pt>
                <c:pt idx="6">
                  <c:v>14.56</c:v>
                </c:pt>
                <c:pt idx="7">
                  <c:v>12.9</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F92F-437C-BF18-F75E4C2AB3A0}"/>
            </c:ext>
          </c:extLst>
        </c:ser>
        <c:ser>
          <c:idx val="0"/>
          <c:order val="1"/>
          <c:tx>
            <c:strRef>
              <c:f>'est vol by putpose'!$K$1</c:f>
              <c:strCache>
                <c:ptCount val="1"/>
                <c:pt idx="0">
                  <c:v>General corporate purposes</c:v>
                </c:pt>
              </c:strCache>
            </c:strRef>
          </c:tx>
          <c:spPr>
            <a:solidFill>
              <a:srgbClr val="C3EDEB"/>
            </a:solidFill>
            <a:ln>
              <a:noFill/>
            </a:ln>
          </c:spPr>
          <c:invertIfNegative val="0"/>
          <c:cat>
            <c:strRef>
              <c:f>'est vol by putpose'!$I$2:$I$9</c:f>
              <c:strCache>
                <c:ptCount val="8"/>
                <c:pt idx="0">
                  <c:v>2020</c:v>
                </c:pt>
                <c:pt idx="1">
                  <c:v>2021</c:v>
                </c:pt>
                <c:pt idx="2">
                  <c:v>2022</c:v>
                </c:pt>
                <c:pt idx="3">
                  <c:v>2023</c:v>
                </c:pt>
                <c:pt idx="4">
                  <c:v>2024</c:v>
                </c:pt>
                <c:pt idx="5">
                  <c:v>2025</c:v>
                </c:pt>
                <c:pt idx="6">
                  <c:v>YTD 2025</c:v>
                </c:pt>
                <c:pt idx="7">
                  <c:v>YTD 2026</c:v>
                </c:pt>
              </c:strCache>
            </c:strRef>
          </c:cat>
          <c:val>
            <c:numRef>
              <c:f>'est vol by putpose'!$K$2:$K$9</c:f>
              <c:numCache>
                <c:formatCode>0.00</c:formatCode>
                <c:ptCount val="8"/>
                <c:pt idx="0">
                  <c:v>0.58126897</c:v>
                </c:pt>
                <c:pt idx="1">
                  <c:v>1.3602360710000001</c:v>
                </c:pt>
                <c:pt idx="2">
                  <c:v>4.6157144570000002</c:v>
                </c:pt>
                <c:pt idx="3">
                  <c:v>2.08</c:v>
                </c:pt>
                <c:pt idx="4">
                  <c:v>0.36</c:v>
                </c:pt>
                <c:pt idx="5">
                  <c:v>1.1000000000000001</c:v>
                </c:pt>
                <c:pt idx="6">
                  <c:v>0.97</c:v>
                </c:pt>
                <c:pt idx="7">
                  <c:v>0.27</c:v>
                </c:pt>
              </c:numCache>
            </c:numRef>
          </c:val>
          <c:extLst>
            <c:ext xmlns:c16="http://schemas.microsoft.com/office/drawing/2014/chart" uri="{C3380CC4-5D6E-409C-BE32-E72D297353CC}">
              <c16:uniqueId val="{00000004-F92F-437C-BF18-F75E4C2AB3A0}"/>
            </c:ext>
          </c:extLst>
        </c:ser>
        <c:ser>
          <c:idx val="2"/>
          <c:order val="2"/>
          <c:tx>
            <c:strRef>
              <c:f>'est vol by putpose'!$L$1</c:f>
              <c:strCache>
                <c:ptCount val="1"/>
                <c:pt idx="0">
                  <c:v>Refinancing</c:v>
                </c:pt>
              </c:strCache>
            </c:strRef>
          </c:tx>
          <c:spPr>
            <a:solidFill>
              <a:srgbClr val="F5C914"/>
            </a:solidFill>
          </c:spPr>
          <c:invertIfNegative val="0"/>
          <c:cat>
            <c:strRef>
              <c:f>'est vol by putpose'!$I$2:$I$9</c:f>
              <c:strCache>
                <c:ptCount val="8"/>
                <c:pt idx="0">
                  <c:v>2020</c:v>
                </c:pt>
                <c:pt idx="1">
                  <c:v>2021</c:v>
                </c:pt>
                <c:pt idx="2">
                  <c:v>2022</c:v>
                </c:pt>
                <c:pt idx="3">
                  <c:v>2023</c:v>
                </c:pt>
                <c:pt idx="4">
                  <c:v>2024</c:v>
                </c:pt>
                <c:pt idx="5">
                  <c:v>2025</c:v>
                </c:pt>
                <c:pt idx="6">
                  <c:v>YTD 2025</c:v>
                </c:pt>
                <c:pt idx="7">
                  <c:v>YTD 2026</c:v>
                </c:pt>
              </c:strCache>
            </c:strRef>
          </c:cat>
          <c:val>
            <c:numRef>
              <c:f>'est vol by putpose'!$L$2:$L$9</c:f>
              <c:numCache>
                <c:formatCode>0.00</c:formatCode>
                <c:ptCount val="8"/>
                <c:pt idx="0">
                  <c:v>0.34049273199999996</c:v>
                </c:pt>
                <c:pt idx="1">
                  <c:v>1.4677267770000002</c:v>
                </c:pt>
                <c:pt idx="2">
                  <c:v>1.6707022970000001</c:v>
                </c:pt>
                <c:pt idx="3">
                  <c:v>2.2799999999999998</c:v>
                </c:pt>
                <c:pt idx="4">
                  <c:v>11.69</c:v>
                </c:pt>
                <c:pt idx="5">
                  <c:v>12.85</c:v>
                </c:pt>
                <c:pt idx="6">
                  <c:v>8.85</c:v>
                </c:pt>
                <c:pt idx="7">
                  <c:v>4.8600000000000003</c:v>
                </c:pt>
              </c:numCache>
            </c:numRef>
          </c:val>
          <c:extLst>
            <c:ext xmlns:c16="http://schemas.microsoft.com/office/drawing/2014/chart" uri="{C3380CC4-5D6E-409C-BE32-E72D297353CC}">
              <c16:uniqueId val="{00000000-7C9F-4B16-B4CA-9D8FCDA66AB5}"/>
            </c:ext>
          </c:extLst>
        </c:ser>
        <c:ser>
          <c:idx val="3"/>
          <c:order val="3"/>
          <c:tx>
            <c:strRef>
              <c:f>'est vol by putpose'!$M$1</c:f>
              <c:strCache>
                <c:ptCount val="1"/>
                <c:pt idx="0">
                  <c:v>Recapitalization</c:v>
                </c:pt>
              </c:strCache>
            </c:strRef>
          </c:tx>
          <c:spPr>
            <a:solidFill>
              <a:srgbClr val="E88F36"/>
            </a:solidFill>
          </c:spPr>
          <c:invertIfNegative val="0"/>
          <c:cat>
            <c:strRef>
              <c:f>'est vol by putpose'!$I$2:$I$9</c:f>
              <c:strCache>
                <c:ptCount val="8"/>
                <c:pt idx="0">
                  <c:v>2020</c:v>
                </c:pt>
                <c:pt idx="1">
                  <c:v>2021</c:v>
                </c:pt>
                <c:pt idx="2">
                  <c:v>2022</c:v>
                </c:pt>
                <c:pt idx="3">
                  <c:v>2023</c:v>
                </c:pt>
                <c:pt idx="4">
                  <c:v>2024</c:v>
                </c:pt>
                <c:pt idx="5">
                  <c:v>2025</c:v>
                </c:pt>
                <c:pt idx="6">
                  <c:v>YTD 2025</c:v>
                </c:pt>
                <c:pt idx="7">
                  <c:v>YTD 2026</c:v>
                </c:pt>
              </c:strCache>
            </c:strRef>
          </c:cat>
          <c:val>
            <c:numRef>
              <c:f>'est vol by putpose'!$M$2:$M$9</c:f>
              <c:numCache>
                <c:formatCode>0.00</c:formatCode>
                <c:ptCount val="8"/>
                <c:pt idx="0">
                  <c:v>0.46100000000000002</c:v>
                </c:pt>
                <c:pt idx="1">
                  <c:v>0.92771171500000005</c:v>
                </c:pt>
                <c:pt idx="2">
                  <c:v>0.48</c:v>
                </c:pt>
                <c:pt idx="3">
                  <c:v>1.63</c:v>
                </c:pt>
                <c:pt idx="4">
                  <c:v>2.5499999999999998</c:v>
                </c:pt>
                <c:pt idx="5">
                  <c:v>5.4</c:v>
                </c:pt>
                <c:pt idx="6">
                  <c:v>4.29</c:v>
                </c:pt>
                <c:pt idx="7">
                  <c:v>1.76</c:v>
                </c:pt>
              </c:numCache>
            </c:numRef>
          </c:val>
          <c:extLst>
            <c:ext xmlns:c16="http://schemas.microsoft.com/office/drawing/2014/chart" uri="{C3380CC4-5D6E-409C-BE32-E72D297353CC}">
              <c16:uniqueId val="{00000000-6C67-4C1A-B7A0-430E8036A2C1}"/>
            </c:ext>
          </c:extLst>
        </c:ser>
        <c:dLbls>
          <c:showLegendKey val="0"/>
          <c:showVal val="0"/>
          <c:showCatName val="0"/>
          <c:showSerName val="0"/>
          <c:showPercent val="0"/>
          <c:showBubbleSize val="0"/>
        </c:dLbls>
        <c:gapWidth val="60"/>
        <c:overlap val="100"/>
        <c:axId val="124988032"/>
        <c:axId val="124993920"/>
      </c:barChart>
      <c:dateAx>
        <c:axId val="124988032"/>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TimeUnit val="months"/>
        <c:minorTimeUnit val="months"/>
      </c:dateAx>
      <c:valAx>
        <c:axId val="124993920"/>
        <c:scaling>
          <c:orientation val="minMax"/>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r"/>
      <c:layout>
        <c:manualLayout>
          <c:xMode val="edge"/>
          <c:yMode val="edge"/>
          <c:x val="0.10800105295376738"/>
          <c:y val="8.2664399284136575E-2"/>
          <c:w val="0.14792477873827511"/>
          <c:h val="0.31360574039594086"/>
        </c:manualLayout>
      </c:layout>
      <c:overlay val="0"/>
      <c:txPr>
        <a:bodyPr/>
        <a:lstStyle/>
        <a:p>
          <a:pPr>
            <a:defRPr sz="1200" baseline="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177225896721726E-2"/>
          <c:y val="0.12946252028447505"/>
          <c:w val="0.9178500517110163"/>
          <c:h val="0.7568623234544547"/>
        </c:manualLayout>
      </c:layout>
      <c:barChart>
        <c:barDir val="col"/>
        <c:grouping val="clustered"/>
        <c:varyColors val="0"/>
        <c:ser>
          <c:idx val="1"/>
          <c:order val="0"/>
          <c:tx>
            <c:strRef>
              <c:f>'Sponsored leverage'!$J$1</c:f>
              <c:strCache>
                <c:ptCount val="1"/>
                <c:pt idx="0">
                  <c:v>Syndicated</c:v>
                </c:pt>
              </c:strCache>
            </c:strRef>
          </c:tx>
          <c:spPr>
            <a:solidFill>
              <a:srgbClr val="C3EDEB"/>
            </a:solidFill>
            <a:ln>
              <a:noFill/>
            </a:ln>
          </c:spPr>
          <c:invertIfNegative val="1"/>
          <c:cat>
            <c:strRef>
              <c:f>'Sponsored leverage'!$I$2:$I$8</c:f>
              <c:strCache>
                <c:ptCount val="7"/>
                <c:pt idx="0">
                  <c:v>2020</c:v>
                </c:pt>
                <c:pt idx="1">
                  <c:v>2021</c:v>
                </c:pt>
                <c:pt idx="2">
                  <c:v>2022</c:v>
                </c:pt>
                <c:pt idx="3">
                  <c:v>2023</c:v>
                </c:pt>
                <c:pt idx="4">
                  <c:v>2024</c:v>
                </c:pt>
                <c:pt idx="5">
                  <c:v>2025</c:v>
                </c:pt>
                <c:pt idx="6">
                  <c:v>YTD</c:v>
                </c:pt>
              </c:strCache>
            </c:strRef>
          </c:cat>
          <c:val>
            <c:numRef>
              <c:f>'Sponsored leverage'!$J$2:$J$8</c:f>
              <c:numCache>
                <c:formatCode>General</c:formatCode>
                <c:ptCount val="7"/>
                <c:pt idx="0">
                  <c:v>5.69</c:v>
                </c:pt>
                <c:pt idx="1">
                  <c:v>5.67</c:v>
                </c:pt>
                <c:pt idx="2">
                  <c:v>5.68</c:v>
                </c:pt>
                <c:pt idx="3">
                  <c:v>5.15</c:v>
                </c:pt>
                <c:pt idx="4">
                  <c:v>4.93</c:v>
                </c:pt>
                <c:pt idx="5">
                  <c:v>5</c:v>
                </c:pt>
                <c:pt idx="6">
                  <c:v>5.29</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0-C246-4613-9566-FAE970EF847A}"/>
            </c:ext>
          </c:extLst>
        </c:ser>
        <c:ser>
          <c:idx val="0"/>
          <c:order val="1"/>
          <c:tx>
            <c:strRef>
              <c:f>'Sponsored leverage'!$K$1</c:f>
              <c:strCache>
                <c:ptCount val="1"/>
                <c:pt idx="0">
                  <c:v>Direct lending</c:v>
                </c:pt>
              </c:strCache>
            </c:strRef>
          </c:tx>
          <c:spPr>
            <a:solidFill>
              <a:srgbClr val="40C2C9"/>
            </a:solidFill>
            <a:ln>
              <a:noFill/>
            </a:ln>
          </c:spPr>
          <c:invertIfNegative val="0"/>
          <c:cat>
            <c:strRef>
              <c:f>'Sponsored leverage'!$I$2:$I$8</c:f>
              <c:strCache>
                <c:ptCount val="7"/>
                <c:pt idx="0">
                  <c:v>2020</c:v>
                </c:pt>
                <c:pt idx="1">
                  <c:v>2021</c:v>
                </c:pt>
                <c:pt idx="2">
                  <c:v>2022</c:v>
                </c:pt>
                <c:pt idx="3">
                  <c:v>2023</c:v>
                </c:pt>
                <c:pt idx="4">
                  <c:v>2024</c:v>
                </c:pt>
                <c:pt idx="5">
                  <c:v>2025</c:v>
                </c:pt>
                <c:pt idx="6">
                  <c:v>YTD</c:v>
                </c:pt>
              </c:strCache>
            </c:strRef>
          </c:cat>
          <c:val>
            <c:numRef>
              <c:f>'Sponsored leverage'!$K$2:$K$8</c:f>
              <c:numCache>
                <c:formatCode>0.00</c:formatCode>
                <c:ptCount val="7"/>
                <c:pt idx="0">
                  <c:v>5.6082969165237788</c:v>
                </c:pt>
                <c:pt idx="1">
                  <c:v>5.7528475938861012</c:v>
                </c:pt>
                <c:pt idx="2">
                  <c:v>5.9801550505494498</c:v>
                </c:pt>
                <c:pt idx="3">
                  <c:v>5.2486482178179577</c:v>
                </c:pt>
                <c:pt idx="4">
                  <c:v>6.2421471719859172</c:v>
                </c:pt>
                <c:pt idx="5">
                  <c:v>5.896917203978135</c:v>
                </c:pt>
                <c:pt idx="6">
                  <c:v>5.6</c:v>
                </c:pt>
              </c:numCache>
            </c:numRef>
          </c:val>
          <c:extLst>
            <c:ext xmlns:c16="http://schemas.microsoft.com/office/drawing/2014/chart" uri="{C3380CC4-5D6E-409C-BE32-E72D297353CC}">
              <c16:uniqueId val="{00000001-C246-4613-9566-FAE970EF847A}"/>
            </c:ext>
          </c:extLst>
        </c:ser>
        <c:dLbls>
          <c:showLegendKey val="0"/>
          <c:showVal val="0"/>
          <c:showCatName val="0"/>
          <c:showSerName val="0"/>
          <c:showPercent val="0"/>
          <c:showBubbleSize val="0"/>
        </c:dLbls>
        <c:gapWidth val="60"/>
        <c:axId val="124988032"/>
        <c:axId val="124993920"/>
      </c:barChart>
      <c:dateAx>
        <c:axId val="124988032"/>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TimeUnit val="months"/>
        <c:minorTimeUnit val="months"/>
      </c:dateAx>
      <c:valAx>
        <c:axId val="124993920"/>
        <c:scaling>
          <c:orientation val="minMax"/>
        </c:scaling>
        <c:delete val="0"/>
        <c:axPos val="l"/>
        <c:majorGridlines>
          <c:spPr>
            <a:ln w="3175">
              <a:noFill/>
              <a:prstDash val="solid"/>
            </a:ln>
          </c:spPr>
        </c:majorGridlines>
        <c:numFmt formatCode="0&quot;x&quot;"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37234261891827825"/>
          <c:y val="0.10214529653585908"/>
          <c:w val="0.38746278994112854"/>
          <c:h val="6.8585765014667288E-2"/>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172325260290331E-2"/>
          <c:y val="0.12210885097696121"/>
          <c:w val="0.74263828040452284"/>
          <c:h val="0.78093162706472941"/>
        </c:manualLayout>
      </c:layout>
      <c:barChart>
        <c:barDir val="col"/>
        <c:grouping val="percentStacked"/>
        <c:varyColors val="0"/>
        <c:ser>
          <c:idx val="4"/>
          <c:order val="0"/>
          <c:tx>
            <c:strRef>
              <c:f>'06 Deal Size Diversification'!$J$1</c:f>
              <c:strCache>
                <c:ptCount val="1"/>
                <c:pt idx="0">
                  <c:v>€1B or more</c:v>
                </c:pt>
              </c:strCache>
            </c:strRef>
          </c:tx>
          <c:spPr>
            <a:solidFill>
              <a:srgbClr val="40C2C9"/>
            </a:solidFill>
            <a:ln w="12700">
              <a:noFill/>
              <a:prstDash val="solid"/>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Diversification'!$J$2:$J$8</c:f>
              <c:numCache>
                <c:formatCode>0%</c:formatCode>
                <c:ptCount val="7"/>
                <c:pt idx="0">
                  <c:v>0</c:v>
                </c:pt>
                <c:pt idx="1">
                  <c:v>6.9767441860465115E-2</c:v>
                </c:pt>
                <c:pt idx="2">
                  <c:v>0.04</c:v>
                </c:pt>
                <c:pt idx="3">
                  <c:v>0.11363636363636363</c:v>
                </c:pt>
                <c:pt idx="4">
                  <c:v>0.22033898305084745</c:v>
                </c:pt>
                <c:pt idx="5">
                  <c:v>0.12658227848101267</c:v>
                </c:pt>
                <c:pt idx="6">
                  <c:v>0.18</c:v>
                </c:pt>
              </c:numCache>
            </c:numRef>
          </c:val>
          <c:extLst>
            <c:ext xmlns:c16="http://schemas.microsoft.com/office/drawing/2014/chart" uri="{C3380CC4-5D6E-409C-BE32-E72D297353CC}">
              <c16:uniqueId val="{00000000-5DC2-4996-80E0-86E0DF907B8D}"/>
            </c:ext>
          </c:extLst>
        </c:ser>
        <c:ser>
          <c:idx val="3"/>
          <c:order val="1"/>
          <c:tx>
            <c:strRef>
              <c:f>'06 Deal Size Diversification'!$K$1</c:f>
              <c:strCache>
                <c:ptCount val="1"/>
                <c:pt idx="0">
                  <c:v>€500-999M</c:v>
                </c:pt>
              </c:strCache>
            </c:strRef>
          </c:tx>
          <c:spPr>
            <a:solidFill>
              <a:srgbClr val="C3EDEB"/>
            </a:solidFill>
            <a:ln w="38100">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Diversification'!$K$2:$K$8</c:f>
              <c:numCache>
                <c:formatCode>0%</c:formatCode>
                <c:ptCount val="7"/>
                <c:pt idx="0">
                  <c:v>4.4444444444444446E-2</c:v>
                </c:pt>
                <c:pt idx="1">
                  <c:v>2.3255813953488372E-2</c:v>
                </c:pt>
                <c:pt idx="2">
                  <c:v>0.16</c:v>
                </c:pt>
                <c:pt idx="3">
                  <c:v>0.15909090909090909</c:v>
                </c:pt>
                <c:pt idx="4">
                  <c:v>0.15254237288135594</c:v>
                </c:pt>
                <c:pt idx="5">
                  <c:v>0.11392405063291139</c:v>
                </c:pt>
                <c:pt idx="6">
                  <c:v>0.09</c:v>
                </c:pt>
              </c:numCache>
            </c:numRef>
          </c:val>
          <c:extLst>
            <c:ext xmlns:c16="http://schemas.microsoft.com/office/drawing/2014/chart" uri="{C3380CC4-5D6E-409C-BE32-E72D297353CC}">
              <c16:uniqueId val="{00000001-5DC2-4996-80E0-86E0DF907B8D}"/>
            </c:ext>
          </c:extLst>
        </c:ser>
        <c:ser>
          <c:idx val="0"/>
          <c:order val="2"/>
          <c:tx>
            <c:strRef>
              <c:f>'06 Deal Size Diversification'!$L$1</c:f>
              <c:strCache>
                <c:ptCount val="1"/>
                <c:pt idx="0">
                  <c:v>€350-499M</c:v>
                </c:pt>
              </c:strCache>
            </c:strRef>
          </c:tx>
          <c:spPr>
            <a:solidFill>
              <a:srgbClr val="6185A6"/>
            </a:solidFill>
            <a:ln>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Diversification'!$L$2:$L$8</c:f>
              <c:numCache>
                <c:formatCode>0%</c:formatCode>
                <c:ptCount val="7"/>
                <c:pt idx="0">
                  <c:v>0</c:v>
                </c:pt>
                <c:pt idx="1">
                  <c:v>0</c:v>
                </c:pt>
                <c:pt idx="2">
                  <c:v>0.08</c:v>
                </c:pt>
                <c:pt idx="3">
                  <c:v>0.15909090909090909</c:v>
                </c:pt>
                <c:pt idx="4">
                  <c:v>0.10169491525423729</c:v>
                </c:pt>
                <c:pt idx="5">
                  <c:v>8.8607594936708861E-2</c:v>
                </c:pt>
                <c:pt idx="6">
                  <c:v>0.12</c:v>
                </c:pt>
              </c:numCache>
            </c:numRef>
          </c:val>
          <c:extLst>
            <c:ext xmlns:c16="http://schemas.microsoft.com/office/drawing/2014/chart" uri="{C3380CC4-5D6E-409C-BE32-E72D297353CC}">
              <c16:uniqueId val="{00000002-5DC2-4996-80E0-86E0DF907B8D}"/>
            </c:ext>
          </c:extLst>
        </c:ser>
        <c:ser>
          <c:idx val="2"/>
          <c:order val="3"/>
          <c:tx>
            <c:strRef>
              <c:f>'06 Deal Size Diversification'!$M$1</c:f>
              <c:strCache>
                <c:ptCount val="1"/>
                <c:pt idx="0">
                  <c:v>€100-349M</c:v>
                </c:pt>
              </c:strCache>
            </c:strRef>
          </c:tx>
          <c:spPr>
            <a:solidFill>
              <a:srgbClr val="F5C914"/>
            </a:solidFill>
            <a:ln>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Diversification'!$M$2:$M$8</c:f>
              <c:numCache>
                <c:formatCode>0%</c:formatCode>
                <c:ptCount val="7"/>
                <c:pt idx="0">
                  <c:v>0.4</c:v>
                </c:pt>
                <c:pt idx="1">
                  <c:v>0.39534883720930231</c:v>
                </c:pt>
                <c:pt idx="2">
                  <c:v>0.44</c:v>
                </c:pt>
                <c:pt idx="3">
                  <c:v>0.43181818181818182</c:v>
                </c:pt>
                <c:pt idx="4">
                  <c:v>0.3559322033898305</c:v>
                </c:pt>
                <c:pt idx="5">
                  <c:v>0.569620253164557</c:v>
                </c:pt>
                <c:pt idx="6">
                  <c:v>0.45</c:v>
                </c:pt>
              </c:numCache>
            </c:numRef>
          </c:val>
          <c:extLst>
            <c:ext xmlns:c16="http://schemas.microsoft.com/office/drawing/2014/chart" uri="{C3380CC4-5D6E-409C-BE32-E72D297353CC}">
              <c16:uniqueId val="{00000003-5DC2-4996-80E0-86E0DF907B8D}"/>
            </c:ext>
          </c:extLst>
        </c:ser>
        <c:ser>
          <c:idx val="1"/>
          <c:order val="4"/>
          <c:tx>
            <c:strRef>
              <c:f>'06 Deal Size Diversification'!$N$1</c:f>
              <c:strCache>
                <c:ptCount val="1"/>
                <c:pt idx="0">
                  <c:v>€99M or less</c:v>
                </c:pt>
              </c:strCache>
            </c:strRef>
          </c:tx>
          <c:spPr>
            <a:solidFill>
              <a:srgbClr val="E88F36"/>
            </a:solidFill>
            <a:ln>
              <a:noFill/>
            </a:ln>
          </c:spPr>
          <c:invertIfNegative val="0"/>
          <c:cat>
            <c:strRef>
              <c:f>'06 Deal Size Diversification'!$I$2:$I$8</c:f>
              <c:strCache>
                <c:ptCount val="7"/>
                <c:pt idx="0">
                  <c:v>2020</c:v>
                </c:pt>
                <c:pt idx="1">
                  <c:v>2021</c:v>
                </c:pt>
                <c:pt idx="2">
                  <c:v>2022</c:v>
                </c:pt>
                <c:pt idx="3">
                  <c:v>2023</c:v>
                </c:pt>
                <c:pt idx="4">
                  <c:v>2024</c:v>
                </c:pt>
                <c:pt idx="5">
                  <c:v>2025</c:v>
                </c:pt>
                <c:pt idx="6">
                  <c:v>YTD</c:v>
                </c:pt>
              </c:strCache>
            </c:strRef>
          </c:cat>
          <c:val>
            <c:numRef>
              <c:f>'06 Deal Size Diversification'!$N$2:$N$8</c:f>
              <c:numCache>
                <c:formatCode>0%</c:formatCode>
                <c:ptCount val="7"/>
                <c:pt idx="0">
                  <c:v>0.55555555555555558</c:v>
                </c:pt>
                <c:pt idx="1">
                  <c:v>0.51162790697674421</c:v>
                </c:pt>
                <c:pt idx="2">
                  <c:v>0.28000000000000003</c:v>
                </c:pt>
                <c:pt idx="3">
                  <c:v>0.13636363636363635</c:v>
                </c:pt>
                <c:pt idx="4">
                  <c:v>0.16949152542372881</c:v>
                </c:pt>
                <c:pt idx="5">
                  <c:v>0.10126582278481013</c:v>
                </c:pt>
                <c:pt idx="6">
                  <c:v>0.15</c:v>
                </c:pt>
              </c:numCache>
            </c:numRef>
          </c:val>
          <c:extLst>
            <c:ext xmlns:c16="http://schemas.microsoft.com/office/drawing/2014/chart" uri="{C3380CC4-5D6E-409C-BE32-E72D297353CC}">
              <c16:uniqueId val="{00000004-5DC2-4996-80E0-86E0DF907B8D}"/>
            </c:ext>
          </c:extLst>
        </c:ser>
        <c:dLbls>
          <c:showLegendKey val="0"/>
          <c:showVal val="0"/>
          <c:showCatName val="0"/>
          <c:showSerName val="0"/>
          <c:showPercent val="0"/>
          <c:showBubbleSize val="0"/>
        </c:dLbls>
        <c:gapWidth val="60"/>
        <c:overlap val="100"/>
        <c:axId val="123647488"/>
        <c:axId val="123649024"/>
      </c:barChart>
      <c:catAx>
        <c:axId val="123647488"/>
        <c:scaling>
          <c:orientation val="minMax"/>
        </c:scaling>
        <c:delete val="0"/>
        <c:axPos val="b"/>
        <c:numFmt formatCode="General" sourceLinked="0"/>
        <c:majorTickMark val="none"/>
        <c:minorTickMark val="none"/>
        <c:tickLblPos val="nextTo"/>
        <c:spPr>
          <a:ln w="3175">
            <a:solidFill>
              <a:schemeClr val="tx1"/>
            </a:solidFill>
            <a:prstDash val="solid"/>
          </a:ln>
        </c:spPr>
        <c:txPr>
          <a:bodyPr rot="0" vert="horz"/>
          <a:lstStyle/>
          <a:p>
            <a:pPr rtl="1">
              <a:defRPr sz="1200" b="0" i="0" u="none" strike="noStrike" baseline="0">
                <a:solidFill>
                  <a:schemeClr val="tx1"/>
                </a:solidFill>
                <a:latin typeface="Arial Narrow"/>
                <a:ea typeface="Arial Narrow"/>
                <a:cs typeface="Arial Narrow"/>
              </a:defRPr>
            </a:pPr>
            <a:endParaRPr lang="en-US"/>
          </a:p>
        </c:txPr>
        <c:crossAx val="123649024"/>
        <c:crosses val="autoZero"/>
        <c:auto val="0"/>
        <c:lblAlgn val="ctr"/>
        <c:lblOffset val="0"/>
        <c:noMultiLvlLbl val="0"/>
      </c:catAx>
      <c:valAx>
        <c:axId val="123649024"/>
        <c:scaling>
          <c:orientation val="minMax"/>
        </c:scaling>
        <c:delete val="0"/>
        <c:axPos val="l"/>
        <c:numFmt formatCode="0%" sourceLinked="0"/>
        <c:majorTickMark val="out"/>
        <c:minorTickMark val="none"/>
        <c:tickLblPos val="low"/>
        <c:spPr>
          <a:noFill/>
          <a:ln w="3175">
            <a:noFill/>
            <a:prstDash val="solid"/>
          </a:ln>
        </c:spPr>
        <c:txPr>
          <a:bodyPr rot="0" vert="horz"/>
          <a:lstStyle/>
          <a:p>
            <a:pPr rtl="1">
              <a:defRPr sz="1200" b="0" i="0" u="none" strike="noStrike" baseline="0">
                <a:solidFill>
                  <a:schemeClr val="tx1"/>
                </a:solidFill>
                <a:latin typeface="Arial Narrow"/>
                <a:ea typeface="Arial Narrow"/>
                <a:cs typeface="Arial Narrow"/>
              </a:defRPr>
            </a:pPr>
            <a:endParaRPr lang="en-US"/>
          </a:p>
        </c:txPr>
        <c:crossAx val="123647488"/>
        <c:crosses val="autoZero"/>
        <c:crossBetween val="between"/>
      </c:valAx>
      <c:spPr>
        <a:noFill/>
        <a:ln w="25400">
          <a:noFill/>
        </a:ln>
      </c:spPr>
    </c:plotArea>
    <c:legend>
      <c:legendPos val="r"/>
      <c:layout>
        <c:manualLayout>
          <c:xMode val="edge"/>
          <c:yMode val="edge"/>
          <c:x val="0.79520916520506024"/>
          <c:y val="8.8634374161188093E-2"/>
          <c:w val="0.12985707355300966"/>
          <c:h val="0.4225551262174041"/>
        </c:manualLayout>
      </c:layout>
      <c:overlay val="0"/>
      <c:txPr>
        <a:bodyPr/>
        <a:lstStyle/>
        <a:p>
          <a:pPr>
            <a:defRPr sz="1200">
              <a:solidFill>
                <a:schemeClr val="tx1"/>
              </a:solidFill>
              <a:latin typeface="Arial Narrow"/>
              <a:ea typeface="Arial Narrow"/>
              <a:cs typeface="Arial Narrow"/>
            </a:defRPr>
          </a:pPr>
          <a:endParaRPr lang="en-US"/>
        </a:p>
      </c:txPr>
    </c:legend>
    <c:plotVisOnly val="1"/>
    <c:dispBlanksAs val="gap"/>
    <c:showDLblsOverMax val="1"/>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11887712198212E-2"/>
          <c:y val="1.7547875959949458E-2"/>
          <c:w val="0.96723416555839581"/>
          <c:h val="0.81669145523476239"/>
        </c:manualLayout>
      </c:layout>
      <c:barChart>
        <c:barDir val="col"/>
        <c:grouping val="clustered"/>
        <c:varyColors val="0"/>
        <c:ser>
          <c:idx val="1"/>
          <c:order val="0"/>
          <c:tx>
            <c:strRef>
              <c:f>'Distressed situaitons'!$J$1</c:f>
              <c:strCache>
                <c:ptCount val="1"/>
                <c:pt idx="0">
                  <c:v>Number of distressed situations</c:v>
                </c:pt>
              </c:strCache>
            </c:strRef>
          </c:tx>
          <c:spPr>
            <a:solidFill>
              <a:srgbClr val="40C2C9"/>
            </a:solidFill>
            <a:ln>
              <a:noFill/>
            </a:ln>
          </c:spPr>
          <c:invertIfNegative val="0"/>
          <c:cat>
            <c:numRef>
              <c:f>'Distressed situaitons'!$I$2:$I$9</c:f>
              <c:numCache>
                <c:formatCode>General</c:formatCode>
                <c:ptCount val="8"/>
                <c:pt idx="0">
                  <c:v>2018</c:v>
                </c:pt>
                <c:pt idx="1">
                  <c:v>2019</c:v>
                </c:pt>
                <c:pt idx="2">
                  <c:v>2020</c:v>
                </c:pt>
                <c:pt idx="3">
                  <c:v>2021</c:v>
                </c:pt>
                <c:pt idx="4">
                  <c:v>2022</c:v>
                </c:pt>
                <c:pt idx="5">
                  <c:v>2023</c:v>
                </c:pt>
                <c:pt idx="6">
                  <c:v>2024</c:v>
                </c:pt>
                <c:pt idx="7">
                  <c:v>2025</c:v>
                </c:pt>
              </c:numCache>
            </c:numRef>
          </c:cat>
          <c:val>
            <c:numRef>
              <c:f>'Distressed situaitons'!$J$2:$J$9</c:f>
              <c:numCache>
                <c:formatCode>General</c:formatCode>
                <c:ptCount val="8"/>
                <c:pt idx="0">
                  <c:v>1</c:v>
                </c:pt>
                <c:pt idx="1">
                  <c:v>0</c:v>
                </c:pt>
                <c:pt idx="2">
                  <c:v>1</c:v>
                </c:pt>
                <c:pt idx="3">
                  <c:v>2</c:v>
                </c:pt>
                <c:pt idx="4">
                  <c:v>1</c:v>
                </c:pt>
                <c:pt idx="5">
                  <c:v>0</c:v>
                </c:pt>
                <c:pt idx="6">
                  <c:v>3</c:v>
                </c:pt>
                <c:pt idx="7">
                  <c:v>9</c:v>
                </c:pt>
              </c:numCache>
            </c:numRef>
          </c:val>
          <c:extLst>
            <c:ext xmlns:c16="http://schemas.microsoft.com/office/drawing/2014/chart" uri="{C3380CC4-5D6E-409C-BE32-E72D297353CC}">
              <c16:uniqueId val="{00000000-14C5-4F93-8F2A-34C1237822CA}"/>
            </c:ext>
          </c:extLst>
        </c:ser>
        <c:dLbls>
          <c:showLegendKey val="0"/>
          <c:showVal val="0"/>
          <c:showCatName val="0"/>
          <c:showSerName val="0"/>
          <c:showPercent val="0"/>
          <c:showBubbleSize val="0"/>
        </c:dLbls>
        <c:gapWidth val="60"/>
        <c:axId val="371057024"/>
        <c:axId val="371058560"/>
      </c:barChart>
      <c:catAx>
        <c:axId val="371057024"/>
        <c:scaling>
          <c:orientation val="minMax"/>
        </c:scaling>
        <c:delete val="0"/>
        <c:axPos val="b"/>
        <c:numFmt formatCode="General" sourceLinked="1"/>
        <c:majorTickMark val="none"/>
        <c:minorTickMark val="none"/>
        <c:tickLblPos val="nextTo"/>
        <c:spPr>
          <a:ln>
            <a:solidFill>
              <a:schemeClr val="tx1"/>
            </a:solidFill>
          </a:ln>
        </c:spPr>
        <c:txPr>
          <a:bodyPr/>
          <a:lstStyle/>
          <a:p>
            <a:pPr>
              <a:defRPr sz="1200" b="0" i="0" baseline="0">
                <a:solidFill>
                  <a:schemeClr val="tx1"/>
                </a:solidFill>
                <a:latin typeface="Arial Narrow" panose="020B0604020202020204" pitchFamily="34" charset="0"/>
                <a:cs typeface="Arial Narrow" panose="020B0604020202020204" pitchFamily="34" charset="0"/>
              </a:defRPr>
            </a:pPr>
            <a:endParaRPr lang="en-US"/>
          </a:p>
        </c:txPr>
        <c:crossAx val="371058560"/>
        <c:crosses val="autoZero"/>
        <c:auto val="0"/>
        <c:lblAlgn val="ctr"/>
        <c:lblOffset val="10"/>
        <c:noMultiLvlLbl val="1"/>
      </c:catAx>
      <c:valAx>
        <c:axId val="371058560"/>
        <c:scaling>
          <c:orientation val="minMax"/>
        </c:scaling>
        <c:delete val="0"/>
        <c:axPos val="l"/>
        <c:numFmt formatCode="General" sourceLinked="0"/>
        <c:majorTickMark val="out"/>
        <c:minorTickMark val="none"/>
        <c:tickLblPos val="nextTo"/>
        <c:spPr>
          <a:noFill/>
          <a:ln>
            <a:noFill/>
          </a:ln>
        </c:spPr>
        <c:txPr>
          <a:bodyPr/>
          <a:lstStyle/>
          <a:p>
            <a:pPr>
              <a:defRPr sz="1200" b="0" i="0" baseline="0">
                <a:solidFill>
                  <a:schemeClr val="tx1"/>
                </a:solidFill>
                <a:latin typeface="Arial Narrow" panose="020B0604020202020204" pitchFamily="34" charset="0"/>
                <a:cs typeface="Arial Narrow" panose="020B0604020202020204" pitchFamily="34" charset="0"/>
              </a:defRPr>
            </a:pPr>
            <a:endParaRPr lang="en-US"/>
          </a:p>
        </c:txPr>
        <c:crossAx val="371057024"/>
        <c:crosses val="autoZero"/>
        <c:crossBetween val="between"/>
      </c:valAx>
      <c:spPr>
        <a:solidFill>
          <a:schemeClr val="bg1"/>
        </a:solidFill>
        <a:ln>
          <a:noFill/>
        </a:ln>
        <a:effectLst>
          <a:softEdge rad="31750"/>
        </a:effectLst>
      </c:spPr>
    </c:plotArea>
    <c:legend>
      <c:legendPos val="b"/>
      <c:layout>
        <c:manualLayout>
          <c:xMode val="edge"/>
          <c:yMode val="edge"/>
          <c:x val="0.11163695884168323"/>
          <c:y val="9.8755013584440457E-2"/>
          <c:w val="0.32983949121744399"/>
          <c:h val="6.4351776968780139E-2"/>
        </c:manualLayout>
      </c:layout>
      <c:overlay val="0"/>
      <c:txPr>
        <a:bodyPr/>
        <a:lstStyle/>
        <a:p>
          <a:pPr>
            <a:defRPr sz="1200" b="0" i="0" baseline="0">
              <a:solidFill>
                <a:schemeClr val="tx1"/>
              </a:solidFill>
              <a:latin typeface="Arial Narrow" panose="020B0604020202020204" pitchFamily="34" charset="0"/>
              <a:cs typeface="Arial Narrow" panose="020B0604020202020204" pitchFamily="34" charset="0"/>
            </a:defRPr>
          </a:pPr>
          <a:endParaRPr lang="en-US"/>
        </a:p>
      </c:txPr>
    </c:legend>
    <c:plotVisOnly val="1"/>
    <c:dispBlanksAs val="gap"/>
    <c:showDLblsOverMax val="0"/>
  </c:chart>
  <c:spPr>
    <a:solidFill>
      <a:schemeClr val="bg1"/>
    </a:solidFill>
    <a:ln>
      <a:noFill/>
    </a:ln>
  </c:spPr>
  <c:txPr>
    <a:bodyPr/>
    <a:lstStyle/>
    <a:p>
      <a:pPr>
        <a:defRPr>
          <a:solidFill>
            <a:srgbClr val="051C38"/>
          </a:solidFill>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926071741032365E-2"/>
          <c:y val="0.12946252028447505"/>
          <c:w val="0.89510126859142602"/>
          <c:h val="0.74235296976766796"/>
        </c:manualLayout>
      </c:layout>
      <c:barChart>
        <c:barDir val="col"/>
        <c:grouping val="stacked"/>
        <c:varyColors val="0"/>
        <c:ser>
          <c:idx val="1"/>
          <c:order val="0"/>
          <c:tx>
            <c:strRef>
              <c:f>'EUR DL AUM (2)'!$J$1</c:f>
              <c:strCache>
                <c:ptCount val="1"/>
                <c:pt idx="0">
                  <c:v>Bridge financing</c:v>
                </c:pt>
              </c:strCache>
            </c:strRef>
          </c:tx>
          <c:spPr>
            <a:solidFill>
              <a:srgbClr val="40C2C9"/>
            </a:solidFill>
            <a:ln>
              <a:noFill/>
            </a:ln>
          </c:spPr>
          <c:invertIfNegative val="1"/>
          <c:dPt>
            <c:idx val="1"/>
            <c:invertIfNegative val="1"/>
            <c:bubble3D val="0"/>
            <c:extLst>
              <c:ext xmlns:c16="http://schemas.microsoft.com/office/drawing/2014/chart" uri="{C3380CC4-5D6E-409C-BE32-E72D297353CC}">
                <c16:uniqueId val="{00000000-ED1F-47B0-BD67-5E1ACD11331F}"/>
              </c:ext>
            </c:extLst>
          </c:dPt>
          <c:dPt>
            <c:idx val="2"/>
            <c:invertIfNegative val="1"/>
            <c:bubble3D val="0"/>
            <c:extLst>
              <c:ext xmlns:c16="http://schemas.microsoft.com/office/drawing/2014/chart" uri="{C3380CC4-5D6E-409C-BE32-E72D297353CC}">
                <c16:uniqueId val="{00000001-ED1F-47B0-BD67-5E1ACD11331F}"/>
              </c:ext>
            </c:extLst>
          </c:dPt>
          <c:dPt>
            <c:idx val="3"/>
            <c:invertIfNegative val="1"/>
            <c:bubble3D val="0"/>
            <c:extLst>
              <c:ext xmlns:c16="http://schemas.microsoft.com/office/drawing/2014/chart" uri="{C3380CC4-5D6E-409C-BE32-E72D297353CC}">
                <c16:uniqueId val="{00000002-ED1F-47B0-BD67-5E1ACD11331F}"/>
              </c:ext>
            </c:extLst>
          </c:dPt>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(2)'!$J$2:$J$20</c:f>
              <c:numCache>
                <c:formatCode>General</c:formatCode>
                <c:ptCount val="19"/>
                <c:pt idx="0">
                  <c:v>0</c:v>
                </c:pt>
                <c:pt idx="1">
                  <c:v>0</c:v>
                </c:pt>
                <c:pt idx="2">
                  <c:v>0</c:v>
                </c:pt>
                <c:pt idx="3">
                  <c:v>0</c:v>
                </c:pt>
                <c:pt idx="4">
                  <c:v>0</c:v>
                </c:pt>
                <c:pt idx="5">
                  <c:v>0</c:v>
                </c:pt>
                <c:pt idx="6">
                  <c:v>0</c:v>
                </c:pt>
                <c:pt idx="7">
                  <c:v>0</c:v>
                </c:pt>
                <c:pt idx="8">
                  <c:v>0</c:v>
                </c:pt>
                <c:pt idx="9">
                  <c:v>0</c:v>
                </c:pt>
                <c:pt idx="10">
                  <c:v>0.19</c:v>
                </c:pt>
                <c:pt idx="11">
                  <c:v>0.03</c:v>
                </c:pt>
                <c:pt idx="12">
                  <c:v>0.17</c:v>
                </c:pt>
                <c:pt idx="13">
                  <c:v>0.23</c:v>
                </c:pt>
                <c:pt idx="14">
                  <c:v>0</c:v>
                </c:pt>
                <c:pt idx="15">
                  <c:v>0</c:v>
                </c:pt>
                <c:pt idx="16">
                  <c:v>0</c:v>
                </c:pt>
                <c:pt idx="17">
                  <c:v>0.12</c:v>
                </c:pt>
                <c:pt idx="18">
                  <c:v>0.5</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ED1F-47B0-BD67-5E1ACD11331F}"/>
            </c:ext>
          </c:extLst>
        </c:ser>
        <c:ser>
          <c:idx val="0"/>
          <c:order val="1"/>
          <c:tx>
            <c:strRef>
              <c:f>'EUR DL AUM (2)'!$K$1</c:f>
              <c:strCache>
                <c:ptCount val="1"/>
                <c:pt idx="0">
                  <c:v>Credit special situations</c:v>
                </c:pt>
              </c:strCache>
            </c:strRef>
          </c:tx>
          <c:spPr>
            <a:solidFill>
              <a:srgbClr val="6185A6"/>
            </a:solidFill>
            <a:ln>
              <a:noFill/>
            </a:ln>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(2)'!$K$2:$K$20</c:f>
              <c:numCache>
                <c:formatCode>General</c:formatCode>
                <c:ptCount val="19"/>
                <c:pt idx="0">
                  <c:v>0</c:v>
                </c:pt>
                <c:pt idx="1">
                  <c:v>0.1</c:v>
                </c:pt>
                <c:pt idx="2">
                  <c:v>0.36</c:v>
                </c:pt>
                <c:pt idx="3">
                  <c:v>3.17</c:v>
                </c:pt>
                <c:pt idx="4">
                  <c:v>0.14000000000000001</c:v>
                </c:pt>
                <c:pt idx="5">
                  <c:v>2.06</c:v>
                </c:pt>
                <c:pt idx="6">
                  <c:v>1.68</c:v>
                </c:pt>
                <c:pt idx="7">
                  <c:v>0.73</c:v>
                </c:pt>
                <c:pt idx="8">
                  <c:v>1.97</c:v>
                </c:pt>
                <c:pt idx="9">
                  <c:v>5.68</c:v>
                </c:pt>
                <c:pt idx="10">
                  <c:v>1.69</c:v>
                </c:pt>
                <c:pt idx="11">
                  <c:v>6.63</c:v>
                </c:pt>
                <c:pt idx="12">
                  <c:v>4.24</c:v>
                </c:pt>
                <c:pt idx="13">
                  <c:v>7.62</c:v>
                </c:pt>
                <c:pt idx="14">
                  <c:v>3.08</c:v>
                </c:pt>
                <c:pt idx="15">
                  <c:v>3.92</c:v>
                </c:pt>
                <c:pt idx="16">
                  <c:v>3.73</c:v>
                </c:pt>
                <c:pt idx="17">
                  <c:v>5.0999999999999996</c:v>
                </c:pt>
                <c:pt idx="18">
                  <c:v>0.08</c:v>
                </c:pt>
              </c:numCache>
            </c:numRef>
          </c:val>
          <c:extLst>
            <c:ext xmlns:c16="http://schemas.microsoft.com/office/drawing/2014/chart" uri="{C3380CC4-5D6E-409C-BE32-E72D297353CC}">
              <c16:uniqueId val="{00000004-ED1F-47B0-BD67-5E1ACD11331F}"/>
            </c:ext>
          </c:extLst>
        </c:ser>
        <c:ser>
          <c:idx val="2"/>
          <c:order val="2"/>
          <c:tx>
            <c:strRef>
              <c:f>'EUR DL AUM (2)'!$L$1</c:f>
              <c:strCache>
                <c:ptCount val="1"/>
                <c:pt idx="0">
                  <c:v>General debt</c:v>
                </c:pt>
              </c:strCache>
            </c:strRef>
          </c:tx>
          <c:spPr>
            <a:solidFill>
              <a:srgbClr val="267479"/>
            </a:solidFill>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(2)'!$L$2:$L$20</c:f>
              <c:numCache>
                <c:formatCode>General</c:formatCode>
                <c:ptCount val="19"/>
                <c:pt idx="0">
                  <c:v>0.16</c:v>
                </c:pt>
                <c:pt idx="1">
                  <c:v>0.11</c:v>
                </c:pt>
                <c:pt idx="2">
                  <c:v>0.25</c:v>
                </c:pt>
                <c:pt idx="3">
                  <c:v>0.71</c:v>
                </c:pt>
                <c:pt idx="4">
                  <c:v>1.28</c:v>
                </c:pt>
                <c:pt idx="5">
                  <c:v>1.1499999999999999</c:v>
                </c:pt>
                <c:pt idx="6">
                  <c:v>1.38</c:v>
                </c:pt>
                <c:pt idx="7">
                  <c:v>0.51</c:v>
                </c:pt>
                <c:pt idx="8">
                  <c:v>1.07</c:v>
                </c:pt>
                <c:pt idx="9">
                  <c:v>1.1499999999999999</c:v>
                </c:pt>
                <c:pt idx="10">
                  <c:v>1.17</c:v>
                </c:pt>
                <c:pt idx="11">
                  <c:v>2.37</c:v>
                </c:pt>
                <c:pt idx="12">
                  <c:v>5.17</c:v>
                </c:pt>
                <c:pt idx="13">
                  <c:v>2.4</c:v>
                </c:pt>
                <c:pt idx="14">
                  <c:v>3.45</c:v>
                </c:pt>
                <c:pt idx="15">
                  <c:v>6.25</c:v>
                </c:pt>
                <c:pt idx="16">
                  <c:v>2.61</c:v>
                </c:pt>
                <c:pt idx="17">
                  <c:v>7.66</c:v>
                </c:pt>
                <c:pt idx="18">
                  <c:v>8.18</c:v>
                </c:pt>
              </c:numCache>
            </c:numRef>
          </c:val>
          <c:extLst>
            <c:ext xmlns:c16="http://schemas.microsoft.com/office/drawing/2014/chart" uri="{C3380CC4-5D6E-409C-BE32-E72D297353CC}">
              <c16:uniqueId val="{00000005-ED1F-47B0-BD67-5E1ACD11331F}"/>
            </c:ext>
          </c:extLst>
        </c:ser>
        <c:ser>
          <c:idx val="3"/>
          <c:order val="3"/>
          <c:tx>
            <c:strRef>
              <c:f>'EUR DL AUM (2)'!$M$1</c:f>
              <c:strCache>
                <c:ptCount val="1"/>
                <c:pt idx="0">
                  <c:v>Direct lending</c:v>
                </c:pt>
              </c:strCache>
            </c:strRef>
          </c:tx>
          <c:spPr>
            <a:solidFill>
              <a:srgbClr val="C3EDEB"/>
            </a:solidFill>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(2)'!$M$2:$M$20</c:f>
              <c:numCache>
                <c:formatCode>General</c:formatCode>
                <c:ptCount val="19"/>
                <c:pt idx="0">
                  <c:v>1.3</c:v>
                </c:pt>
                <c:pt idx="1">
                  <c:v>0.17</c:v>
                </c:pt>
                <c:pt idx="2">
                  <c:v>2.6</c:v>
                </c:pt>
                <c:pt idx="3">
                  <c:v>2.25</c:v>
                </c:pt>
                <c:pt idx="4">
                  <c:v>1.57</c:v>
                </c:pt>
                <c:pt idx="5">
                  <c:v>3.65</c:v>
                </c:pt>
                <c:pt idx="6">
                  <c:v>9.36</c:v>
                </c:pt>
                <c:pt idx="7">
                  <c:v>18.010000000000002</c:v>
                </c:pt>
                <c:pt idx="8">
                  <c:v>8.5500000000000007</c:v>
                </c:pt>
                <c:pt idx="9">
                  <c:v>25.59</c:v>
                </c:pt>
                <c:pt idx="10">
                  <c:v>23.74</c:v>
                </c:pt>
                <c:pt idx="11">
                  <c:v>29.6</c:v>
                </c:pt>
                <c:pt idx="12">
                  <c:v>20.59</c:v>
                </c:pt>
                <c:pt idx="13">
                  <c:v>56.04</c:v>
                </c:pt>
                <c:pt idx="14">
                  <c:v>32.97</c:v>
                </c:pt>
                <c:pt idx="15">
                  <c:v>27.78</c:v>
                </c:pt>
                <c:pt idx="16">
                  <c:v>43.26</c:v>
                </c:pt>
                <c:pt idx="17">
                  <c:v>43.19</c:v>
                </c:pt>
                <c:pt idx="18">
                  <c:v>29.78</c:v>
                </c:pt>
              </c:numCache>
            </c:numRef>
          </c:val>
          <c:extLst>
            <c:ext xmlns:c16="http://schemas.microsoft.com/office/drawing/2014/chart" uri="{C3380CC4-5D6E-409C-BE32-E72D297353CC}">
              <c16:uniqueId val="{00000006-ED1F-47B0-BD67-5E1ACD11331F}"/>
            </c:ext>
          </c:extLst>
        </c:ser>
        <c:ser>
          <c:idx val="4"/>
          <c:order val="4"/>
          <c:tx>
            <c:strRef>
              <c:f>'EUR DL AUM (2)'!$N$1</c:f>
              <c:strCache>
                <c:ptCount val="1"/>
                <c:pt idx="0">
                  <c:v>Distressed debt</c:v>
                </c:pt>
              </c:strCache>
            </c:strRef>
          </c:tx>
          <c:spPr>
            <a:solidFill>
              <a:srgbClr val="F5C914"/>
            </a:solidFill>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(2)'!$N$2:$N$20</c:f>
              <c:numCache>
                <c:formatCode>General</c:formatCode>
                <c:ptCount val="19"/>
                <c:pt idx="0">
                  <c:v>1.76</c:v>
                </c:pt>
                <c:pt idx="1">
                  <c:v>0.4</c:v>
                </c:pt>
                <c:pt idx="2">
                  <c:v>2.25</c:v>
                </c:pt>
                <c:pt idx="3">
                  <c:v>0.59</c:v>
                </c:pt>
                <c:pt idx="4">
                  <c:v>1.1399999999999999</c:v>
                </c:pt>
                <c:pt idx="5">
                  <c:v>2.91</c:v>
                </c:pt>
                <c:pt idx="6">
                  <c:v>1.08</c:v>
                </c:pt>
                <c:pt idx="7">
                  <c:v>0.21</c:v>
                </c:pt>
                <c:pt idx="8">
                  <c:v>2.14</c:v>
                </c:pt>
                <c:pt idx="9">
                  <c:v>4.46</c:v>
                </c:pt>
                <c:pt idx="10">
                  <c:v>1.65</c:v>
                </c:pt>
                <c:pt idx="11">
                  <c:v>1</c:v>
                </c:pt>
                <c:pt idx="12">
                  <c:v>9.56</c:v>
                </c:pt>
                <c:pt idx="13">
                  <c:v>3.47</c:v>
                </c:pt>
                <c:pt idx="14">
                  <c:v>0.11</c:v>
                </c:pt>
                <c:pt idx="15">
                  <c:v>3.34</c:v>
                </c:pt>
                <c:pt idx="16">
                  <c:v>1.49</c:v>
                </c:pt>
                <c:pt idx="17">
                  <c:v>1.34</c:v>
                </c:pt>
                <c:pt idx="18">
                  <c:v>0.72</c:v>
                </c:pt>
              </c:numCache>
            </c:numRef>
          </c:val>
          <c:extLst>
            <c:ext xmlns:c16="http://schemas.microsoft.com/office/drawing/2014/chart" uri="{C3380CC4-5D6E-409C-BE32-E72D297353CC}">
              <c16:uniqueId val="{00000007-ED1F-47B0-BD67-5E1ACD11331F}"/>
            </c:ext>
          </c:extLst>
        </c:ser>
        <c:ser>
          <c:idx val="5"/>
          <c:order val="5"/>
          <c:tx>
            <c:strRef>
              <c:f>'EUR DL AUM (2)'!$O$1</c:f>
              <c:strCache>
                <c:ptCount val="1"/>
                <c:pt idx="0">
                  <c:v>Infrastructure debt</c:v>
                </c:pt>
              </c:strCache>
            </c:strRef>
          </c:tx>
          <c:spPr>
            <a:solidFill>
              <a:srgbClr val="E88F36"/>
            </a:solidFill>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(2)'!$O$2:$O$20</c:f>
              <c:numCache>
                <c:formatCode>General</c:formatCode>
                <c:ptCount val="19"/>
                <c:pt idx="0">
                  <c:v>0.86</c:v>
                </c:pt>
                <c:pt idx="1">
                  <c:v>0</c:v>
                </c:pt>
                <c:pt idx="2">
                  <c:v>0</c:v>
                </c:pt>
                <c:pt idx="3">
                  <c:v>0</c:v>
                </c:pt>
                <c:pt idx="4">
                  <c:v>0.04</c:v>
                </c:pt>
                <c:pt idx="5">
                  <c:v>0</c:v>
                </c:pt>
                <c:pt idx="6">
                  <c:v>1.67</c:v>
                </c:pt>
                <c:pt idx="7">
                  <c:v>3.07</c:v>
                </c:pt>
                <c:pt idx="8">
                  <c:v>1.56</c:v>
                </c:pt>
                <c:pt idx="9">
                  <c:v>2.09</c:v>
                </c:pt>
                <c:pt idx="10">
                  <c:v>1.79</c:v>
                </c:pt>
                <c:pt idx="11">
                  <c:v>4.0599999999999996</c:v>
                </c:pt>
                <c:pt idx="12">
                  <c:v>9.8800000000000008</c:v>
                </c:pt>
                <c:pt idx="13">
                  <c:v>5.53</c:v>
                </c:pt>
                <c:pt idx="14">
                  <c:v>2.04</c:v>
                </c:pt>
                <c:pt idx="15">
                  <c:v>7.72</c:v>
                </c:pt>
                <c:pt idx="16">
                  <c:v>2.13</c:v>
                </c:pt>
                <c:pt idx="17">
                  <c:v>4.8899999999999997</c:v>
                </c:pt>
                <c:pt idx="18">
                  <c:v>0.5</c:v>
                </c:pt>
              </c:numCache>
            </c:numRef>
          </c:val>
          <c:extLst>
            <c:ext xmlns:c16="http://schemas.microsoft.com/office/drawing/2014/chart" uri="{C3380CC4-5D6E-409C-BE32-E72D297353CC}">
              <c16:uniqueId val="{00000008-ED1F-47B0-BD67-5E1ACD11331F}"/>
            </c:ext>
          </c:extLst>
        </c:ser>
        <c:ser>
          <c:idx val="6"/>
          <c:order val="6"/>
          <c:tx>
            <c:strRef>
              <c:f>'EUR DL AUM (2)'!$P$1</c:f>
              <c:strCache>
                <c:ptCount val="1"/>
                <c:pt idx="0">
                  <c:v>Mezzanine</c:v>
                </c:pt>
              </c:strCache>
            </c:strRef>
          </c:tx>
          <c:spPr>
            <a:solidFill>
              <a:srgbClr val="FAF56B"/>
            </a:solidFill>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(2)'!$P$2:$P$20</c:f>
              <c:numCache>
                <c:formatCode>General</c:formatCode>
                <c:ptCount val="19"/>
                <c:pt idx="0">
                  <c:v>2.5499999999999998</c:v>
                </c:pt>
                <c:pt idx="1">
                  <c:v>1.85</c:v>
                </c:pt>
                <c:pt idx="2">
                  <c:v>1.53</c:v>
                </c:pt>
                <c:pt idx="3">
                  <c:v>2.11</c:v>
                </c:pt>
                <c:pt idx="4">
                  <c:v>3.29</c:v>
                </c:pt>
                <c:pt idx="5">
                  <c:v>1.66</c:v>
                </c:pt>
                <c:pt idx="6">
                  <c:v>1.58</c:v>
                </c:pt>
                <c:pt idx="7">
                  <c:v>4.33</c:v>
                </c:pt>
                <c:pt idx="8">
                  <c:v>3.15</c:v>
                </c:pt>
                <c:pt idx="9">
                  <c:v>2.42</c:v>
                </c:pt>
                <c:pt idx="10">
                  <c:v>7.22</c:v>
                </c:pt>
                <c:pt idx="11">
                  <c:v>0.3</c:v>
                </c:pt>
                <c:pt idx="12">
                  <c:v>2.42</c:v>
                </c:pt>
                <c:pt idx="13">
                  <c:v>4.84</c:v>
                </c:pt>
                <c:pt idx="14">
                  <c:v>8.7899999999999991</c:v>
                </c:pt>
                <c:pt idx="15">
                  <c:v>2.78</c:v>
                </c:pt>
                <c:pt idx="16">
                  <c:v>0.9</c:v>
                </c:pt>
                <c:pt idx="17">
                  <c:v>5.91</c:v>
                </c:pt>
                <c:pt idx="18">
                  <c:v>0.03</c:v>
                </c:pt>
              </c:numCache>
            </c:numRef>
          </c:val>
          <c:extLst>
            <c:ext xmlns:c16="http://schemas.microsoft.com/office/drawing/2014/chart" uri="{C3380CC4-5D6E-409C-BE32-E72D297353CC}">
              <c16:uniqueId val="{00000009-ED1F-47B0-BD67-5E1ACD11331F}"/>
            </c:ext>
          </c:extLst>
        </c:ser>
        <c:ser>
          <c:idx val="7"/>
          <c:order val="7"/>
          <c:tx>
            <c:strRef>
              <c:f>'EUR DL AUM (2)'!$Q$1</c:f>
              <c:strCache>
                <c:ptCount val="1"/>
                <c:pt idx="0">
                  <c:v>Real estate debt</c:v>
                </c:pt>
              </c:strCache>
            </c:strRef>
          </c:tx>
          <c:spPr>
            <a:solidFill>
              <a:srgbClr val="C0BCB2"/>
            </a:solidFill>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(2)'!$Q$2:$Q$20</c:f>
              <c:numCache>
                <c:formatCode>General</c:formatCode>
                <c:ptCount val="19"/>
                <c:pt idx="0">
                  <c:v>0.05</c:v>
                </c:pt>
                <c:pt idx="1">
                  <c:v>1.1399999999999999</c:v>
                </c:pt>
                <c:pt idx="2">
                  <c:v>0</c:v>
                </c:pt>
                <c:pt idx="3">
                  <c:v>2.72</c:v>
                </c:pt>
                <c:pt idx="4">
                  <c:v>0.94</c:v>
                </c:pt>
                <c:pt idx="5">
                  <c:v>1.86</c:v>
                </c:pt>
                <c:pt idx="6">
                  <c:v>5.73</c:v>
                </c:pt>
                <c:pt idx="7">
                  <c:v>8.0500000000000007</c:v>
                </c:pt>
                <c:pt idx="8">
                  <c:v>8.18</c:v>
                </c:pt>
                <c:pt idx="9">
                  <c:v>7.69</c:v>
                </c:pt>
                <c:pt idx="10">
                  <c:v>7.38</c:v>
                </c:pt>
                <c:pt idx="11">
                  <c:v>3.69</c:v>
                </c:pt>
                <c:pt idx="12">
                  <c:v>4.37</c:v>
                </c:pt>
                <c:pt idx="13">
                  <c:v>7.15</c:v>
                </c:pt>
                <c:pt idx="14">
                  <c:v>6.55</c:v>
                </c:pt>
                <c:pt idx="15">
                  <c:v>2.37</c:v>
                </c:pt>
                <c:pt idx="16">
                  <c:v>6.23</c:v>
                </c:pt>
                <c:pt idx="17">
                  <c:v>1.5</c:v>
                </c:pt>
                <c:pt idx="18">
                  <c:v>3</c:v>
                </c:pt>
              </c:numCache>
            </c:numRef>
          </c:val>
          <c:extLst>
            <c:ext xmlns:c16="http://schemas.microsoft.com/office/drawing/2014/chart" uri="{C3380CC4-5D6E-409C-BE32-E72D297353CC}">
              <c16:uniqueId val="{0000000A-ED1F-47B0-BD67-5E1ACD11331F}"/>
            </c:ext>
          </c:extLst>
        </c:ser>
        <c:ser>
          <c:idx val="8"/>
          <c:order val="8"/>
          <c:tx>
            <c:strRef>
              <c:f>'EUR DL AUM (2)'!$R$1</c:f>
              <c:strCache>
                <c:ptCount val="1"/>
                <c:pt idx="0">
                  <c:v>Venture debt</c:v>
                </c:pt>
              </c:strCache>
            </c:strRef>
          </c:tx>
          <c:spPr>
            <a:solidFill>
              <a:srgbClr val="78766F"/>
            </a:solidFill>
          </c:spPr>
          <c:invertIfNegative val="0"/>
          <c:cat>
            <c:numRef>
              <c:f>'EUR DL AUM (2)'!$I$2:$I$20</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'EUR DL AUM (2)'!$R$2:$R$20</c:f>
              <c:numCache>
                <c:formatCode>General</c:formatCode>
                <c:ptCount val="19"/>
                <c:pt idx="0">
                  <c:v>0</c:v>
                </c:pt>
                <c:pt idx="1">
                  <c:v>0.01</c:v>
                </c:pt>
                <c:pt idx="2">
                  <c:v>0</c:v>
                </c:pt>
                <c:pt idx="3">
                  <c:v>0.13</c:v>
                </c:pt>
                <c:pt idx="4">
                  <c:v>0.01</c:v>
                </c:pt>
                <c:pt idx="5">
                  <c:v>0.24</c:v>
                </c:pt>
                <c:pt idx="6">
                  <c:v>0.24</c:v>
                </c:pt>
                <c:pt idx="7">
                  <c:v>0.24</c:v>
                </c:pt>
                <c:pt idx="8">
                  <c:v>0.81</c:v>
                </c:pt>
                <c:pt idx="9">
                  <c:v>0.12</c:v>
                </c:pt>
                <c:pt idx="10">
                  <c:v>0.35</c:v>
                </c:pt>
                <c:pt idx="11">
                  <c:v>1.56</c:v>
                </c:pt>
                <c:pt idx="12">
                  <c:v>1.1000000000000001</c:v>
                </c:pt>
                <c:pt idx="13">
                  <c:v>0.09</c:v>
                </c:pt>
                <c:pt idx="14">
                  <c:v>1.43</c:v>
                </c:pt>
                <c:pt idx="15">
                  <c:v>1.55</c:v>
                </c:pt>
                <c:pt idx="16">
                  <c:v>7.15</c:v>
                </c:pt>
                <c:pt idx="17">
                  <c:v>0.1</c:v>
                </c:pt>
                <c:pt idx="18">
                  <c:v>0</c:v>
                </c:pt>
              </c:numCache>
            </c:numRef>
          </c:val>
          <c:extLst>
            <c:ext xmlns:c16="http://schemas.microsoft.com/office/drawing/2014/chart" uri="{C3380CC4-5D6E-409C-BE32-E72D297353CC}">
              <c16:uniqueId val="{0000000B-ED1F-47B0-BD67-5E1ACD11331F}"/>
            </c:ext>
          </c:extLst>
        </c:ser>
        <c:dLbls>
          <c:showLegendKey val="0"/>
          <c:showVal val="0"/>
          <c:showCatName val="0"/>
          <c:showSerName val="0"/>
          <c:showPercent val="0"/>
          <c:showBubbleSize val="0"/>
        </c:dLbls>
        <c:gapWidth val="60"/>
        <c:overlap val="100"/>
        <c:axId val="124988032"/>
        <c:axId val="124993920"/>
      </c:barChart>
      <c:dateAx>
        <c:axId val="124988032"/>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TimeUnit val="months"/>
        <c:minorTimeUnit val="months"/>
      </c:dateAx>
      <c:valAx>
        <c:axId val="124993920"/>
        <c:scaling>
          <c:orientation val="minMax"/>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l"/>
      <c:layout>
        <c:manualLayout>
          <c:xMode val="edge"/>
          <c:yMode val="edge"/>
          <c:x val="0.13068181818181818"/>
          <c:y val="0.12823199183435408"/>
          <c:w val="0.11879913803388213"/>
          <c:h val="0.54039151356080495"/>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782107492245286E-2"/>
          <c:y val="7.3906872752017114E-2"/>
          <c:w val="0.92824519804342642"/>
          <c:h val="0.81642704384174203"/>
        </c:manualLayout>
      </c:layout>
      <c:barChart>
        <c:barDir val="col"/>
        <c:grouping val="stacked"/>
        <c:varyColors val="0"/>
        <c:ser>
          <c:idx val="1"/>
          <c:order val="0"/>
          <c:tx>
            <c:strRef>
              <c:f>'DL AUM'!$J$1</c:f>
              <c:strCache>
                <c:ptCount val="1"/>
                <c:pt idx="0">
                  <c:v>Dry powder (€B)</c:v>
                </c:pt>
              </c:strCache>
            </c:strRef>
          </c:tx>
          <c:spPr>
            <a:solidFill>
              <a:srgbClr val="40C2C9"/>
            </a:solidFill>
            <a:ln>
              <a:noFill/>
            </a:ln>
          </c:spPr>
          <c:invertIfNegative val="1"/>
          <c:dPt>
            <c:idx val="3"/>
            <c:invertIfNegative val="1"/>
            <c:bubble3D val="0"/>
            <c:extLst>
              <c:ext xmlns:c16="http://schemas.microsoft.com/office/drawing/2014/chart" uri="{C3380CC4-5D6E-409C-BE32-E72D297353CC}">
                <c16:uniqueId val="{00000000-09F6-4EAB-8D50-2975B8527019}"/>
              </c:ext>
            </c:extLst>
          </c:dPt>
          <c:dPt>
            <c:idx val="4"/>
            <c:invertIfNegative val="1"/>
            <c:bubble3D val="0"/>
            <c:extLst>
              <c:ext xmlns:c16="http://schemas.microsoft.com/office/drawing/2014/chart" uri="{C3380CC4-5D6E-409C-BE32-E72D297353CC}">
                <c16:uniqueId val="{00000001-09F6-4EAB-8D50-2975B8527019}"/>
              </c:ext>
            </c:extLst>
          </c:dPt>
          <c:dPt>
            <c:idx val="5"/>
            <c:invertIfNegative val="1"/>
            <c:bubble3D val="0"/>
            <c:extLst>
              <c:ext xmlns:c16="http://schemas.microsoft.com/office/drawing/2014/chart" uri="{C3380CC4-5D6E-409C-BE32-E72D297353CC}">
                <c16:uniqueId val="{00000002-09F6-4EAB-8D50-2975B8527019}"/>
              </c:ext>
            </c:extLst>
          </c:dPt>
          <c:cat>
            <c:numRef>
              <c:f>'DL AUM'!$I$5:$I$24</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'DL AUM'!$J$5:$J$24</c:f>
              <c:numCache>
                <c:formatCode>General</c:formatCode>
                <c:ptCount val="20"/>
                <c:pt idx="0">
                  <c:v>0.05</c:v>
                </c:pt>
                <c:pt idx="1">
                  <c:v>0.51</c:v>
                </c:pt>
                <c:pt idx="2">
                  <c:v>0.95</c:v>
                </c:pt>
                <c:pt idx="3">
                  <c:v>0.77</c:v>
                </c:pt>
                <c:pt idx="4">
                  <c:v>4.01</c:v>
                </c:pt>
                <c:pt idx="5">
                  <c:v>4.2699999999999996</c:v>
                </c:pt>
                <c:pt idx="6">
                  <c:v>3.5</c:v>
                </c:pt>
                <c:pt idx="7">
                  <c:v>9.09</c:v>
                </c:pt>
                <c:pt idx="8">
                  <c:v>14.1</c:v>
                </c:pt>
                <c:pt idx="9">
                  <c:v>22.82</c:v>
                </c:pt>
                <c:pt idx="10">
                  <c:v>29.96</c:v>
                </c:pt>
                <c:pt idx="11">
                  <c:v>39.520000000000003</c:v>
                </c:pt>
                <c:pt idx="12">
                  <c:v>56.96</c:v>
                </c:pt>
                <c:pt idx="13">
                  <c:v>56.63</c:v>
                </c:pt>
                <c:pt idx="14">
                  <c:v>57.53</c:v>
                </c:pt>
                <c:pt idx="15">
                  <c:v>67.47</c:v>
                </c:pt>
                <c:pt idx="16">
                  <c:v>89.43</c:v>
                </c:pt>
                <c:pt idx="17">
                  <c:v>95.1</c:v>
                </c:pt>
                <c:pt idx="18">
                  <c:v>107.72</c:v>
                </c:pt>
                <c:pt idx="19">
                  <c:v>74.52</c:v>
                </c:pt>
              </c:numCache>
            </c:numRef>
          </c:val>
          <c:extLst>
            <c:ext xmlns:c14="http://schemas.microsoft.com/office/drawing/2007/8/2/chart" uri="{6F2FDCE9-48DA-4B69-8628-5D25D57E5C99}">
              <c14:invertSolidFillFmt>
                <c14:spPr xmlns:c14="http://schemas.microsoft.com/office/drawing/2007/8/2/chart">
                  <a:solidFill>
                    <a:srgbClr val="D71920"/>
                  </a:solidFill>
                  <a:ln>
                    <a:noFill/>
                  </a:ln>
                </c14:spPr>
              </c14:invertSolidFillFmt>
            </c:ext>
            <c:ext xmlns:c16="http://schemas.microsoft.com/office/drawing/2014/chart" uri="{C3380CC4-5D6E-409C-BE32-E72D297353CC}">
              <c16:uniqueId val="{00000003-09F6-4EAB-8D50-2975B8527019}"/>
            </c:ext>
          </c:extLst>
        </c:ser>
        <c:ser>
          <c:idx val="0"/>
          <c:order val="1"/>
          <c:tx>
            <c:strRef>
              <c:f>'DL AUM'!$K$1</c:f>
              <c:strCache>
                <c:ptCount val="1"/>
                <c:pt idx="0">
                  <c:v>NAV (€B)</c:v>
                </c:pt>
              </c:strCache>
            </c:strRef>
          </c:tx>
          <c:spPr>
            <a:solidFill>
              <a:srgbClr val="C3EDEB"/>
            </a:solidFill>
            <a:ln>
              <a:noFill/>
            </a:ln>
          </c:spPr>
          <c:invertIfNegative val="0"/>
          <c:cat>
            <c:numRef>
              <c:f>'DL AUM'!$I$5:$I$24</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'DL AUM'!$K$5:$K$24</c:f>
              <c:numCache>
                <c:formatCode>General</c:formatCode>
                <c:ptCount val="20"/>
                <c:pt idx="0">
                  <c:v>0.13</c:v>
                </c:pt>
                <c:pt idx="1">
                  <c:v>0.53</c:v>
                </c:pt>
                <c:pt idx="2">
                  <c:v>1.1499999999999999</c:v>
                </c:pt>
                <c:pt idx="3">
                  <c:v>1.43</c:v>
                </c:pt>
                <c:pt idx="4">
                  <c:v>2.94</c:v>
                </c:pt>
                <c:pt idx="5">
                  <c:v>5.03</c:v>
                </c:pt>
                <c:pt idx="6">
                  <c:v>6.48</c:v>
                </c:pt>
                <c:pt idx="7">
                  <c:v>8.31</c:v>
                </c:pt>
                <c:pt idx="8">
                  <c:v>13.01</c:v>
                </c:pt>
                <c:pt idx="9">
                  <c:v>22.21</c:v>
                </c:pt>
                <c:pt idx="10">
                  <c:v>31.35</c:v>
                </c:pt>
                <c:pt idx="11">
                  <c:v>37.380000000000003</c:v>
                </c:pt>
                <c:pt idx="12">
                  <c:v>57.87</c:v>
                </c:pt>
                <c:pt idx="13">
                  <c:v>77.52</c:v>
                </c:pt>
                <c:pt idx="14">
                  <c:v>89.83</c:v>
                </c:pt>
                <c:pt idx="15">
                  <c:v>116.18</c:v>
                </c:pt>
                <c:pt idx="16">
                  <c:v>152.04</c:v>
                </c:pt>
                <c:pt idx="17">
                  <c:v>169.84</c:v>
                </c:pt>
                <c:pt idx="18">
                  <c:v>187.68</c:v>
                </c:pt>
                <c:pt idx="19">
                  <c:v>177.58</c:v>
                </c:pt>
              </c:numCache>
            </c:numRef>
          </c:val>
          <c:extLst>
            <c:ext xmlns:c16="http://schemas.microsoft.com/office/drawing/2014/chart" uri="{C3380CC4-5D6E-409C-BE32-E72D297353CC}">
              <c16:uniqueId val="{00000004-09F6-4EAB-8D50-2975B8527019}"/>
            </c:ext>
          </c:extLst>
        </c:ser>
        <c:dLbls>
          <c:showLegendKey val="0"/>
          <c:showVal val="0"/>
          <c:showCatName val="0"/>
          <c:showSerName val="0"/>
          <c:showPercent val="0"/>
          <c:showBubbleSize val="0"/>
        </c:dLbls>
        <c:gapWidth val="60"/>
        <c:overlap val="100"/>
        <c:axId val="124988032"/>
        <c:axId val="124993920"/>
      </c:barChart>
      <c:dateAx>
        <c:axId val="124988032"/>
        <c:scaling>
          <c:orientation val="minMax"/>
        </c:scaling>
        <c:delete val="0"/>
        <c:axPos val="b"/>
        <c:numFmt formatCode="General" sourceLinked="0"/>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1"/>
        <c:lblOffset val="0"/>
        <c:baseTimeUnit val="months"/>
        <c:majorTimeUnit val="months"/>
        <c:minorTimeUnit val="months"/>
      </c:dateAx>
      <c:valAx>
        <c:axId val="124993920"/>
        <c:scaling>
          <c:orientation val="minMax"/>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42131287993145938"/>
          <c:y val="0.14272245574566336"/>
          <c:w val="0.15683756859937961"/>
          <c:h val="6.0043501506756108E-2"/>
        </c:manualLayout>
      </c:layout>
      <c:overlay val="0"/>
      <c:spPr>
        <a:noFill/>
        <a:ln>
          <a:noFill/>
        </a:ln>
      </c:spPr>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018845393141016E-2"/>
          <c:y val="6.1562332033530905E-2"/>
          <c:w val="0.92675709967533682"/>
          <c:h val="0.77044419784786922"/>
        </c:manualLayout>
      </c:layout>
      <c:barChart>
        <c:barDir val="col"/>
        <c:grouping val="stacked"/>
        <c:varyColors val="0"/>
        <c:ser>
          <c:idx val="1"/>
          <c:order val="0"/>
          <c:tx>
            <c:strRef>
              <c:f>'DL deal count and vol. sponsor'!$J$1</c:f>
              <c:strCache>
                <c:ptCount val="1"/>
                <c:pt idx="0">
                  <c:v>Estimated volume</c:v>
                </c:pt>
              </c:strCache>
            </c:strRef>
          </c:tx>
          <c:spPr>
            <a:solidFill>
              <a:srgbClr val="40C2C9"/>
            </a:solidFill>
            <a:ln w="9525">
              <a:noFill/>
              <a:prstDash val="solid"/>
            </a:ln>
          </c:spPr>
          <c:invertIfNegative val="0"/>
          <c:cat>
            <c:strRef>
              <c:f>'DL deal count and vol. sponsor'!$I$8:$I$28</c:f>
              <c:strCache>
                <c:ptCount val="21"/>
                <c:pt idx="0">
                  <c:v>3Q21</c:v>
                </c:pt>
                <c:pt idx="1">
                  <c:v>4Q21</c:v>
                </c:pt>
                <c:pt idx="2">
                  <c:v>1Q22</c:v>
                </c:pt>
                <c:pt idx="3">
                  <c:v>2Q22</c:v>
                </c:pt>
                <c:pt idx="4">
                  <c:v>3Q22</c:v>
                </c:pt>
                <c:pt idx="5">
                  <c:v>4Q22</c:v>
                </c:pt>
                <c:pt idx="6">
                  <c:v>1Q23</c:v>
                </c:pt>
                <c:pt idx="7">
                  <c:v>2Q23</c:v>
                </c:pt>
                <c:pt idx="8">
                  <c:v>3Q23</c:v>
                </c:pt>
                <c:pt idx="9">
                  <c:v>4Q23</c:v>
                </c:pt>
                <c:pt idx="10">
                  <c:v>1Q24</c:v>
                </c:pt>
                <c:pt idx="11">
                  <c:v>2Q24</c:v>
                </c:pt>
                <c:pt idx="12">
                  <c:v>3Q24</c:v>
                </c:pt>
                <c:pt idx="13">
                  <c:v>4Q24</c:v>
                </c:pt>
                <c:pt idx="14">
                  <c:v>1Q25</c:v>
                </c:pt>
                <c:pt idx="15">
                  <c:v>2Q25</c:v>
                </c:pt>
                <c:pt idx="16">
                  <c:v>3Q25</c:v>
                </c:pt>
                <c:pt idx="17">
                  <c:v>4Q25</c:v>
                </c:pt>
                <c:pt idx="18">
                  <c:v>1Q26</c:v>
                </c:pt>
                <c:pt idx="19">
                  <c:v>2Q26</c:v>
                </c:pt>
                <c:pt idx="20">
                  <c:v>Last 3 months</c:v>
                </c:pt>
              </c:strCache>
            </c:strRef>
          </c:cat>
          <c:val>
            <c:numRef>
              <c:f>'DL deal count and vol. sponsor'!$J$8:$J$28</c:f>
              <c:numCache>
                <c:formatCode>#,##0.00</c:formatCode>
                <c:ptCount val="21"/>
                <c:pt idx="0">
                  <c:v>2.56</c:v>
                </c:pt>
                <c:pt idx="1">
                  <c:v>3.57</c:v>
                </c:pt>
                <c:pt idx="2">
                  <c:v>2.4700000000000002</c:v>
                </c:pt>
                <c:pt idx="3">
                  <c:v>6.79</c:v>
                </c:pt>
                <c:pt idx="4">
                  <c:v>2.73</c:v>
                </c:pt>
                <c:pt idx="5">
                  <c:v>2.85</c:v>
                </c:pt>
                <c:pt idx="6">
                  <c:v>1.98</c:v>
                </c:pt>
                <c:pt idx="7">
                  <c:v>6.18</c:v>
                </c:pt>
                <c:pt idx="8">
                  <c:v>4.9400000000000004</c:v>
                </c:pt>
                <c:pt idx="9">
                  <c:v>9.49</c:v>
                </c:pt>
                <c:pt idx="10">
                  <c:v>4.9800000000000004</c:v>
                </c:pt>
                <c:pt idx="11">
                  <c:v>10.1</c:v>
                </c:pt>
                <c:pt idx="12">
                  <c:v>8.36</c:v>
                </c:pt>
                <c:pt idx="13">
                  <c:v>10.54</c:v>
                </c:pt>
                <c:pt idx="14">
                  <c:v>8.2799999999999994</c:v>
                </c:pt>
                <c:pt idx="15">
                  <c:v>10.46</c:v>
                </c:pt>
                <c:pt idx="16">
                  <c:v>7.53</c:v>
                </c:pt>
                <c:pt idx="17">
                  <c:v>10.4</c:v>
                </c:pt>
                <c:pt idx="18">
                  <c:v>7.64</c:v>
                </c:pt>
                <c:pt idx="19">
                  <c:v>7.39</c:v>
                </c:pt>
                <c:pt idx="20">
                  <c:v>8.73</c:v>
                </c:pt>
              </c:numCache>
            </c:numRef>
          </c:val>
          <c:extLst>
            <c:ext xmlns:c16="http://schemas.microsoft.com/office/drawing/2014/chart" uri="{C3380CC4-5D6E-409C-BE32-E72D297353CC}">
              <c16:uniqueId val="{00000000-D147-4998-83DB-F2BB8CDEFB86}"/>
            </c:ext>
          </c:extLst>
        </c:ser>
        <c:dLbls>
          <c:showLegendKey val="0"/>
          <c:showVal val="0"/>
          <c:showCatName val="0"/>
          <c:showSerName val="0"/>
          <c:showPercent val="0"/>
          <c:showBubbleSize val="0"/>
        </c:dLbls>
        <c:gapWidth val="60"/>
        <c:overlap val="100"/>
        <c:axId val="114689152"/>
        <c:axId val="114690688"/>
      </c:barChart>
      <c:lineChart>
        <c:grouping val="standard"/>
        <c:varyColors val="0"/>
        <c:ser>
          <c:idx val="0"/>
          <c:order val="1"/>
          <c:tx>
            <c:strRef>
              <c:f>'DL deal count and vol. sponsor'!$K$1</c:f>
              <c:strCache>
                <c:ptCount val="1"/>
                <c:pt idx="0">
                  <c:v>Count</c:v>
                </c:pt>
              </c:strCache>
            </c:strRef>
          </c:tx>
          <c:spPr>
            <a:ln w="38100">
              <a:solidFill>
                <a:srgbClr val="F5C914"/>
              </a:solidFill>
            </a:ln>
          </c:spPr>
          <c:marker>
            <c:symbol val="none"/>
          </c:marker>
          <c:cat>
            <c:strRef>
              <c:f>'DL deal count and vol. sponsor'!$I$8:$I$28</c:f>
              <c:strCache>
                <c:ptCount val="21"/>
                <c:pt idx="0">
                  <c:v>3Q21</c:v>
                </c:pt>
                <c:pt idx="1">
                  <c:v>4Q21</c:v>
                </c:pt>
                <c:pt idx="2">
                  <c:v>1Q22</c:v>
                </c:pt>
                <c:pt idx="3">
                  <c:v>2Q22</c:v>
                </c:pt>
                <c:pt idx="4">
                  <c:v>3Q22</c:v>
                </c:pt>
                <c:pt idx="5">
                  <c:v>4Q22</c:v>
                </c:pt>
                <c:pt idx="6">
                  <c:v>1Q23</c:v>
                </c:pt>
                <c:pt idx="7">
                  <c:v>2Q23</c:v>
                </c:pt>
                <c:pt idx="8">
                  <c:v>3Q23</c:v>
                </c:pt>
                <c:pt idx="9">
                  <c:v>4Q23</c:v>
                </c:pt>
                <c:pt idx="10">
                  <c:v>1Q24</c:v>
                </c:pt>
                <c:pt idx="11">
                  <c:v>2Q24</c:v>
                </c:pt>
                <c:pt idx="12">
                  <c:v>3Q24</c:v>
                </c:pt>
                <c:pt idx="13">
                  <c:v>4Q24</c:v>
                </c:pt>
                <c:pt idx="14">
                  <c:v>1Q25</c:v>
                </c:pt>
                <c:pt idx="15">
                  <c:v>2Q25</c:v>
                </c:pt>
                <c:pt idx="16">
                  <c:v>3Q25</c:v>
                </c:pt>
                <c:pt idx="17">
                  <c:v>4Q25</c:v>
                </c:pt>
                <c:pt idx="18">
                  <c:v>1Q26</c:v>
                </c:pt>
                <c:pt idx="19">
                  <c:v>2Q26</c:v>
                </c:pt>
                <c:pt idx="20">
                  <c:v>Last 3 months</c:v>
                </c:pt>
              </c:strCache>
            </c:strRef>
          </c:cat>
          <c:val>
            <c:numRef>
              <c:f>'DL deal count and vol. sponsor'!$K$8:$K$28</c:f>
              <c:numCache>
                <c:formatCode>General</c:formatCode>
                <c:ptCount val="21"/>
                <c:pt idx="0">
                  <c:v>22</c:v>
                </c:pt>
                <c:pt idx="1">
                  <c:v>14</c:v>
                </c:pt>
                <c:pt idx="2">
                  <c:v>16</c:v>
                </c:pt>
                <c:pt idx="3">
                  <c:v>16</c:v>
                </c:pt>
                <c:pt idx="4">
                  <c:v>19</c:v>
                </c:pt>
                <c:pt idx="5">
                  <c:v>9</c:v>
                </c:pt>
                <c:pt idx="6">
                  <c:v>9</c:v>
                </c:pt>
                <c:pt idx="7">
                  <c:v>19</c:v>
                </c:pt>
                <c:pt idx="8">
                  <c:v>20</c:v>
                </c:pt>
                <c:pt idx="9">
                  <c:v>20</c:v>
                </c:pt>
                <c:pt idx="10">
                  <c:v>18</c:v>
                </c:pt>
                <c:pt idx="11">
                  <c:v>31</c:v>
                </c:pt>
                <c:pt idx="12">
                  <c:v>30</c:v>
                </c:pt>
                <c:pt idx="13">
                  <c:v>41</c:v>
                </c:pt>
                <c:pt idx="14">
                  <c:v>40</c:v>
                </c:pt>
                <c:pt idx="15">
                  <c:v>38</c:v>
                </c:pt>
                <c:pt idx="16">
                  <c:v>31</c:v>
                </c:pt>
                <c:pt idx="17">
                  <c:v>41</c:v>
                </c:pt>
                <c:pt idx="18">
                  <c:v>33</c:v>
                </c:pt>
                <c:pt idx="19">
                  <c:v>30</c:v>
                </c:pt>
                <c:pt idx="20">
                  <c:v>32</c:v>
                </c:pt>
              </c:numCache>
            </c:numRef>
          </c:val>
          <c:smooth val="0"/>
          <c:extLst>
            <c:ext xmlns:c16="http://schemas.microsoft.com/office/drawing/2014/chart" uri="{C3380CC4-5D6E-409C-BE32-E72D297353CC}">
              <c16:uniqueId val="{00000001-D147-4998-83DB-F2BB8CDEFB86}"/>
            </c:ext>
          </c:extLst>
        </c:ser>
        <c:dLbls>
          <c:showLegendKey val="0"/>
          <c:showVal val="0"/>
          <c:showCatName val="0"/>
          <c:showSerName val="0"/>
          <c:showPercent val="0"/>
          <c:showBubbleSize val="0"/>
        </c:dLbls>
        <c:marker val="1"/>
        <c:smooth val="0"/>
        <c:axId val="745671488"/>
        <c:axId val="745672800"/>
      </c:lineChart>
      <c:catAx>
        <c:axId val="114689152"/>
        <c:scaling>
          <c:orientation val="minMax"/>
        </c:scaling>
        <c:delete val="0"/>
        <c:axPos val="b"/>
        <c:numFmt formatCode="mmm\ yyyy"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noMultiLvlLbl val="0"/>
      </c:catAx>
      <c:valAx>
        <c:axId val="114690688"/>
        <c:scaling>
          <c:orientation val="minMax"/>
        </c:scaling>
        <c:delete val="0"/>
        <c:axPos val="l"/>
        <c:majorGridlines>
          <c:spPr>
            <a:ln w="3175">
              <a:noFill/>
              <a:prstDash val="solid"/>
            </a:ln>
          </c:spPr>
        </c:majorGridlines>
        <c:numFmt formatCode="\€0" sourceLinked="0"/>
        <c:majorTickMark val="none"/>
        <c:minorTickMark val="none"/>
        <c:tickLblPos val="nextTo"/>
        <c:spPr>
          <a:noFill/>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valAx>
      <c:valAx>
        <c:axId val="745672800"/>
        <c:scaling>
          <c:orientation val="minMax"/>
          <c:max val="60"/>
        </c:scaling>
        <c:delete val="0"/>
        <c:axPos val="r"/>
        <c:numFmt formatCode="General" sourceLinked="1"/>
        <c:majorTickMark val="out"/>
        <c:minorTickMark val="none"/>
        <c:tickLblPos val="nextTo"/>
        <c:spPr>
          <a:noFill/>
          <a:ln>
            <a:noFill/>
          </a:ln>
        </c:spPr>
        <c:txPr>
          <a:bodyPr/>
          <a:lstStyle/>
          <a:p>
            <a:pPr>
              <a:defRPr sz="1200">
                <a:solidFill>
                  <a:schemeClr val="tx1"/>
                </a:solidFill>
                <a:latin typeface="Arial Narrow"/>
                <a:ea typeface="Arial Narrow"/>
                <a:cs typeface="Arial Narrow"/>
              </a:defRPr>
            </a:pPr>
            <a:endParaRPr lang="en-US"/>
          </a:p>
        </c:txPr>
        <c:crossAx val="745671488"/>
        <c:crosses val="max"/>
        <c:crossBetween val="between"/>
      </c:valAx>
      <c:catAx>
        <c:axId val="745671488"/>
        <c:scaling>
          <c:orientation val="minMax"/>
        </c:scaling>
        <c:delete val="1"/>
        <c:axPos val="b"/>
        <c:numFmt formatCode="General" sourceLinked="1"/>
        <c:majorTickMark val="out"/>
        <c:minorTickMark val="none"/>
        <c:tickLblPos val="nextTo"/>
        <c:crossAx val="745672800"/>
        <c:crosses val="autoZero"/>
        <c:auto val="1"/>
        <c:lblAlgn val="ctr"/>
        <c:lblOffset val="100"/>
        <c:noMultiLvlLbl val="0"/>
      </c:catAx>
      <c:spPr>
        <a:noFill/>
        <a:ln w="25400">
          <a:noFill/>
        </a:ln>
      </c:spPr>
    </c:plotArea>
    <c:legend>
      <c:legendPos val="t"/>
      <c:layout>
        <c:manualLayout>
          <c:xMode val="edge"/>
          <c:yMode val="edge"/>
          <c:x val="0.13560562749561519"/>
          <c:y val="9.6291392280740767E-2"/>
          <c:w val="0.38166638056498864"/>
          <c:h val="8.1941120130752526E-2"/>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1621331424481E-2"/>
          <c:y val="5.5451783804802181E-2"/>
          <c:w val="0.89247651216893342"/>
          <c:h val="0.7972589190240108"/>
        </c:manualLayout>
      </c:layout>
      <c:barChart>
        <c:barDir val="col"/>
        <c:grouping val="clustered"/>
        <c:varyColors val="0"/>
        <c:ser>
          <c:idx val="0"/>
          <c:order val="1"/>
          <c:tx>
            <c:strRef>
              <c:f>'DL count and vol year (2)'!$K$1</c:f>
              <c:strCache>
                <c:ptCount val="1"/>
                <c:pt idx="0">
                  <c:v>Estimated volume</c:v>
                </c:pt>
              </c:strCache>
            </c:strRef>
          </c:tx>
          <c:spPr>
            <a:solidFill>
              <a:srgbClr val="40C2C9"/>
            </a:solidFill>
          </c:spPr>
          <c:invertIfNegative val="0"/>
          <c:dPt>
            <c:idx val="5"/>
            <c:invertIfNegative val="0"/>
            <c:bubble3D val="0"/>
            <c:extLst>
              <c:ext xmlns:c16="http://schemas.microsoft.com/office/drawing/2014/chart" uri="{C3380CC4-5D6E-409C-BE32-E72D297353CC}">
                <c16:uniqueId val="{00000003-4C3C-4408-BA9F-B8989D55233F}"/>
              </c:ext>
            </c:extLst>
          </c:dPt>
          <c:dPt>
            <c:idx val="6"/>
            <c:invertIfNegative val="0"/>
            <c:bubble3D val="0"/>
            <c:spPr>
              <a:solidFill>
                <a:srgbClr val="C3EDEB"/>
              </a:solidFill>
            </c:spPr>
            <c:extLst>
              <c:ext xmlns:c16="http://schemas.microsoft.com/office/drawing/2014/chart" uri="{C3380CC4-5D6E-409C-BE32-E72D297353CC}">
                <c16:uniqueId val="{00000001-3856-4724-A0E3-0336F9FCD5F4}"/>
              </c:ext>
            </c:extLst>
          </c:dPt>
          <c:dPt>
            <c:idx val="7"/>
            <c:invertIfNegative val="0"/>
            <c:bubble3D val="0"/>
            <c:spPr>
              <a:solidFill>
                <a:srgbClr val="C3EDEB"/>
              </a:solidFill>
            </c:spPr>
            <c:extLst>
              <c:ext xmlns:c16="http://schemas.microsoft.com/office/drawing/2014/chart" uri="{C3380CC4-5D6E-409C-BE32-E72D297353CC}">
                <c16:uniqueId val="{00000002-3856-4724-A0E3-0336F9FCD5F4}"/>
              </c:ext>
            </c:extLst>
          </c:dPt>
          <c:cat>
            <c:strRef>
              <c:f>'DL count and vol year (2)'!$I$2:$I$9</c:f>
              <c:strCache>
                <c:ptCount val="8"/>
                <c:pt idx="0">
                  <c:v>2020</c:v>
                </c:pt>
                <c:pt idx="1">
                  <c:v>2021</c:v>
                </c:pt>
                <c:pt idx="2">
                  <c:v>2022</c:v>
                </c:pt>
                <c:pt idx="3">
                  <c:v>2023</c:v>
                </c:pt>
                <c:pt idx="4">
                  <c:v>2024</c:v>
                </c:pt>
                <c:pt idx="5">
                  <c:v>2025</c:v>
                </c:pt>
                <c:pt idx="6">
                  <c:v>YTD 2025</c:v>
                </c:pt>
                <c:pt idx="7">
                  <c:v>YTD 2026</c:v>
                </c:pt>
              </c:strCache>
            </c:strRef>
          </c:cat>
          <c:val>
            <c:numRef>
              <c:f>'DL count and vol year (2)'!$K$2:$K$9</c:f>
              <c:numCache>
                <c:formatCode>#,##0.00</c:formatCode>
                <c:ptCount val="8"/>
                <c:pt idx="0">
                  <c:v>10.524637857</c:v>
                </c:pt>
                <c:pt idx="1">
                  <c:v>15.367972048</c:v>
                </c:pt>
                <c:pt idx="2">
                  <c:v>14.841721778</c:v>
                </c:pt>
                <c:pt idx="3">
                  <c:v>22.586783732000001</c:v>
                </c:pt>
                <c:pt idx="4">
                  <c:v>33.979999999999997</c:v>
                </c:pt>
                <c:pt idx="5">
                  <c:v>36.801229999999997</c:v>
                </c:pt>
                <c:pt idx="6">
                  <c:v>23.31106415</c:v>
                </c:pt>
                <c:pt idx="7">
                  <c:v>17.645183824</c:v>
                </c:pt>
              </c:numCache>
            </c:numRef>
          </c:val>
          <c:extLst>
            <c:ext xmlns:c16="http://schemas.microsoft.com/office/drawing/2014/chart" uri="{C3380CC4-5D6E-409C-BE32-E72D297353CC}">
              <c16:uniqueId val="{00000000-4C3C-4408-BA9F-B8989D55233F}"/>
            </c:ext>
          </c:extLst>
        </c:ser>
        <c:dLbls>
          <c:showLegendKey val="0"/>
          <c:showVal val="0"/>
          <c:showCatName val="0"/>
          <c:showSerName val="0"/>
          <c:showPercent val="0"/>
          <c:showBubbleSize val="0"/>
        </c:dLbls>
        <c:gapWidth val="60"/>
        <c:axId val="114689152"/>
        <c:axId val="114690688"/>
      </c:barChart>
      <c:lineChart>
        <c:grouping val="standard"/>
        <c:varyColors val="0"/>
        <c:ser>
          <c:idx val="1"/>
          <c:order val="0"/>
          <c:tx>
            <c:strRef>
              <c:f>'DL count and vol year (2)'!$J$1</c:f>
              <c:strCache>
                <c:ptCount val="1"/>
                <c:pt idx="0">
                  <c:v>Count</c:v>
                </c:pt>
              </c:strCache>
            </c:strRef>
          </c:tx>
          <c:spPr>
            <a:ln>
              <a:noFill/>
            </a:ln>
          </c:spPr>
          <c:marker>
            <c:symbol val="square"/>
            <c:size val="9"/>
            <c:spPr>
              <a:solidFill>
                <a:srgbClr val="F5C914"/>
              </a:solidFill>
              <a:ln w="0">
                <a:noFill/>
              </a:ln>
            </c:spPr>
          </c:marker>
          <c:cat>
            <c:strRef>
              <c:f>'DL count and vol year (2)'!$I$2:$I$9</c:f>
              <c:strCache>
                <c:ptCount val="8"/>
                <c:pt idx="0">
                  <c:v>2020</c:v>
                </c:pt>
                <c:pt idx="1">
                  <c:v>2021</c:v>
                </c:pt>
                <c:pt idx="2">
                  <c:v>2022</c:v>
                </c:pt>
                <c:pt idx="3">
                  <c:v>2023</c:v>
                </c:pt>
                <c:pt idx="4">
                  <c:v>2024</c:v>
                </c:pt>
                <c:pt idx="5">
                  <c:v>2025</c:v>
                </c:pt>
                <c:pt idx="6">
                  <c:v>YTD 2025</c:v>
                </c:pt>
                <c:pt idx="7">
                  <c:v>YTD 2026</c:v>
                </c:pt>
              </c:strCache>
            </c:strRef>
          </c:cat>
          <c:val>
            <c:numRef>
              <c:f>'DL count and vol year (2)'!$J$2:$J$9</c:f>
              <c:numCache>
                <c:formatCode>General</c:formatCode>
                <c:ptCount val="8"/>
                <c:pt idx="0">
                  <c:v>86</c:v>
                </c:pt>
                <c:pt idx="1">
                  <c:v>94</c:v>
                </c:pt>
                <c:pt idx="2">
                  <c:v>60</c:v>
                </c:pt>
                <c:pt idx="3">
                  <c:v>68</c:v>
                </c:pt>
                <c:pt idx="4">
                  <c:v>120</c:v>
                </c:pt>
                <c:pt idx="5">
                  <c:v>150</c:v>
                </c:pt>
                <c:pt idx="6">
                  <c:v>89</c:v>
                </c:pt>
                <c:pt idx="7">
                  <c:v>72</c:v>
                </c:pt>
              </c:numCache>
            </c:numRef>
          </c:val>
          <c:smooth val="0"/>
          <c:extLst>
            <c:ext xmlns:c16="http://schemas.microsoft.com/office/drawing/2014/chart" uri="{C3380CC4-5D6E-409C-BE32-E72D297353CC}">
              <c16:uniqueId val="{00000001-4C3C-4408-BA9F-B8989D55233F}"/>
            </c:ext>
          </c:extLst>
        </c:ser>
        <c:dLbls>
          <c:showLegendKey val="0"/>
          <c:showVal val="0"/>
          <c:showCatName val="0"/>
          <c:showSerName val="0"/>
          <c:showPercent val="0"/>
          <c:showBubbleSize val="0"/>
        </c:dLbls>
        <c:marker val="1"/>
        <c:smooth val="0"/>
        <c:axId val="2045781855"/>
        <c:axId val="2045796735"/>
      </c:lineChart>
      <c:catAx>
        <c:axId val="114689152"/>
        <c:scaling>
          <c:orientation val="minMax"/>
        </c:scaling>
        <c:delete val="0"/>
        <c:axPos val="b"/>
        <c:numFmt formatCode="General"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noMultiLvlLbl val="0"/>
      </c:catAx>
      <c:valAx>
        <c:axId val="114690688"/>
        <c:scaling>
          <c:orientation val="minMax"/>
        </c:scaling>
        <c:delete val="0"/>
        <c:axPos val="l"/>
        <c:numFmt formatCode="\€0" sourceLinked="0"/>
        <c:majorTickMark val="none"/>
        <c:minorTickMark val="none"/>
        <c:tickLblPos val="nextTo"/>
        <c:spPr>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majorUnit val="6"/>
      </c:valAx>
      <c:valAx>
        <c:axId val="2045796735"/>
        <c:scaling>
          <c:orientation val="minMax"/>
        </c:scaling>
        <c:delete val="0"/>
        <c:axPos val="r"/>
        <c:numFmt formatCode="General" sourceLinked="1"/>
        <c:majorTickMark val="out"/>
        <c:minorTickMark val="none"/>
        <c:tickLblPos val="nextTo"/>
        <c:spPr>
          <a:ln>
            <a:noFill/>
          </a:ln>
        </c:spPr>
        <c:txPr>
          <a:bodyPr/>
          <a:lstStyle/>
          <a:p>
            <a:pPr>
              <a:defRPr sz="1200">
                <a:solidFill>
                  <a:schemeClr val="tx1"/>
                </a:solidFill>
              </a:defRPr>
            </a:pPr>
            <a:endParaRPr lang="en-US"/>
          </a:p>
        </c:txPr>
        <c:crossAx val="2045781855"/>
        <c:crosses val="max"/>
        <c:crossBetween val="between"/>
      </c:valAx>
      <c:catAx>
        <c:axId val="2045781855"/>
        <c:scaling>
          <c:orientation val="minMax"/>
        </c:scaling>
        <c:delete val="1"/>
        <c:axPos val="b"/>
        <c:numFmt formatCode="General" sourceLinked="1"/>
        <c:majorTickMark val="out"/>
        <c:minorTickMark val="none"/>
        <c:tickLblPos val="nextTo"/>
        <c:crossAx val="2045796735"/>
        <c:crosses val="autoZero"/>
        <c:auto val="1"/>
        <c:lblAlgn val="ctr"/>
        <c:lblOffset val="100"/>
        <c:noMultiLvlLbl val="0"/>
      </c:catAx>
      <c:spPr>
        <a:noFill/>
        <a:ln w="25400">
          <a:noFill/>
        </a:ln>
      </c:spPr>
    </c:plotArea>
    <c:legend>
      <c:legendPos val="t"/>
      <c:layout>
        <c:manualLayout>
          <c:xMode val="edge"/>
          <c:yMode val="edge"/>
          <c:x val="0.10749910522548317"/>
          <c:y val="5.7369009429376894E-2"/>
          <c:w val="0.3699218521419661"/>
          <c:h val="7.9928755249930705E-2"/>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8958020596187685E-2"/>
          <c:y val="9.0061334601183166E-2"/>
          <c:w val="0.94411291891726079"/>
          <c:h val="0.80923969221525993"/>
        </c:manualLayout>
      </c:layout>
      <c:barChart>
        <c:barDir val="col"/>
        <c:grouping val="stacked"/>
        <c:varyColors val="0"/>
        <c:ser>
          <c:idx val="1"/>
          <c:order val="0"/>
          <c:tx>
            <c:strRef>
              <c:f>'Cnt. of PE backed DL by purpose'!$J$1</c:f>
              <c:strCache>
                <c:ptCount val="1"/>
                <c:pt idx="0">
                  <c:v>LBO / M&amp;A</c:v>
                </c:pt>
              </c:strCache>
            </c:strRef>
          </c:tx>
          <c:spPr>
            <a:solidFill>
              <a:srgbClr val="40C2C9"/>
            </a:solidFill>
            <a:ln w="6350">
              <a:noFill/>
              <a:prstDash val="solid"/>
            </a:ln>
          </c:spPr>
          <c:invertIfNegative val="0"/>
          <c:cat>
            <c:strRef>
              <c:f>'Cnt. of PE backed DL by purpose'!$I$7:$I$28</c:f>
              <c:strCache>
                <c:ptCount val="22"/>
                <c:pt idx="0">
                  <c:v>2Q21</c:v>
                </c:pt>
                <c:pt idx="1">
                  <c:v>3Q21</c:v>
                </c:pt>
                <c:pt idx="2">
                  <c:v>4Q21</c:v>
                </c:pt>
                <c:pt idx="3">
                  <c:v>1Q22</c:v>
                </c:pt>
                <c:pt idx="4">
                  <c:v>2Q22</c:v>
                </c:pt>
                <c:pt idx="5">
                  <c:v>3Q22</c:v>
                </c:pt>
                <c:pt idx="6">
                  <c:v>4Q22</c:v>
                </c:pt>
                <c:pt idx="7">
                  <c:v>1Q23</c:v>
                </c:pt>
                <c:pt idx="8">
                  <c:v>2Q23</c:v>
                </c:pt>
                <c:pt idx="9">
                  <c:v>3Q23</c:v>
                </c:pt>
                <c:pt idx="10">
                  <c:v>4Q23</c:v>
                </c:pt>
                <c:pt idx="11">
                  <c:v>1Q24</c:v>
                </c:pt>
                <c:pt idx="12">
                  <c:v>2Q24</c:v>
                </c:pt>
                <c:pt idx="13">
                  <c:v>3Q24</c:v>
                </c:pt>
                <c:pt idx="14">
                  <c:v>4Q24</c:v>
                </c:pt>
                <c:pt idx="15">
                  <c:v>1Q25</c:v>
                </c:pt>
                <c:pt idx="16">
                  <c:v>2Q25</c:v>
                </c:pt>
                <c:pt idx="17">
                  <c:v>3Q25</c:v>
                </c:pt>
                <c:pt idx="18">
                  <c:v>4Q25</c:v>
                </c:pt>
                <c:pt idx="19">
                  <c:v>1Q26</c:v>
                </c:pt>
                <c:pt idx="20">
                  <c:v>2Q26</c:v>
                </c:pt>
                <c:pt idx="21">
                  <c:v>Last 3 months</c:v>
                </c:pt>
              </c:strCache>
            </c:strRef>
          </c:cat>
          <c:val>
            <c:numRef>
              <c:f>'Cnt. of PE backed DL by purpose'!$J$7:$J$28</c:f>
              <c:numCache>
                <c:formatCode>General</c:formatCode>
                <c:ptCount val="22"/>
                <c:pt idx="0">
                  <c:v>30</c:v>
                </c:pt>
                <c:pt idx="1">
                  <c:v>20</c:v>
                </c:pt>
                <c:pt idx="2">
                  <c:v>11</c:v>
                </c:pt>
                <c:pt idx="3">
                  <c:v>15</c:v>
                </c:pt>
                <c:pt idx="4">
                  <c:v>12</c:v>
                </c:pt>
                <c:pt idx="5">
                  <c:v>16</c:v>
                </c:pt>
                <c:pt idx="6">
                  <c:v>9</c:v>
                </c:pt>
                <c:pt idx="7">
                  <c:v>6</c:v>
                </c:pt>
                <c:pt idx="8">
                  <c:v>16</c:v>
                </c:pt>
                <c:pt idx="9">
                  <c:v>14</c:v>
                </c:pt>
                <c:pt idx="10">
                  <c:v>18</c:v>
                </c:pt>
                <c:pt idx="11">
                  <c:v>14</c:v>
                </c:pt>
                <c:pt idx="12">
                  <c:v>23</c:v>
                </c:pt>
                <c:pt idx="13">
                  <c:v>26</c:v>
                </c:pt>
                <c:pt idx="14">
                  <c:v>32</c:v>
                </c:pt>
                <c:pt idx="15">
                  <c:v>29</c:v>
                </c:pt>
                <c:pt idx="16">
                  <c:v>25</c:v>
                </c:pt>
                <c:pt idx="17">
                  <c:v>23</c:v>
                </c:pt>
                <c:pt idx="18">
                  <c:v>31</c:v>
                </c:pt>
                <c:pt idx="19">
                  <c:v>23</c:v>
                </c:pt>
                <c:pt idx="20">
                  <c:v>23</c:v>
                </c:pt>
                <c:pt idx="21" formatCode="#,##0">
                  <c:v>22</c:v>
                </c:pt>
              </c:numCache>
            </c:numRef>
          </c:val>
          <c:extLst>
            <c:ext xmlns:c16="http://schemas.microsoft.com/office/drawing/2014/chart" uri="{C3380CC4-5D6E-409C-BE32-E72D297353CC}">
              <c16:uniqueId val="{00000000-EC7D-429A-9BB7-8C27538867F9}"/>
            </c:ext>
          </c:extLst>
        </c:ser>
        <c:ser>
          <c:idx val="0"/>
          <c:order val="1"/>
          <c:tx>
            <c:strRef>
              <c:f>'Cnt. of PE backed DL by purpose'!$K$1</c:f>
              <c:strCache>
                <c:ptCount val="1"/>
                <c:pt idx="0">
                  <c:v>Refinancing</c:v>
                </c:pt>
              </c:strCache>
            </c:strRef>
          </c:tx>
          <c:spPr>
            <a:solidFill>
              <a:srgbClr val="C3EDEB"/>
            </a:solidFill>
            <a:ln w="6350">
              <a:noFill/>
            </a:ln>
          </c:spPr>
          <c:invertIfNegative val="0"/>
          <c:cat>
            <c:strRef>
              <c:f>'Cnt. of PE backed DL by purpose'!$I$7:$I$28</c:f>
              <c:strCache>
                <c:ptCount val="22"/>
                <c:pt idx="0">
                  <c:v>2Q21</c:v>
                </c:pt>
                <c:pt idx="1">
                  <c:v>3Q21</c:v>
                </c:pt>
                <c:pt idx="2">
                  <c:v>4Q21</c:v>
                </c:pt>
                <c:pt idx="3">
                  <c:v>1Q22</c:v>
                </c:pt>
                <c:pt idx="4">
                  <c:v>2Q22</c:v>
                </c:pt>
                <c:pt idx="5">
                  <c:v>3Q22</c:v>
                </c:pt>
                <c:pt idx="6">
                  <c:v>4Q22</c:v>
                </c:pt>
                <c:pt idx="7">
                  <c:v>1Q23</c:v>
                </c:pt>
                <c:pt idx="8">
                  <c:v>2Q23</c:v>
                </c:pt>
                <c:pt idx="9">
                  <c:v>3Q23</c:v>
                </c:pt>
                <c:pt idx="10">
                  <c:v>4Q23</c:v>
                </c:pt>
                <c:pt idx="11">
                  <c:v>1Q24</c:v>
                </c:pt>
                <c:pt idx="12">
                  <c:v>2Q24</c:v>
                </c:pt>
                <c:pt idx="13">
                  <c:v>3Q24</c:v>
                </c:pt>
                <c:pt idx="14">
                  <c:v>4Q24</c:v>
                </c:pt>
                <c:pt idx="15">
                  <c:v>1Q25</c:v>
                </c:pt>
                <c:pt idx="16">
                  <c:v>2Q25</c:v>
                </c:pt>
                <c:pt idx="17">
                  <c:v>3Q25</c:v>
                </c:pt>
                <c:pt idx="18">
                  <c:v>4Q25</c:v>
                </c:pt>
                <c:pt idx="19">
                  <c:v>1Q26</c:v>
                </c:pt>
                <c:pt idx="20">
                  <c:v>2Q26</c:v>
                </c:pt>
                <c:pt idx="21">
                  <c:v>Last 3 months</c:v>
                </c:pt>
              </c:strCache>
            </c:strRef>
          </c:cat>
          <c:val>
            <c:numRef>
              <c:f>'Cnt. of PE backed DL by purpose'!$K$7:$K$28</c:f>
              <c:numCache>
                <c:formatCode>General</c:formatCode>
                <c:ptCount val="22"/>
                <c:pt idx="0">
                  <c:v>1</c:v>
                </c:pt>
                <c:pt idx="1">
                  <c:v>1</c:v>
                </c:pt>
                <c:pt idx="2">
                  <c:v>2</c:v>
                </c:pt>
                <c:pt idx="3">
                  <c:v>1</c:v>
                </c:pt>
                <c:pt idx="4">
                  <c:v>1</c:v>
                </c:pt>
                <c:pt idx="5">
                  <c:v>3</c:v>
                </c:pt>
                <c:pt idx="6">
                  <c:v>0</c:v>
                </c:pt>
                <c:pt idx="7">
                  <c:v>1</c:v>
                </c:pt>
                <c:pt idx="8">
                  <c:v>1</c:v>
                </c:pt>
                <c:pt idx="9">
                  <c:v>2</c:v>
                </c:pt>
                <c:pt idx="10">
                  <c:v>2</c:v>
                </c:pt>
                <c:pt idx="11">
                  <c:v>2</c:v>
                </c:pt>
                <c:pt idx="12">
                  <c:v>6</c:v>
                </c:pt>
                <c:pt idx="13">
                  <c:v>3</c:v>
                </c:pt>
                <c:pt idx="14">
                  <c:v>8</c:v>
                </c:pt>
                <c:pt idx="15">
                  <c:v>5</c:v>
                </c:pt>
                <c:pt idx="16">
                  <c:v>8</c:v>
                </c:pt>
                <c:pt idx="17">
                  <c:v>7</c:v>
                </c:pt>
                <c:pt idx="18">
                  <c:v>5</c:v>
                </c:pt>
                <c:pt idx="19">
                  <c:v>8</c:v>
                </c:pt>
                <c:pt idx="20">
                  <c:v>4</c:v>
                </c:pt>
                <c:pt idx="21" formatCode="#,##0">
                  <c:v>7</c:v>
                </c:pt>
              </c:numCache>
            </c:numRef>
          </c:val>
          <c:extLst>
            <c:ext xmlns:c16="http://schemas.microsoft.com/office/drawing/2014/chart" uri="{C3380CC4-5D6E-409C-BE32-E72D297353CC}">
              <c16:uniqueId val="{00000001-EC7D-429A-9BB7-8C27538867F9}"/>
            </c:ext>
          </c:extLst>
        </c:ser>
        <c:ser>
          <c:idx val="2"/>
          <c:order val="2"/>
          <c:tx>
            <c:strRef>
              <c:f>'Cnt. of PE backed DL by purpose'!$L$1</c:f>
              <c:strCache>
                <c:ptCount val="1"/>
                <c:pt idx="0">
                  <c:v>Recapitalization</c:v>
                </c:pt>
              </c:strCache>
            </c:strRef>
          </c:tx>
          <c:spPr>
            <a:solidFill>
              <a:srgbClr val="F5C914"/>
            </a:solidFill>
            <a:ln w="6350">
              <a:noFill/>
            </a:ln>
          </c:spPr>
          <c:invertIfNegative val="0"/>
          <c:cat>
            <c:strRef>
              <c:f>'Cnt. of PE backed DL by purpose'!$I$7:$I$28</c:f>
              <c:strCache>
                <c:ptCount val="22"/>
                <c:pt idx="0">
                  <c:v>2Q21</c:v>
                </c:pt>
                <c:pt idx="1">
                  <c:v>3Q21</c:v>
                </c:pt>
                <c:pt idx="2">
                  <c:v>4Q21</c:v>
                </c:pt>
                <c:pt idx="3">
                  <c:v>1Q22</c:v>
                </c:pt>
                <c:pt idx="4">
                  <c:v>2Q22</c:v>
                </c:pt>
                <c:pt idx="5">
                  <c:v>3Q22</c:v>
                </c:pt>
                <c:pt idx="6">
                  <c:v>4Q22</c:v>
                </c:pt>
                <c:pt idx="7">
                  <c:v>1Q23</c:v>
                </c:pt>
                <c:pt idx="8">
                  <c:v>2Q23</c:v>
                </c:pt>
                <c:pt idx="9">
                  <c:v>3Q23</c:v>
                </c:pt>
                <c:pt idx="10">
                  <c:v>4Q23</c:v>
                </c:pt>
                <c:pt idx="11">
                  <c:v>1Q24</c:v>
                </c:pt>
                <c:pt idx="12">
                  <c:v>2Q24</c:v>
                </c:pt>
                <c:pt idx="13">
                  <c:v>3Q24</c:v>
                </c:pt>
                <c:pt idx="14">
                  <c:v>4Q24</c:v>
                </c:pt>
                <c:pt idx="15">
                  <c:v>1Q25</c:v>
                </c:pt>
                <c:pt idx="16">
                  <c:v>2Q25</c:v>
                </c:pt>
                <c:pt idx="17">
                  <c:v>3Q25</c:v>
                </c:pt>
                <c:pt idx="18">
                  <c:v>4Q25</c:v>
                </c:pt>
                <c:pt idx="19">
                  <c:v>1Q26</c:v>
                </c:pt>
                <c:pt idx="20">
                  <c:v>2Q26</c:v>
                </c:pt>
                <c:pt idx="21">
                  <c:v>Last 3 months</c:v>
                </c:pt>
              </c:strCache>
            </c:strRef>
          </c:cat>
          <c:val>
            <c:numRef>
              <c:f>'Cnt. of PE backed DL by purpose'!$L$7:$L$28</c:f>
              <c:numCache>
                <c:formatCode>General</c:formatCode>
                <c:ptCount val="22"/>
                <c:pt idx="0">
                  <c:v>0</c:v>
                </c:pt>
                <c:pt idx="1">
                  <c:v>1</c:v>
                </c:pt>
                <c:pt idx="2">
                  <c:v>1</c:v>
                </c:pt>
                <c:pt idx="3">
                  <c:v>0</c:v>
                </c:pt>
                <c:pt idx="4">
                  <c:v>1</c:v>
                </c:pt>
                <c:pt idx="5">
                  <c:v>0</c:v>
                </c:pt>
                <c:pt idx="6">
                  <c:v>0</c:v>
                </c:pt>
                <c:pt idx="7">
                  <c:v>0</c:v>
                </c:pt>
                <c:pt idx="8">
                  <c:v>0</c:v>
                </c:pt>
                <c:pt idx="9">
                  <c:v>3</c:v>
                </c:pt>
                <c:pt idx="10">
                  <c:v>0</c:v>
                </c:pt>
                <c:pt idx="11">
                  <c:v>1</c:v>
                </c:pt>
                <c:pt idx="12">
                  <c:v>1</c:v>
                </c:pt>
                <c:pt idx="13">
                  <c:v>0</c:v>
                </c:pt>
                <c:pt idx="14">
                  <c:v>1</c:v>
                </c:pt>
                <c:pt idx="15">
                  <c:v>2</c:v>
                </c:pt>
                <c:pt idx="16">
                  <c:v>3</c:v>
                </c:pt>
                <c:pt idx="17">
                  <c:v>1</c:v>
                </c:pt>
                <c:pt idx="18">
                  <c:v>5</c:v>
                </c:pt>
                <c:pt idx="19">
                  <c:v>2</c:v>
                </c:pt>
                <c:pt idx="20">
                  <c:v>0</c:v>
                </c:pt>
                <c:pt idx="21" formatCode="#,##0">
                  <c:v>2</c:v>
                </c:pt>
              </c:numCache>
            </c:numRef>
          </c:val>
          <c:extLst>
            <c:ext xmlns:c16="http://schemas.microsoft.com/office/drawing/2014/chart" uri="{C3380CC4-5D6E-409C-BE32-E72D297353CC}">
              <c16:uniqueId val="{00000002-EC7D-429A-9BB7-8C27538867F9}"/>
            </c:ext>
          </c:extLst>
        </c:ser>
        <c:ser>
          <c:idx val="3"/>
          <c:order val="3"/>
          <c:tx>
            <c:strRef>
              <c:f>'Cnt. of PE backed DL by purpose'!$M$1</c:f>
              <c:strCache>
                <c:ptCount val="1"/>
                <c:pt idx="0">
                  <c:v>Other</c:v>
                </c:pt>
              </c:strCache>
            </c:strRef>
          </c:tx>
          <c:spPr>
            <a:solidFill>
              <a:srgbClr val="E88F36"/>
            </a:solidFill>
          </c:spPr>
          <c:invertIfNegative val="0"/>
          <c:cat>
            <c:strRef>
              <c:f>'Cnt. of PE backed DL by purpose'!$I$7:$I$28</c:f>
              <c:strCache>
                <c:ptCount val="22"/>
                <c:pt idx="0">
                  <c:v>2Q21</c:v>
                </c:pt>
                <c:pt idx="1">
                  <c:v>3Q21</c:v>
                </c:pt>
                <c:pt idx="2">
                  <c:v>4Q21</c:v>
                </c:pt>
                <c:pt idx="3">
                  <c:v>1Q22</c:v>
                </c:pt>
                <c:pt idx="4">
                  <c:v>2Q22</c:v>
                </c:pt>
                <c:pt idx="5">
                  <c:v>3Q22</c:v>
                </c:pt>
                <c:pt idx="6">
                  <c:v>4Q22</c:v>
                </c:pt>
                <c:pt idx="7">
                  <c:v>1Q23</c:v>
                </c:pt>
                <c:pt idx="8">
                  <c:v>2Q23</c:v>
                </c:pt>
                <c:pt idx="9">
                  <c:v>3Q23</c:v>
                </c:pt>
                <c:pt idx="10">
                  <c:v>4Q23</c:v>
                </c:pt>
                <c:pt idx="11">
                  <c:v>1Q24</c:v>
                </c:pt>
                <c:pt idx="12">
                  <c:v>2Q24</c:v>
                </c:pt>
                <c:pt idx="13">
                  <c:v>3Q24</c:v>
                </c:pt>
                <c:pt idx="14">
                  <c:v>4Q24</c:v>
                </c:pt>
                <c:pt idx="15">
                  <c:v>1Q25</c:v>
                </c:pt>
                <c:pt idx="16">
                  <c:v>2Q25</c:v>
                </c:pt>
                <c:pt idx="17">
                  <c:v>3Q25</c:v>
                </c:pt>
                <c:pt idx="18">
                  <c:v>4Q25</c:v>
                </c:pt>
                <c:pt idx="19">
                  <c:v>1Q26</c:v>
                </c:pt>
                <c:pt idx="20">
                  <c:v>2Q26</c:v>
                </c:pt>
                <c:pt idx="21">
                  <c:v>Last 3 months</c:v>
                </c:pt>
              </c:strCache>
            </c:strRef>
          </c:cat>
          <c:val>
            <c:numRef>
              <c:f>'Cnt. of PE backed DL by purpose'!$M$7:$M$28</c:f>
              <c:numCache>
                <c:formatCode>General</c:formatCode>
                <c:ptCount val="22"/>
                <c:pt idx="0">
                  <c:v>0</c:v>
                </c:pt>
                <c:pt idx="1">
                  <c:v>0</c:v>
                </c:pt>
                <c:pt idx="2">
                  <c:v>0</c:v>
                </c:pt>
                <c:pt idx="3">
                  <c:v>0</c:v>
                </c:pt>
                <c:pt idx="4">
                  <c:v>2</c:v>
                </c:pt>
                <c:pt idx="5">
                  <c:v>0</c:v>
                </c:pt>
                <c:pt idx="6">
                  <c:v>0</c:v>
                </c:pt>
                <c:pt idx="7">
                  <c:v>2</c:v>
                </c:pt>
                <c:pt idx="8">
                  <c:v>2</c:v>
                </c:pt>
                <c:pt idx="9">
                  <c:v>1</c:v>
                </c:pt>
                <c:pt idx="10">
                  <c:v>0</c:v>
                </c:pt>
                <c:pt idx="11">
                  <c:v>1</c:v>
                </c:pt>
                <c:pt idx="12">
                  <c:v>1</c:v>
                </c:pt>
                <c:pt idx="13">
                  <c:v>1</c:v>
                </c:pt>
                <c:pt idx="14">
                  <c:v>0</c:v>
                </c:pt>
                <c:pt idx="15">
                  <c:v>4</c:v>
                </c:pt>
                <c:pt idx="16">
                  <c:v>2</c:v>
                </c:pt>
                <c:pt idx="17">
                  <c:v>0</c:v>
                </c:pt>
                <c:pt idx="18">
                  <c:v>0</c:v>
                </c:pt>
                <c:pt idx="19">
                  <c:v>0</c:v>
                </c:pt>
                <c:pt idx="20">
                  <c:v>3</c:v>
                </c:pt>
                <c:pt idx="21" formatCode="#,##0">
                  <c:v>1</c:v>
                </c:pt>
              </c:numCache>
            </c:numRef>
          </c:val>
          <c:extLst>
            <c:ext xmlns:c16="http://schemas.microsoft.com/office/drawing/2014/chart" uri="{C3380CC4-5D6E-409C-BE32-E72D297353CC}">
              <c16:uniqueId val="{00000003-EC7D-429A-9BB7-8C27538867F9}"/>
            </c:ext>
          </c:extLst>
        </c:ser>
        <c:dLbls>
          <c:showLegendKey val="0"/>
          <c:showVal val="0"/>
          <c:showCatName val="0"/>
          <c:showSerName val="0"/>
          <c:showPercent val="0"/>
          <c:showBubbleSize val="0"/>
        </c:dLbls>
        <c:gapWidth val="60"/>
        <c:overlap val="100"/>
        <c:axId val="114689152"/>
        <c:axId val="114690688"/>
      </c:barChart>
      <c:catAx>
        <c:axId val="114689152"/>
        <c:scaling>
          <c:orientation val="minMax"/>
        </c:scaling>
        <c:delete val="0"/>
        <c:axPos val="b"/>
        <c:numFmt formatCode="mmm\ yyyy"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tickMarkSkip val="1"/>
        <c:noMultiLvlLbl val="0"/>
      </c:catAx>
      <c:valAx>
        <c:axId val="114690688"/>
        <c:scaling>
          <c:orientation val="minMax"/>
        </c:scaling>
        <c:delete val="0"/>
        <c:axPos val="l"/>
        <c:majorGridlines>
          <c:spPr>
            <a:ln w="3175">
              <a:noFill/>
              <a:prstDash val="solid"/>
            </a:ln>
          </c:spPr>
        </c:majorGridlines>
        <c:numFmt formatCode="General" sourceLinked="0"/>
        <c:majorTickMark val="none"/>
        <c:minorTickMark val="none"/>
        <c:tickLblPos val="nextTo"/>
        <c:spPr>
          <a:noFill/>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valAx>
      <c:spPr>
        <a:noFill/>
        <a:ln w="25400">
          <a:noFill/>
        </a:ln>
      </c:spPr>
    </c:plotArea>
    <c:legend>
      <c:legendPos val="r"/>
      <c:layout>
        <c:manualLayout>
          <c:xMode val="edge"/>
          <c:yMode val="edge"/>
          <c:x val="0.25102341687677104"/>
          <c:y val="0.11293821833982631"/>
          <c:w val="0.12957966411013652"/>
          <c:h val="0.23376407112259118"/>
        </c:manualLayout>
      </c:layout>
      <c:overlay val="0"/>
      <c:txPr>
        <a:bodyPr/>
        <a:lstStyle/>
        <a:p>
          <a:pPr>
            <a:defRPr sz="1200" baseline="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018845393141016E-2"/>
          <c:y val="6.1562317886760261E-2"/>
          <c:w val="0.93244430346680585"/>
          <c:h val="0.84048603668277688"/>
        </c:manualLayout>
      </c:layout>
      <c:barChart>
        <c:barDir val="col"/>
        <c:grouping val="stacked"/>
        <c:varyColors val="0"/>
        <c:ser>
          <c:idx val="1"/>
          <c:order val="0"/>
          <c:tx>
            <c:strRef>
              <c:f>'DL LBO count and vol quart'!$J$1</c:f>
              <c:strCache>
                <c:ptCount val="1"/>
                <c:pt idx="0">
                  <c:v>Estimated volume</c:v>
                </c:pt>
              </c:strCache>
            </c:strRef>
          </c:tx>
          <c:spPr>
            <a:solidFill>
              <a:srgbClr val="40C2C9"/>
            </a:solidFill>
            <a:ln w="9525">
              <a:noFill/>
              <a:prstDash val="solid"/>
            </a:ln>
          </c:spPr>
          <c:invertIfNegative val="0"/>
          <c:cat>
            <c:strRef>
              <c:f>'DL LBO count and vol quart'!$I$8:$I$28</c:f>
              <c:strCache>
                <c:ptCount val="21"/>
                <c:pt idx="0">
                  <c:v>3Q21</c:v>
                </c:pt>
                <c:pt idx="1">
                  <c:v>4Q21</c:v>
                </c:pt>
                <c:pt idx="2">
                  <c:v>1Q22</c:v>
                </c:pt>
                <c:pt idx="3">
                  <c:v>2Q22</c:v>
                </c:pt>
                <c:pt idx="4">
                  <c:v>3Q22</c:v>
                </c:pt>
                <c:pt idx="5">
                  <c:v>4Q22</c:v>
                </c:pt>
                <c:pt idx="6">
                  <c:v>1Q23</c:v>
                </c:pt>
                <c:pt idx="7">
                  <c:v>2Q23</c:v>
                </c:pt>
                <c:pt idx="8">
                  <c:v>3Q23</c:v>
                </c:pt>
                <c:pt idx="9">
                  <c:v>4Q23</c:v>
                </c:pt>
                <c:pt idx="10">
                  <c:v>1Q24</c:v>
                </c:pt>
                <c:pt idx="11">
                  <c:v>2Q24</c:v>
                </c:pt>
                <c:pt idx="12">
                  <c:v>3Q24</c:v>
                </c:pt>
                <c:pt idx="13">
                  <c:v>4Q24</c:v>
                </c:pt>
                <c:pt idx="14">
                  <c:v>1Q25</c:v>
                </c:pt>
                <c:pt idx="15">
                  <c:v>2Q25</c:v>
                </c:pt>
                <c:pt idx="16">
                  <c:v>3Q25</c:v>
                </c:pt>
                <c:pt idx="17">
                  <c:v>4Q25</c:v>
                </c:pt>
                <c:pt idx="18">
                  <c:v>1Q26</c:v>
                </c:pt>
                <c:pt idx="19">
                  <c:v>2Q26</c:v>
                </c:pt>
                <c:pt idx="20">
                  <c:v>Last 3 months</c:v>
                </c:pt>
              </c:strCache>
            </c:strRef>
          </c:cat>
          <c:val>
            <c:numRef>
              <c:f>'DL LBO count and vol quart'!$J$8:$J$28</c:f>
              <c:numCache>
                <c:formatCode>#,##0.00</c:formatCode>
                <c:ptCount val="21"/>
                <c:pt idx="0">
                  <c:v>1.81</c:v>
                </c:pt>
                <c:pt idx="1">
                  <c:v>1</c:v>
                </c:pt>
                <c:pt idx="2">
                  <c:v>2.2599999999999998</c:v>
                </c:pt>
                <c:pt idx="3">
                  <c:v>2.16</c:v>
                </c:pt>
                <c:pt idx="4">
                  <c:v>1.81</c:v>
                </c:pt>
                <c:pt idx="5">
                  <c:v>2.76</c:v>
                </c:pt>
                <c:pt idx="6">
                  <c:v>1.72</c:v>
                </c:pt>
                <c:pt idx="7">
                  <c:v>3.97</c:v>
                </c:pt>
                <c:pt idx="8">
                  <c:v>1.85</c:v>
                </c:pt>
                <c:pt idx="9">
                  <c:v>9.0299999999999994</c:v>
                </c:pt>
                <c:pt idx="10">
                  <c:v>3.13</c:v>
                </c:pt>
                <c:pt idx="11">
                  <c:v>5.33</c:v>
                </c:pt>
                <c:pt idx="12">
                  <c:v>7.46</c:v>
                </c:pt>
                <c:pt idx="13">
                  <c:v>4.7300000000000004</c:v>
                </c:pt>
                <c:pt idx="14">
                  <c:v>3.81</c:v>
                </c:pt>
                <c:pt idx="15">
                  <c:v>6.92</c:v>
                </c:pt>
                <c:pt idx="16">
                  <c:v>4.1100000000000003</c:v>
                </c:pt>
                <c:pt idx="17">
                  <c:v>5.34</c:v>
                </c:pt>
                <c:pt idx="18">
                  <c:v>3.45</c:v>
                </c:pt>
                <c:pt idx="19">
                  <c:v>3.8819564639999999</c:v>
                </c:pt>
                <c:pt idx="20">
                  <c:v>4.7569564639999999</c:v>
                </c:pt>
              </c:numCache>
            </c:numRef>
          </c:val>
          <c:extLst>
            <c:ext xmlns:c16="http://schemas.microsoft.com/office/drawing/2014/chart" uri="{C3380CC4-5D6E-409C-BE32-E72D297353CC}">
              <c16:uniqueId val="{00000000-67A1-4374-B888-8F5BC559ABA8}"/>
            </c:ext>
          </c:extLst>
        </c:ser>
        <c:dLbls>
          <c:showLegendKey val="0"/>
          <c:showVal val="0"/>
          <c:showCatName val="0"/>
          <c:showSerName val="0"/>
          <c:showPercent val="0"/>
          <c:showBubbleSize val="0"/>
        </c:dLbls>
        <c:gapWidth val="60"/>
        <c:overlap val="100"/>
        <c:axId val="114689152"/>
        <c:axId val="114690688"/>
      </c:barChart>
      <c:lineChart>
        <c:grouping val="standard"/>
        <c:varyColors val="0"/>
        <c:ser>
          <c:idx val="0"/>
          <c:order val="1"/>
          <c:tx>
            <c:strRef>
              <c:f>'DL LBO count and vol quart'!$K$1</c:f>
              <c:strCache>
                <c:ptCount val="1"/>
                <c:pt idx="0">
                  <c:v>Count</c:v>
                </c:pt>
              </c:strCache>
            </c:strRef>
          </c:tx>
          <c:spPr>
            <a:ln w="38100">
              <a:solidFill>
                <a:srgbClr val="F5C914"/>
              </a:solidFill>
            </a:ln>
          </c:spPr>
          <c:marker>
            <c:symbol val="none"/>
          </c:marker>
          <c:cat>
            <c:strRef>
              <c:f>'DL LBO count and vol quart'!$I$8:$I$28</c:f>
              <c:strCache>
                <c:ptCount val="21"/>
                <c:pt idx="0">
                  <c:v>3Q21</c:v>
                </c:pt>
                <c:pt idx="1">
                  <c:v>4Q21</c:v>
                </c:pt>
                <c:pt idx="2">
                  <c:v>1Q22</c:v>
                </c:pt>
                <c:pt idx="3">
                  <c:v>2Q22</c:v>
                </c:pt>
                <c:pt idx="4">
                  <c:v>3Q22</c:v>
                </c:pt>
                <c:pt idx="5">
                  <c:v>4Q22</c:v>
                </c:pt>
                <c:pt idx="6">
                  <c:v>1Q23</c:v>
                </c:pt>
                <c:pt idx="7">
                  <c:v>2Q23</c:v>
                </c:pt>
                <c:pt idx="8">
                  <c:v>3Q23</c:v>
                </c:pt>
                <c:pt idx="9">
                  <c:v>4Q23</c:v>
                </c:pt>
                <c:pt idx="10">
                  <c:v>1Q24</c:v>
                </c:pt>
                <c:pt idx="11">
                  <c:v>2Q24</c:v>
                </c:pt>
                <c:pt idx="12">
                  <c:v>3Q24</c:v>
                </c:pt>
                <c:pt idx="13">
                  <c:v>4Q24</c:v>
                </c:pt>
                <c:pt idx="14">
                  <c:v>1Q25</c:v>
                </c:pt>
                <c:pt idx="15">
                  <c:v>2Q25</c:v>
                </c:pt>
                <c:pt idx="16">
                  <c:v>3Q25</c:v>
                </c:pt>
                <c:pt idx="17">
                  <c:v>4Q25</c:v>
                </c:pt>
                <c:pt idx="18">
                  <c:v>1Q26</c:v>
                </c:pt>
                <c:pt idx="19">
                  <c:v>2Q26</c:v>
                </c:pt>
                <c:pt idx="20">
                  <c:v>Last 3 months</c:v>
                </c:pt>
              </c:strCache>
            </c:strRef>
          </c:cat>
          <c:val>
            <c:numRef>
              <c:f>'DL LBO count and vol quart'!$K$8:$K$28</c:f>
              <c:numCache>
                <c:formatCode>General</c:formatCode>
                <c:ptCount val="21"/>
                <c:pt idx="0">
                  <c:v>16</c:v>
                </c:pt>
                <c:pt idx="1">
                  <c:v>8</c:v>
                </c:pt>
                <c:pt idx="2">
                  <c:v>14</c:v>
                </c:pt>
                <c:pt idx="3">
                  <c:v>12</c:v>
                </c:pt>
                <c:pt idx="4">
                  <c:v>15</c:v>
                </c:pt>
                <c:pt idx="5">
                  <c:v>8</c:v>
                </c:pt>
                <c:pt idx="6">
                  <c:v>6</c:v>
                </c:pt>
                <c:pt idx="7">
                  <c:v>13</c:v>
                </c:pt>
                <c:pt idx="8">
                  <c:v>12</c:v>
                </c:pt>
                <c:pt idx="9">
                  <c:v>18</c:v>
                </c:pt>
                <c:pt idx="10">
                  <c:v>12</c:v>
                </c:pt>
                <c:pt idx="11">
                  <c:v>17</c:v>
                </c:pt>
                <c:pt idx="12">
                  <c:v>22</c:v>
                </c:pt>
                <c:pt idx="13">
                  <c:v>28</c:v>
                </c:pt>
                <c:pt idx="14">
                  <c:v>24</c:v>
                </c:pt>
                <c:pt idx="15">
                  <c:v>21</c:v>
                </c:pt>
                <c:pt idx="16">
                  <c:v>21</c:v>
                </c:pt>
                <c:pt idx="17">
                  <c:v>24</c:v>
                </c:pt>
                <c:pt idx="18">
                  <c:v>21</c:v>
                </c:pt>
                <c:pt idx="19">
                  <c:v>19</c:v>
                </c:pt>
                <c:pt idx="20">
                  <c:v>17</c:v>
                </c:pt>
              </c:numCache>
            </c:numRef>
          </c:val>
          <c:smooth val="0"/>
          <c:extLst>
            <c:ext xmlns:c16="http://schemas.microsoft.com/office/drawing/2014/chart" uri="{C3380CC4-5D6E-409C-BE32-E72D297353CC}">
              <c16:uniqueId val="{00000001-67A1-4374-B888-8F5BC559ABA8}"/>
            </c:ext>
          </c:extLst>
        </c:ser>
        <c:dLbls>
          <c:showLegendKey val="0"/>
          <c:showVal val="0"/>
          <c:showCatName val="0"/>
          <c:showSerName val="0"/>
          <c:showPercent val="0"/>
          <c:showBubbleSize val="0"/>
        </c:dLbls>
        <c:marker val="1"/>
        <c:smooth val="0"/>
        <c:axId val="745671488"/>
        <c:axId val="745672800"/>
      </c:lineChart>
      <c:catAx>
        <c:axId val="114689152"/>
        <c:scaling>
          <c:orientation val="minMax"/>
        </c:scaling>
        <c:delete val="0"/>
        <c:axPos val="b"/>
        <c:numFmt formatCode="mmm\ yyyy"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noMultiLvlLbl val="0"/>
      </c:catAx>
      <c:valAx>
        <c:axId val="114690688"/>
        <c:scaling>
          <c:orientation val="minMax"/>
        </c:scaling>
        <c:delete val="0"/>
        <c:axPos val="l"/>
        <c:numFmt formatCode="\€0" sourceLinked="0"/>
        <c:majorTickMark val="none"/>
        <c:minorTickMark val="none"/>
        <c:tickLblPos val="nextTo"/>
        <c:spPr>
          <a:noFill/>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majorUnit val="2"/>
      </c:valAx>
      <c:valAx>
        <c:axId val="745672800"/>
        <c:scaling>
          <c:orientation val="minMax"/>
        </c:scaling>
        <c:delete val="0"/>
        <c:axPos val="r"/>
        <c:numFmt formatCode="General" sourceLinked="1"/>
        <c:majorTickMark val="out"/>
        <c:minorTickMark val="none"/>
        <c:tickLblPos val="nextTo"/>
        <c:spPr>
          <a:noFill/>
          <a:ln>
            <a:noFill/>
          </a:ln>
        </c:spPr>
        <c:txPr>
          <a:bodyPr/>
          <a:lstStyle/>
          <a:p>
            <a:pPr>
              <a:defRPr sz="1200">
                <a:solidFill>
                  <a:schemeClr val="tx1"/>
                </a:solidFill>
                <a:latin typeface="Arial Narrow"/>
                <a:ea typeface="Arial Narrow"/>
                <a:cs typeface="Arial Narrow"/>
              </a:defRPr>
            </a:pPr>
            <a:endParaRPr lang="en-US"/>
          </a:p>
        </c:txPr>
        <c:crossAx val="745671488"/>
        <c:crosses val="max"/>
        <c:crossBetween val="between"/>
        <c:majorUnit val="6"/>
      </c:valAx>
      <c:catAx>
        <c:axId val="745671488"/>
        <c:scaling>
          <c:orientation val="minMax"/>
        </c:scaling>
        <c:delete val="1"/>
        <c:axPos val="b"/>
        <c:numFmt formatCode="General" sourceLinked="1"/>
        <c:majorTickMark val="out"/>
        <c:minorTickMark val="none"/>
        <c:tickLblPos val="nextTo"/>
        <c:crossAx val="745672800"/>
        <c:crosses val="autoZero"/>
        <c:auto val="1"/>
        <c:lblAlgn val="ctr"/>
        <c:lblOffset val="100"/>
        <c:noMultiLvlLbl val="0"/>
      </c:catAx>
      <c:spPr>
        <a:noFill/>
        <a:ln w="25400">
          <a:noFill/>
        </a:ln>
      </c:spPr>
    </c:plotArea>
    <c:legend>
      <c:legendPos val="t"/>
      <c:layout>
        <c:manualLayout>
          <c:xMode val="edge"/>
          <c:yMode val="edge"/>
          <c:x val="6.6716199574579235E-2"/>
          <c:y val="6.4885855787455343E-2"/>
          <c:w val="0.46467274983338125"/>
          <c:h val="7.9928755249930705E-2"/>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1621331424481E-2"/>
          <c:y val="5.5451783804802181E-2"/>
          <c:w val="0.89247651216893342"/>
          <c:h val="0.7972589190240108"/>
        </c:manualLayout>
      </c:layout>
      <c:barChart>
        <c:barDir val="col"/>
        <c:grouping val="clustered"/>
        <c:varyColors val="0"/>
        <c:ser>
          <c:idx val="0"/>
          <c:order val="1"/>
          <c:tx>
            <c:strRef>
              <c:f>'DL count and vol year (2)'!$K$1</c:f>
              <c:strCache>
                <c:ptCount val="1"/>
                <c:pt idx="0">
                  <c:v>Estimated volume</c:v>
                </c:pt>
              </c:strCache>
            </c:strRef>
          </c:tx>
          <c:spPr>
            <a:solidFill>
              <a:srgbClr val="40C2C9"/>
            </a:solidFill>
          </c:spPr>
          <c:invertIfNegative val="0"/>
          <c:dPt>
            <c:idx val="5"/>
            <c:invertIfNegative val="0"/>
            <c:bubble3D val="0"/>
            <c:extLst>
              <c:ext xmlns:c16="http://schemas.microsoft.com/office/drawing/2014/chart" uri="{C3380CC4-5D6E-409C-BE32-E72D297353CC}">
                <c16:uniqueId val="{00000003-4C3C-4408-BA9F-B8989D55233F}"/>
              </c:ext>
            </c:extLst>
          </c:dPt>
          <c:dPt>
            <c:idx val="6"/>
            <c:invertIfNegative val="0"/>
            <c:bubble3D val="0"/>
            <c:spPr>
              <a:solidFill>
                <a:srgbClr val="C3EDEB"/>
              </a:solidFill>
            </c:spPr>
            <c:extLst>
              <c:ext xmlns:c16="http://schemas.microsoft.com/office/drawing/2014/chart" uri="{C3380CC4-5D6E-409C-BE32-E72D297353CC}">
                <c16:uniqueId val="{00000001-6205-4172-B3DF-27A2FE63BC34}"/>
              </c:ext>
            </c:extLst>
          </c:dPt>
          <c:dPt>
            <c:idx val="7"/>
            <c:invertIfNegative val="0"/>
            <c:bubble3D val="0"/>
            <c:spPr>
              <a:solidFill>
                <a:srgbClr val="C3EDEB"/>
              </a:solidFill>
            </c:spPr>
            <c:extLst>
              <c:ext xmlns:c16="http://schemas.microsoft.com/office/drawing/2014/chart" uri="{C3380CC4-5D6E-409C-BE32-E72D297353CC}">
                <c16:uniqueId val="{00000002-6205-4172-B3DF-27A2FE63BC34}"/>
              </c:ext>
            </c:extLst>
          </c:dPt>
          <c:cat>
            <c:strRef>
              <c:f>'DL count and vol year (2)'!$I$2:$I$9</c:f>
              <c:strCache>
                <c:ptCount val="8"/>
                <c:pt idx="0">
                  <c:v>2020</c:v>
                </c:pt>
                <c:pt idx="1">
                  <c:v>2021</c:v>
                </c:pt>
                <c:pt idx="2">
                  <c:v>2022</c:v>
                </c:pt>
                <c:pt idx="3">
                  <c:v>2023</c:v>
                </c:pt>
                <c:pt idx="4">
                  <c:v>2024</c:v>
                </c:pt>
                <c:pt idx="5">
                  <c:v>2025</c:v>
                </c:pt>
                <c:pt idx="6">
                  <c:v>YTD 2025</c:v>
                </c:pt>
                <c:pt idx="7">
                  <c:v>YTD 2026</c:v>
                </c:pt>
              </c:strCache>
            </c:strRef>
          </c:cat>
          <c:val>
            <c:numRef>
              <c:f>'DL count and vol year (2)'!$K$2:$K$9</c:f>
              <c:numCache>
                <c:formatCode>#,##0.00</c:formatCode>
                <c:ptCount val="8"/>
                <c:pt idx="0">
                  <c:v>8.2162618629999997</c:v>
                </c:pt>
                <c:pt idx="1">
                  <c:v>10.181923700999999</c:v>
                </c:pt>
                <c:pt idx="2">
                  <c:v>8.9866978209999999</c:v>
                </c:pt>
                <c:pt idx="3">
                  <c:v>16.570062384</c:v>
                </c:pt>
                <c:pt idx="4">
                  <c:v>20.65</c:v>
                </c:pt>
                <c:pt idx="5">
                  <c:v>20.18</c:v>
                </c:pt>
                <c:pt idx="6">
                  <c:v>12.015909445000002</c:v>
                </c:pt>
                <c:pt idx="7">
                  <c:v>9.4855756979999999</c:v>
                </c:pt>
              </c:numCache>
            </c:numRef>
          </c:val>
          <c:extLst>
            <c:ext xmlns:c16="http://schemas.microsoft.com/office/drawing/2014/chart" uri="{C3380CC4-5D6E-409C-BE32-E72D297353CC}">
              <c16:uniqueId val="{00000000-4C3C-4408-BA9F-B8989D55233F}"/>
            </c:ext>
          </c:extLst>
        </c:ser>
        <c:dLbls>
          <c:showLegendKey val="0"/>
          <c:showVal val="0"/>
          <c:showCatName val="0"/>
          <c:showSerName val="0"/>
          <c:showPercent val="0"/>
          <c:showBubbleSize val="0"/>
        </c:dLbls>
        <c:gapWidth val="60"/>
        <c:axId val="114689152"/>
        <c:axId val="114690688"/>
      </c:barChart>
      <c:lineChart>
        <c:grouping val="standard"/>
        <c:varyColors val="0"/>
        <c:ser>
          <c:idx val="1"/>
          <c:order val="0"/>
          <c:tx>
            <c:strRef>
              <c:f>'DL count and vol year (2)'!$J$1</c:f>
              <c:strCache>
                <c:ptCount val="1"/>
                <c:pt idx="0">
                  <c:v>Count</c:v>
                </c:pt>
              </c:strCache>
            </c:strRef>
          </c:tx>
          <c:spPr>
            <a:ln>
              <a:noFill/>
            </a:ln>
          </c:spPr>
          <c:marker>
            <c:symbol val="square"/>
            <c:size val="9"/>
            <c:spPr>
              <a:solidFill>
                <a:srgbClr val="F5C914"/>
              </a:solidFill>
              <a:ln w="0">
                <a:noFill/>
              </a:ln>
            </c:spPr>
          </c:marker>
          <c:cat>
            <c:strRef>
              <c:f>'DL count and vol year (2)'!$I$2:$I$9</c:f>
              <c:strCache>
                <c:ptCount val="8"/>
                <c:pt idx="0">
                  <c:v>2020</c:v>
                </c:pt>
                <c:pt idx="1">
                  <c:v>2021</c:v>
                </c:pt>
                <c:pt idx="2">
                  <c:v>2022</c:v>
                </c:pt>
                <c:pt idx="3">
                  <c:v>2023</c:v>
                </c:pt>
                <c:pt idx="4">
                  <c:v>2024</c:v>
                </c:pt>
                <c:pt idx="5">
                  <c:v>2025</c:v>
                </c:pt>
                <c:pt idx="6">
                  <c:v>YTD 2025</c:v>
                </c:pt>
                <c:pt idx="7">
                  <c:v>YTD 2026</c:v>
                </c:pt>
              </c:strCache>
            </c:strRef>
          </c:cat>
          <c:val>
            <c:numRef>
              <c:f>'DL count and vol year (2)'!$J$2:$J$9</c:f>
              <c:numCache>
                <c:formatCode>General</c:formatCode>
                <c:ptCount val="8"/>
                <c:pt idx="0">
                  <c:v>60</c:v>
                </c:pt>
                <c:pt idx="1">
                  <c:v>64</c:v>
                </c:pt>
                <c:pt idx="2">
                  <c:v>49</c:v>
                </c:pt>
                <c:pt idx="3">
                  <c:v>49</c:v>
                </c:pt>
                <c:pt idx="4">
                  <c:v>79</c:v>
                </c:pt>
                <c:pt idx="5">
                  <c:v>90</c:v>
                </c:pt>
                <c:pt idx="6">
                  <c:v>50</c:v>
                </c:pt>
                <c:pt idx="7">
                  <c:v>43</c:v>
                </c:pt>
              </c:numCache>
            </c:numRef>
          </c:val>
          <c:smooth val="0"/>
          <c:extLst>
            <c:ext xmlns:c16="http://schemas.microsoft.com/office/drawing/2014/chart" uri="{C3380CC4-5D6E-409C-BE32-E72D297353CC}">
              <c16:uniqueId val="{00000001-4C3C-4408-BA9F-B8989D55233F}"/>
            </c:ext>
          </c:extLst>
        </c:ser>
        <c:dLbls>
          <c:showLegendKey val="0"/>
          <c:showVal val="0"/>
          <c:showCatName val="0"/>
          <c:showSerName val="0"/>
          <c:showPercent val="0"/>
          <c:showBubbleSize val="0"/>
        </c:dLbls>
        <c:marker val="1"/>
        <c:smooth val="0"/>
        <c:axId val="2045781855"/>
        <c:axId val="2045796735"/>
      </c:lineChart>
      <c:catAx>
        <c:axId val="114689152"/>
        <c:scaling>
          <c:orientation val="minMax"/>
        </c:scaling>
        <c:delete val="0"/>
        <c:axPos val="b"/>
        <c:numFmt formatCode="General" sourceLinked="0"/>
        <c:majorTickMark val="none"/>
        <c:minorTickMark val="none"/>
        <c:tickLblPos val="nextTo"/>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90688"/>
        <c:crosses val="autoZero"/>
        <c:auto val="0"/>
        <c:lblAlgn val="ctr"/>
        <c:lblOffset val="0"/>
        <c:noMultiLvlLbl val="0"/>
      </c:catAx>
      <c:valAx>
        <c:axId val="114690688"/>
        <c:scaling>
          <c:orientation val="minMax"/>
        </c:scaling>
        <c:delete val="0"/>
        <c:axPos val="l"/>
        <c:numFmt formatCode="\€0" sourceLinked="0"/>
        <c:majorTickMark val="none"/>
        <c:minorTickMark val="none"/>
        <c:tickLblPos val="nextTo"/>
        <c:spPr>
          <a:ln>
            <a:noFill/>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14689152"/>
        <c:crosses val="autoZero"/>
        <c:crossBetween val="between"/>
        <c:majorUnit val="6"/>
      </c:valAx>
      <c:valAx>
        <c:axId val="2045796735"/>
        <c:scaling>
          <c:orientation val="minMax"/>
        </c:scaling>
        <c:delete val="0"/>
        <c:axPos val="r"/>
        <c:numFmt formatCode="General" sourceLinked="1"/>
        <c:majorTickMark val="out"/>
        <c:minorTickMark val="none"/>
        <c:tickLblPos val="nextTo"/>
        <c:spPr>
          <a:ln>
            <a:noFill/>
          </a:ln>
        </c:spPr>
        <c:txPr>
          <a:bodyPr/>
          <a:lstStyle/>
          <a:p>
            <a:pPr>
              <a:defRPr sz="1200">
                <a:solidFill>
                  <a:schemeClr val="tx1"/>
                </a:solidFill>
              </a:defRPr>
            </a:pPr>
            <a:endParaRPr lang="en-US"/>
          </a:p>
        </c:txPr>
        <c:crossAx val="2045781855"/>
        <c:crosses val="max"/>
        <c:crossBetween val="between"/>
        <c:majorUnit val="25"/>
      </c:valAx>
      <c:catAx>
        <c:axId val="2045781855"/>
        <c:scaling>
          <c:orientation val="minMax"/>
        </c:scaling>
        <c:delete val="1"/>
        <c:axPos val="b"/>
        <c:numFmt formatCode="General" sourceLinked="1"/>
        <c:majorTickMark val="out"/>
        <c:minorTickMark val="none"/>
        <c:tickLblPos val="nextTo"/>
        <c:crossAx val="2045796735"/>
        <c:crosses val="autoZero"/>
        <c:auto val="1"/>
        <c:lblAlgn val="ctr"/>
        <c:lblOffset val="100"/>
        <c:noMultiLvlLbl val="0"/>
      </c:catAx>
      <c:spPr>
        <a:noFill/>
        <a:ln w="25400">
          <a:noFill/>
        </a:ln>
      </c:spPr>
    </c:plotArea>
    <c:legend>
      <c:legendPos val="t"/>
      <c:layout>
        <c:manualLayout>
          <c:xMode val="edge"/>
          <c:yMode val="edge"/>
          <c:x val="0.10749910522548317"/>
          <c:y val="5.7369009429376894E-2"/>
          <c:w val="0.3699218521419661"/>
          <c:h val="7.9928755249930705E-2"/>
        </c:manualLayout>
      </c:layout>
      <c:overlay val="0"/>
      <c:txPr>
        <a:bodyPr/>
        <a:lstStyle/>
        <a:p>
          <a:pPr>
            <a:defRPr sz="1200">
              <a:solidFill>
                <a:schemeClr val="tx1"/>
              </a:solidFill>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215387139107614E-2"/>
          <c:y val="0.12946252028447505"/>
          <c:w val="0.89357857611548552"/>
          <c:h val="0.74028822786040638"/>
        </c:manualLayout>
      </c:layout>
      <c:barChart>
        <c:barDir val="col"/>
        <c:grouping val="clustered"/>
        <c:varyColors val="0"/>
        <c:ser>
          <c:idx val="2"/>
          <c:order val="0"/>
          <c:tx>
            <c:strRef>
              <c:f>'15 DL Avg. Spreads'!$J$1</c:f>
              <c:strCache>
                <c:ptCount val="1"/>
                <c:pt idx="0">
                  <c:v>Average spread</c:v>
                </c:pt>
              </c:strCache>
            </c:strRef>
          </c:tx>
          <c:spPr>
            <a:solidFill>
              <a:srgbClr val="C3EDEB"/>
            </a:solidFill>
            <a:ln>
              <a:noFill/>
            </a:ln>
          </c:spPr>
          <c:invertIfNegative val="0"/>
          <c:cat>
            <c:strRef>
              <c:f>'15 DL Avg. Spreads'!$I$2:$I$6</c:f>
              <c:strCache>
                <c:ptCount val="5"/>
                <c:pt idx="0">
                  <c:v>2022</c:v>
                </c:pt>
                <c:pt idx="1">
                  <c:v>2023</c:v>
                </c:pt>
                <c:pt idx="2">
                  <c:v>2024</c:v>
                </c:pt>
                <c:pt idx="3">
                  <c:v>2025</c:v>
                </c:pt>
                <c:pt idx="4">
                  <c:v>YTD</c:v>
                </c:pt>
              </c:strCache>
            </c:strRef>
          </c:cat>
          <c:val>
            <c:numRef>
              <c:f>'15 DL Avg. Spreads'!$J$2:$J$6</c:f>
              <c:numCache>
                <c:formatCode>0</c:formatCode>
                <c:ptCount val="5"/>
                <c:pt idx="0">
                  <c:v>625.61</c:v>
                </c:pt>
                <c:pt idx="1">
                  <c:v>604.13</c:v>
                </c:pt>
                <c:pt idx="2">
                  <c:v>566.66</c:v>
                </c:pt>
                <c:pt idx="3">
                  <c:v>518.98</c:v>
                </c:pt>
                <c:pt idx="4">
                  <c:v>529.32000000000005</c:v>
                </c:pt>
              </c:numCache>
            </c:numRef>
          </c:val>
          <c:extLst>
            <c:ext xmlns:c16="http://schemas.microsoft.com/office/drawing/2014/chart" uri="{C3380CC4-5D6E-409C-BE32-E72D297353CC}">
              <c16:uniqueId val="{00000000-3F75-4765-AA1D-AA61A47920C6}"/>
            </c:ext>
          </c:extLst>
        </c:ser>
        <c:ser>
          <c:idx val="0"/>
          <c:order val="1"/>
          <c:tx>
            <c:strRef>
              <c:f>'15 DL Avg. Spreads'!$K$1</c:f>
              <c:strCache>
                <c:ptCount val="1"/>
                <c:pt idx="0">
                  <c:v>Median spread</c:v>
                </c:pt>
              </c:strCache>
            </c:strRef>
          </c:tx>
          <c:spPr>
            <a:solidFill>
              <a:srgbClr val="40C2C9"/>
            </a:solidFill>
          </c:spPr>
          <c:invertIfNegative val="0"/>
          <c:cat>
            <c:strRef>
              <c:f>'15 DL Avg. Spreads'!$I$2:$I$6</c:f>
              <c:strCache>
                <c:ptCount val="5"/>
                <c:pt idx="0">
                  <c:v>2022</c:v>
                </c:pt>
                <c:pt idx="1">
                  <c:v>2023</c:v>
                </c:pt>
                <c:pt idx="2">
                  <c:v>2024</c:v>
                </c:pt>
                <c:pt idx="3">
                  <c:v>2025</c:v>
                </c:pt>
                <c:pt idx="4">
                  <c:v>YTD</c:v>
                </c:pt>
              </c:strCache>
            </c:strRef>
          </c:cat>
          <c:val>
            <c:numRef>
              <c:f>'15 DL Avg. Spreads'!$K$2:$K$6</c:f>
              <c:numCache>
                <c:formatCode>General</c:formatCode>
                <c:ptCount val="5"/>
                <c:pt idx="0" formatCode="0">
                  <c:v>600</c:v>
                </c:pt>
                <c:pt idx="1">
                  <c:v>625</c:v>
                </c:pt>
                <c:pt idx="2">
                  <c:v>550</c:v>
                </c:pt>
                <c:pt idx="3" formatCode="0">
                  <c:v>525</c:v>
                </c:pt>
                <c:pt idx="4" formatCode="0">
                  <c:v>500</c:v>
                </c:pt>
              </c:numCache>
            </c:numRef>
          </c:val>
          <c:extLst>
            <c:ext xmlns:c16="http://schemas.microsoft.com/office/drawing/2014/chart" uri="{C3380CC4-5D6E-409C-BE32-E72D297353CC}">
              <c16:uniqueId val="{00000001-3F75-4765-AA1D-AA61A47920C6}"/>
            </c:ext>
          </c:extLst>
        </c:ser>
        <c:dLbls>
          <c:showLegendKey val="0"/>
          <c:showVal val="0"/>
          <c:showCatName val="0"/>
          <c:showSerName val="0"/>
          <c:showPercent val="0"/>
          <c:showBubbleSize val="0"/>
        </c:dLbls>
        <c:gapWidth val="150"/>
        <c:axId val="124988032"/>
        <c:axId val="124993920"/>
      </c:barChart>
      <c:catAx>
        <c:axId val="124988032"/>
        <c:scaling>
          <c:orientation val="minMax"/>
        </c:scaling>
        <c:delete val="0"/>
        <c:axPos val="b"/>
        <c:numFmt formatCode="General" sourceLinked="1"/>
        <c:majorTickMark val="none"/>
        <c:minorTickMark val="none"/>
        <c:tickLblPos val="low"/>
        <c:spPr>
          <a:ln w="3175">
            <a:solidFill>
              <a:schemeClr val="tx1"/>
            </a:solid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93920"/>
        <c:crosses val="autoZero"/>
        <c:auto val="0"/>
        <c:lblAlgn val="ctr"/>
        <c:lblOffset val="0"/>
        <c:noMultiLvlLbl val="0"/>
      </c:catAx>
      <c:valAx>
        <c:axId val="124993920"/>
        <c:scaling>
          <c:orientation val="minMax"/>
          <c:max val="700"/>
          <c:min val="300"/>
        </c:scaling>
        <c:delete val="0"/>
        <c:axPos val="l"/>
        <c:majorGridlines>
          <c:spPr>
            <a:ln w="3175">
              <a:noFill/>
              <a:prstDash val="solid"/>
            </a:ln>
          </c:spPr>
        </c:majorGridlines>
        <c:numFmt formatCode="#,##0" sourceLinked="0"/>
        <c:majorTickMark val="out"/>
        <c:minorTickMark val="none"/>
        <c:tickLblPos val="nextTo"/>
        <c:spPr>
          <a:ln w="3175">
            <a:noFill/>
            <a:prstDash val="solid"/>
          </a:ln>
        </c:spPr>
        <c:txPr>
          <a:bodyPr rot="0" vert="horz"/>
          <a:lstStyle/>
          <a:p>
            <a:pPr>
              <a:defRPr sz="1200" b="0" i="0" u="none" strike="noStrike" baseline="0">
                <a:solidFill>
                  <a:schemeClr val="tx1"/>
                </a:solidFill>
                <a:latin typeface="Arial Narrow"/>
                <a:ea typeface="Arial Narrow"/>
                <a:cs typeface="Arial Narrow"/>
              </a:defRPr>
            </a:pPr>
            <a:endParaRPr lang="en-US"/>
          </a:p>
        </c:txPr>
        <c:crossAx val="124988032"/>
        <c:crosses val="autoZero"/>
        <c:crossBetween val="between"/>
      </c:valAx>
      <c:spPr>
        <a:noFill/>
        <a:ln w="25400">
          <a:noFill/>
        </a:ln>
      </c:spPr>
    </c:plotArea>
    <c:legend>
      <c:legendPos val="t"/>
      <c:layout>
        <c:manualLayout>
          <c:xMode val="edge"/>
          <c:yMode val="edge"/>
          <c:x val="0.43180730533683287"/>
          <c:y val="0.12562226596675416"/>
          <c:w val="0.47120011665208517"/>
          <c:h val="6.2127619293489957E-2"/>
        </c:manualLayout>
      </c:layout>
      <c:overlay val="0"/>
      <c:txPr>
        <a:bodyPr/>
        <a:lstStyle/>
        <a:p>
          <a:pPr>
            <a:defRPr sz="1200">
              <a:solidFill>
                <a:schemeClr val="tx1"/>
              </a:solidFill>
              <a:latin typeface="Arial Narrow"/>
              <a:ea typeface="Arial Narrow"/>
              <a:cs typeface="Arial Narrow"/>
            </a:defRPr>
          </a:pPr>
          <a:endParaRPr lang="en-US"/>
        </a:p>
      </c:txPr>
    </c:legend>
    <c:plotVisOnly val="1"/>
    <c:dispBlanksAs val="gap"/>
    <c:showDLblsOverMax val="0"/>
  </c:chart>
  <c:spPr>
    <a:noFill/>
    <a:ln w="9525">
      <a:noFill/>
    </a:ln>
  </c:spPr>
  <c:txPr>
    <a:bodyPr/>
    <a:lstStyle/>
    <a:p>
      <a:pPr>
        <a:defRPr sz="20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0.29198</cdr:y>
    </cdr:from>
    <cdr:to>
      <cdr:x>1</cdr:x>
      <cdr:y>0.35865</cdr:y>
    </cdr:to>
    <cdr:sp macro="" textlink="">
      <cdr:nvSpPr>
        <cdr:cNvPr id="2" name="TextBox 1"/>
        <cdr:cNvSpPr txBox="1"/>
      </cdr:nvSpPr>
      <cdr:spPr>
        <a:xfrm xmlns:a="http://schemas.openxmlformats.org/drawingml/2006/main">
          <a:off x="3491819" y="800960"/>
          <a:ext cx="5486400" cy="182880"/>
        </a:xfrm>
        <a:prstGeom xmlns:a="http://schemas.openxmlformats.org/drawingml/2006/main" prst="rect">
          <a:avLst/>
        </a:prstGeom>
      </cdr:spPr>
      <cdr:txBody>
        <a:bodyPr xmlns:a="http://schemas.openxmlformats.org/drawingml/2006/main" vertOverflow="clip" wrap="squar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dr:relSizeAnchor xmlns:cdr="http://schemas.openxmlformats.org/drawingml/2006/chartDrawing">
    <cdr:from>
      <cdr:x>0</cdr:x>
      <cdr:y>0.29198</cdr:y>
    </cdr:from>
    <cdr:to>
      <cdr:x>1</cdr:x>
      <cdr:y>0.35865</cdr:y>
    </cdr:to>
    <cdr:sp macro="" textlink="">
      <cdr:nvSpPr>
        <cdr:cNvPr id="3" name="TextBox 1"/>
        <cdr:cNvSpPr txBox="1"/>
      </cdr:nvSpPr>
      <cdr:spPr>
        <a:xfrm xmlns:a="http://schemas.openxmlformats.org/drawingml/2006/main">
          <a:off x="3491819" y="800960"/>
          <a:ext cx="5486400" cy="182880"/>
        </a:xfrm>
        <a:prstGeom xmlns:a="http://schemas.openxmlformats.org/drawingml/2006/main" prst="rect">
          <a:avLst/>
        </a:prstGeom>
      </cdr:spPr>
      <cdr:txBody>
        <a:bodyPr xmlns:a="http://schemas.openxmlformats.org/drawingml/2006/main" vertOverflow="clip" wrap="squar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dr:relSizeAnchor xmlns:cdr="http://schemas.openxmlformats.org/drawingml/2006/chartDrawing">
    <cdr:from>
      <cdr:x>0</cdr:x>
      <cdr:y>0.90599</cdr:y>
    </cdr:from>
    <cdr:to>
      <cdr:x>1</cdr:x>
      <cdr:y>0.97266</cdr:y>
    </cdr:to>
    <cdr:sp macro="" textlink="">
      <cdr:nvSpPr>
        <cdr:cNvPr id="6" name="TextBox 1"/>
        <cdr:cNvSpPr txBox="1"/>
      </cdr:nvSpPr>
      <cdr:spPr>
        <a:xfrm xmlns:a="http://schemas.openxmlformats.org/drawingml/2006/main">
          <a:off x="3229706" y="2485311"/>
          <a:ext cx="5486400" cy="182880"/>
        </a:xfrm>
        <a:prstGeom xmlns:a="http://schemas.openxmlformats.org/drawingml/2006/main" prst="rect">
          <a:avLst/>
        </a:prstGeom>
      </cdr:spPr>
      <cdr:txBody>
        <a:bodyPr xmlns:a="http://schemas.openxmlformats.org/drawingml/2006/main" wrap="square" rtlCol="0" anchor="t"/>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800">
            <a:latin typeface="Arial Narrow" panose="020B060602020203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0.69984</cdr:y>
    </cdr:from>
    <cdr:to>
      <cdr:x>1</cdr:x>
      <cdr:y>0.76651</cdr:y>
    </cdr:to>
    <cdr:sp macro="" textlink="">
      <cdr:nvSpPr>
        <cdr:cNvPr id="4" name="TextBox 3"/>
        <cdr:cNvSpPr txBox="1"/>
      </cdr:nvSpPr>
      <cdr:spPr>
        <a:xfrm xmlns:a="http://schemas.openxmlformats.org/drawingml/2006/main">
          <a:off x="3217133" y="1919801"/>
          <a:ext cx="5486400" cy="182880"/>
        </a:xfrm>
        <a:prstGeom xmlns:a="http://schemas.openxmlformats.org/drawingml/2006/main" prst="rect">
          <a:avLst/>
        </a:prstGeom>
      </cdr:spPr>
      <cdr:txBody>
        <a:bodyPr xmlns:a="http://schemas.openxmlformats.org/drawingml/2006/main" vertOverflow="clip" wrap="non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0.69984</cdr:y>
    </cdr:from>
    <cdr:to>
      <cdr:x>1</cdr:x>
      <cdr:y>0.76651</cdr:y>
    </cdr:to>
    <cdr:sp macro="" textlink="">
      <cdr:nvSpPr>
        <cdr:cNvPr id="4" name="TextBox 3"/>
        <cdr:cNvSpPr txBox="1"/>
      </cdr:nvSpPr>
      <cdr:spPr>
        <a:xfrm xmlns:a="http://schemas.openxmlformats.org/drawingml/2006/main">
          <a:off x="3217133" y="1919801"/>
          <a:ext cx="5486400" cy="182880"/>
        </a:xfrm>
        <a:prstGeom xmlns:a="http://schemas.openxmlformats.org/drawingml/2006/main" prst="rect">
          <a:avLst/>
        </a:prstGeom>
      </cdr:spPr>
      <cdr:txBody>
        <a:bodyPr xmlns:a="http://schemas.openxmlformats.org/drawingml/2006/main" vertOverflow="clip" wrap="non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0.69984</cdr:y>
    </cdr:from>
    <cdr:to>
      <cdr:x>1</cdr:x>
      <cdr:y>0.76651</cdr:y>
    </cdr:to>
    <cdr:sp macro="" textlink="">
      <cdr:nvSpPr>
        <cdr:cNvPr id="4" name="TextBox 3"/>
        <cdr:cNvSpPr txBox="1"/>
      </cdr:nvSpPr>
      <cdr:spPr>
        <a:xfrm xmlns:a="http://schemas.openxmlformats.org/drawingml/2006/main">
          <a:off x="3217133" y="1919801"/>
          <a:ext cx="5486400" cy="182880"/>
        </a:xfrm>
        <a:prstGeom xmlns:a="http://schemas.openxmlformats.org/drawingml/2006/main" prst="rect">
          <a:avLst/>
        </a:prstGeom>
      </cdr:spPr>
      <cdr:txBody>
        <a:bodyPr xmlns:a="http://schemas.openxmlformats.org/drawingml/2006/main" vertOverflow="clip" wrap="non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0.69984</cdr:y>
    </cdr:from>
    <cdr:to>
      <cdr:x>1</cdr:x>
      <cdr:y>0.76651</cdr:y>
    </cdr:to>
    <cdr:sp macro="" textlink="">
      <cdr:nvSpPr>
        <cdr:cNvPr id="4" name="TextBox 3"/>
        <cdr:cNvSpPr txBox="1"/>
      </cdr:nvSpPr>
      <cdr:spPr>
        <a:xfrm xmlns:a="http://schemas.openxmlformats.org/drawingml/2006/main">
          <a:off x="3217133" y="1919801"/>
          <a:ext cx="5486400" cy="182880"/>
        </a:xfrm>
        <a:prstGeom xmlns:a="http://schemas.openxmlformats.org/drawingml/2006/main" prst="rect">
          <a:avLst/>
        </a:prstGeom>
      </cdr:spPr>
      <cdr:txBody>
        <a:bodyPr xmlns:a="http://schemas.openxmlformats.org/drawingml/2006/main" vertOverflow="clip" wrap="non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0.69984</cdr:y>
    </cdr:from>
    <cdr:to>
      <cdr:x>1</cdr:x>
      <cdr:y>0.76651</cdr:y>
    </cdr:to>
    <cdr:sp macro="" textlink="">
      <cdr:nvSpPr>
        <cdr:cNvPr id="4" name="TextBox 3"/>
        <cdr:cNvSpPr txBox="1"/>
      </cdr:nvSpPr>
      <cdr:spPr>
        <a:xfrm xmlns:a="http://schemas.openxmlformats.org/drawingml/2006/main">
          <a:off x="3217133" y="1919801"/>
          <a:ext cx="5486400" cy="182880"/>
        </a:xfrm>
        <a:prstGeom xmlns:a="http://schemas.openxmlformats.org/drawingml/2006/main" prst="rect">
          <a:avLst/>
        </a:prstGeom>
      </cdr:spPr>
      <cdr:txBody>
        <a:bodyPr xmlns:a="http://schemas.openxmlformats.org/drawingml/2006/main" vertOverflow="clip" wrap="non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0.69984</cdr:y>
    </cdr:from>
    <cdr:to>
      <cdr:x>1</cdr:x>
      <cdr:y>0.76651</cdr:y>
    </cdr:to>
    <cdr:sp macro="" textlink="">
      <cdr:nvSpPr>
        <cdr:cNvPr id="4" name="TextBox 3"/>
        <cdr:cNvSpPr txBox="1"/>
      </cdr:nvSpPr>
      <cdr:spPr>
        <a:xfrm xmlns:a="http://schemas.openxmlformats.org/drawingml/2006/main">
          <a:off x="3217133" y="1919801"/>
          <a:ext cx="5486400" cy="182880"/>
        </a:xfrm>
        <a:prstGeom xmlns:a="http://schemas.openxmlformats.org/drawingml/2006/main" prst="rect">
          <a:avLst/>
        </a:prstGeom>
      </cdr:spPr>
      <cdr:txBody>
        <a:bodyPr xmlns:a="http://schemas.openxmlformats.org/drawingml/2006/main" vertOverflow="clip" wrap="non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0.69984</cdr:y>
    </cdr:from>
    <cdr:to>
      <cdr:x>1</cdr:x>
      <cdr:y>0.76651</cdr:y>
    </cdr:to>
    <cdr:sp macro="" textlink="">
      <cdr:nvSpPr>
        <cdr:cNvPr id="4" name="TextBox 3"/>
        <cdr:cNvSpPr txBox="1"/>
      </cdr:nvSpPr>
      <cdr:spPr>
        <a:xfrm xmlns:a="http://schemas.openxmlformats.org/drawingml/2006/main">
          <a:off x="3217133" y="1919801"/>
          <a:ext cx="5486400" cy="182880"/>
        </a:xfrm>
        <a:prstGeom xmlns:a="http://schemas.openxmlformats.org/drawingml/2006/main" prst="rect">
          <a:avLst/>
        </a:prstGeom>
      </cdr:spPr>
      <cdr:txBody>
        <a:bodyPr xmlns:a="http://schemas.openxmlformats.org/drawingml/2006/main" vertOverflow="clip" wrap="none" rtlCol="0" anchor="t"/>
        <a:lstStyle xmlns:a="http://schemas.openxmlformats.org/drawingml/2006/main"/>
        <a:p xmlns:a="http://schemas.openxmlformats.org/drawingml/2006/main">
          <a:endParaRPr lang="en-US" sz="800">
            <a:latin typeface="Arial Narrow" panose="020B060602020203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2DC46E-01DE-0E7F-3A4B-59537DDD0C80}"/>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a:p>
        </p:txBody>
      </p:sp>
      <p:sp>
        <p:nvSpPr>
          <p:cNvPr id="3" name="Date Placeholder 2">
            <a:extLst>
              <a:ext uri="{FF2B5EF4-FFF2-40B4-BE49-F238E27FC236}">
                <a16:creationId xmlns:a16="http://schemas.microsoft.com/office/drawing/2014/main" id="{8373C645-721C-2E37-2ABC-00586C08DE95}"/>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47C0DC80-B909-4397-B690-39244703AB99}" type="datetimeFigureOut">
              <a:rPr lang="en-US" smtClean="0"/>
              <a:t>8/13/2026</a:t>
            </a:fld>
            <a:endParaRPr lang="en-US"/>
          </a:p>
        </p:txBody>
      </p:sp>
      <p:sp>
        <p:nvSpPr>
          <p:cNvPr id="4" name="Footer Placeholder 3">
            <a:extLst>
              <a:ext uri="{FF2B5EF4-FFF2-40B4-BE49-F238E27FC236}">
                <a16:creationId xmlns:a16="http://schemas.microsoft.com/office/drawing/2014/main" id="{84408D45-715C-A572-2325-9D4380C33B1C}"/>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FA7C03E-8B26-36A9-2BE7-CBA7942A4146}"/>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8A32F6A6-746F-4CA4-AE81-B7E1825CDD6C}" type="slidenum">
              <a:rPr lang="en-US" smtClean="0"/>
              <a:t>‹#›</a:t>
            </a:fld>
            <a:endParaRPr lang="en-US"/>
          </a:p>
        </p:txBody>
      </p:sp>
    </p:spTree>
    <p:extLst>
      <p:ext uri="{BB962C8B-B14F-4D97-AF65-F5344CB8AC3E}">
        <p14:creationId xmlns:p14="http://schemas.microsoft.com/office/powerpoint/2010/main" val="42645991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atin typeface="Georgia" panose="02040502050405020303" pitchFamily="18" charset="0"/>
              </a:defRPr>
            </a:lvl1pPr>
          </a:lstStyle>
          <a:p>
            <a:endParaRPr lang="en-US" dirty="0"/>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atin typeface="Georgia" panose="02040502050405020303" pitchFamily="18" charset="0"/>
              </a:defRPr>
            </a:lvl1pPr>
          </a:lstStyle>
          <a:p>
            <a:fld id="{A663042E-4F03-7045-B7A7-9884CAEE6ED7}" type="datetimeFigureOut">
              <a:rPr lang="en-US" smtClean="0"/>
              <a:pPr/>
              <a:t>8/13/2026</a:t>
            </a:fld>
            <a:endParaRPr lang="en-US" dirty="0"/>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dirty="0"/>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atin typeface="Georgia" panose="02040502050405020303" pitchFamily="18" charset="0"/>
              </a:defRPr>
            </a:lvl1pPr>
          </a:lstStyle>
          <a:p>
            <a:endParaRPr lang="en-US" dirty="0"/>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atin typeface="Georgia" panose="02040502050405020303" pitchFamily="18" charset="0"/>
              </a:defRPr>
            </a:lvl1pPr>
          </a:lstStyle>
          <a:p>
            <a:fld id="{1BD2DA0D-63FF-2C47-A70E-B1BA5CF36FA8}" type="slidenum">
              <a:rPr lang="en-US" smtClean="0"/>
              <a:pPr/>
              <a:t>‹#›</a:t>
            </a:fld>
            <a:endParaRPr lang="en-US" dirty="0"/>
          </a:p>
        </p:txBody>
      </p:sp>
    </p:spTree>
    <p:extLst>
      <p:ext uri="{BB962C8B-B14F-4D97-AF65-F5344CB8AC3E}">
        <p14:creationId xmlns:p14="http://schemas.microsoft.com/office/powerpoint/2010/main" val="3852418897"/>
      </p:ext>
    </p:extLst>
  </p:cSld>
  <p:clrMap bg1="lt1" tx1="dk1" bg2="lt2" tx2="dk2" accent1="accent1" accent2="accent2" accent3="accent3" accent4="accent4" accent5="accent5" accent6="accent6" hlink="hlink" folHlink="folHlink"/>
  <p:notesStyle>
    <a:lvl1pPr marL="0" algn="l" defTabSz="1097280" rtl="0" eaLnBrk="1" latinLnBrk="0" hangingPunct="1">
      <a:defRPr sz="1440" kern="1200">
        <a:solidFill>
          <a:schemeClr val="tx1"/>
        </a:solidFill>
        <a:latin typeface="Georgia" panose="02040502050405020303" pitchFamily="18" charset="0"/>
        <a:ea typeface="+mn-ea"/>
        <a:cs typeface="+mn-cs"/>
      </a:defRPr>
    </a:lvl1pPr>
    <a:lvl2pPr marL="548640" algn="l" defTabSz="1097280" rtl="0" eaLnBrk="1" latinLnBrk="0" hangingPunct="1">
      <a:defRPr sz="1440" kern="1200">
        <a:solidFill>
          <a:schemeClr val="tx1"/>
        </a:solidFill>
        <a:latin typeface="Georgia" panose="02040502050405020303" pitchFamily="18" charset="0"/>
        <a:ea typeface="+mn-ea"/>
        <a:cs typeface="+mn-cs"/>
      </a:defRPr>
    </a:lvl2pPr>
    <a:lvl3pPr marL="1097280" algn="l" defTabSz="1097280" rtl="0" eaLnBrk="1" latinLnBrk="0" hangingPunct="1">
      <a:defRPr sz="1440" kern="1200">
        <a:solidFill>
          <a:schemeClr val="tx1"/>
        </a:solidFill>
        <a:latin typeface="Georgia" panose="02040502050405020303" pitchFamily="18" charset="0"/>
        <a:ea typeface="+mn-ea"/>
        <a:cs typeface="+mn-cs"/>
      </a:defRPr>
    </a:lvl3pPr>
    <a:lvl4pPr marL="1645920" algn="l" defTabSz="1097280" rtl="0" eaLnBrk="1" latinLnBrk="0" hangingPunct="1">
      <a:defRPr sz="1440" kern="1200">
        <a:solidFill>
          <a:schemeClr val="tx1"/>
        </a:solidFill>
        <a:latin typeface="Georgia" panose="02040502050405020303" pitchFamily="18" charset="0"/>
        <a:ea typeface="+mn-ea"/>
        <a:cs typeface="+mn-cs"/>
      </a:defRPr>
    </a:lvl4pPr>
    <a:lvl5pPr marL="2194560" algn="l" defTabSz="1097280" rtl="0" eaLnBrk="1" latinLnBrk="0" hangingPunct="1">
      <a:defRPr sz="1440" kern="1200">
        <a:solidFill>
          <a:schemeClr val="tx1"/>
        </a:solidFill>
        <a:latin typeface="Georgia" panose="02040502050405020303" pitchFamily="18" charset="0"/>
        <a:ea typeface="+mn-ea"/>
        <a:cs typeface="+mn-cs"/>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2</a:t>
            </a:fld>
            <a:endParaRPr lang="en-US" dirty="0"/>
          </a:p>
        </p:txBody>
      </p:sp>
    </p:spTree>
    <p:extLst>
      <p:ext uri="{BB962C8B-B14F-4D97-AF65-F5344CB8AC3E}">
        <p14:creationId xmlns:p14="http://schemas.microsoft.com/office/powerpoint/2010/main" val="2506138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13</a:t>
            </a:fld>
            <a:endParaRPr lang="en-US" dirty="0"/>
          </a:p>
        </p:txBody>
      </p:sp>
    </p:spTree>
    <p:extLst>
      <p:ext uri="{BB962C8B-B14F-4D97-AF65-F5344CB8AC3E}">
        <p14:creationId xmlns:p14="http://schemas.microsoft.com/office/powerpoint/2010/main" val="3986641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14</a:t>
            </a:fld>
            <a:endParaRPr lang="en-US" dirty="0"/>
          </a:p>
        </p:txBody>
      </p:sp>
    </p:spTree>
    <p:extLst>
      <p:ext uri="{BB962C8B-B14F-4D97-AF65-F5344CB8AC3E}">
        <p14:creationId xmlns:p14="http://schemas.microsoft.com/office/powerpoint/2010/main" val="16234899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15</a:t>
            </a:fld>
            <a:endParaRPr lang="en-US" dirty="0"/>
          </a:p>
        </p:txBody>
      </p:sp>
    </p:spTree>
    <p:extLst>
      <p:ext uri="{BB962C8B-B14F-4D97-AF65-F5344CB8AC3E}">
        <p14:creationId xmlns:p14="http://schemas.microsoft.com/office/powerpoint/2010/main" val="4290107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DL and BSL Updated 11/4/25</a:t>
            </a:r>
          </a:p>
        </p:txBody>
      </p:sp>
      <p:sp>
        <p:nvSpPr>
          <p:cNvPr id="4" name="Slide Number Placeholder 3"/>
          <p:cNvSpPr>
            <a:spLocks noGrp="1"/>
          </p:cNvSpPr>
          <p:nvPr>
            <p:ph type="sldNum" sz="quarter" idx="5"/>
          </p:nvPr>
        </p:nvSpPr>
        <p:spPr/>
        <p:txBody>
          <a:bodyPr/>
          <a:lstStyle/>
          <a:p>
            <a:fld id="{1BD2DA0D-63FF-2C47-A70E-B1BA5CF36FA8}" type="slidenum">
              <a:rPr lang="en-US" smtClean="0"/>
              <a:pPr/>
              <a:t>16</a:t>
            </a:fld>
            <a:endParaRPr lang="en-US" dirty="0"/>
          </a:p>
        </p:txBody>
      </p:sp>
    </p:spTree>
    <p:extLst>
      <p:ext uri="{BB962C8B-B14F-4D97-AF65-F5344CB8AC3E}">
        <p14:creationId xmlns:p14="http://schemas.microsoft.com/office/powerpoint/2010/main" val="1593740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18</a:t>
            </a:fld>
            <a:endParaRPr lang="en-US" dirty="0"/>
          </a:p>
        </p:txBody>
      </p:sp>
    </p:spTree>
    <p:extLst>
      <p:ext uri="{BB962C8B-B14F-4D97-AF65-F5344CB8AC3E}">
        <p14:creationId xmlns:p14="http://schemas.microsoft.com/office/powerpoint/2010/main" val="2265392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19</a:t>
            </a:fld>
            <a:endParaRPr lang="en-US" dirty="0"/>
          </a:p>
        </p:txBody>
      </p:sp>
    </p:spTree>
    <p:extLst>
      <p:ext uri="{BB962C8B-B14F-4D97-AF65-F5344CB8AC3E}">
        <p14:creationId xmlns:p14="http://schemas.microsoft.com/office/powerpoint/2010/main" val="1091475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20</a:t>
            </a:fld>
            <a:endParaRPr lang="en-US" dirty="0"/>
          </a:p>
        </p:txBody>
      </p:sp>
    </p:spTree>
    <p:extLst>
      <p:ext uri="{BB962C8B-B14F-4D97-AF65-F5344CB8AC3E}">
        <p14:creationId xmlns:p14="http://schemas.microsoft.com/office/powerpoint/2010/main" val="337786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21</a:t>
            </a:fld>
            <a:endParaRPr lang="en-US" dirty="0"/>
          </a:p>
        </p:txBody>
      </p:sp>
    </p:spTree>
    <p:extLst>
      <p:ext uri="{BB962C8B-B14F-4D97-AF65-F5344CB8AC3E}">
        <p14:creationId xmlns:p14="http://schemas.microsoft.com/office/powerpoint/2010/main" val="391183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A8435-F02E-C349-3EB7-F25D302F3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3FA70-795A-7EC4-DECA-93A8B9205E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67C587-30EE-5643-EA67-6502ACBB85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6CBBB1-2877-6C42-515D-1F7B964692E9}"/>
              </a:ext>
            </a:extLst>
          </p:cNvPr>
          <p:cNvSpPr>
            <a:spLocks noGrp="1"/>
          </p:cNvSpPr>
          <p:nvPr>
            <p:ph type="sldNum" sz="quarter" idx="5"/>
          </p:nvPr>
        </p:nvSpPr>
        <p:spPr/>
        <p:txBody>
          <a:bodyPr/>
          <a:lstStyle/>
          <a:p>
            <a:fld id="{1BD2DA0D-63FF-2C47-A70E-B1BA5CF36FA8}" type="slidenum">
              <a:rPr lang="en-US" smtClean="0"/>
              <a:pPr/>
              <a:t>22</a:t>
            </a:fld>
            <a:endParaRPr lang="en-US" dirty="0"/>
          </a:p>
        </p:txBody>
      </p:sp>
    </p:spTree>
    <p:extLst>
      <p:ext uri="{BB962C8B-B14F-4D97-AF65-F5344CB8AC3E}">
        <p14:creationId xmlns:p14="http://schemas.microsoft.com/office/powerpoint/2010/main" val="1979428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BA40D-68E6-C5B8-A983-4F77704B3A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F1A82-C424-020F-A881-9299F1FB5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48B6A-B4F3-B483-8B0B-B3B46F823B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4F13F1-0B34-B52B-623A-63AEFAD19721}"/>
              </a:ext>
            </a:extLst>
          </p:cNvPr>
          <p:cNvSpPr>
            <a:spLocks noGrp="1"/>
          </p:cNvSpPr>
          <p:nvPr>
            <p:ph type="sldNum" sz="quarter" idx="5"/>
          </p:nvPr>
        </p:nvSpPr>
        <p:spPr/>
        <p:txBody>
          <a:bodyPr/>
          <a:lstStyle/>
          <a:p>
            <a:fld id="{1BD2DA0D-63FF-2C47-A70E-B1BA5CF36FA8}" type="slidenum">
              <a:rPr lang="en-US" smtClean="0"/>
              <a:pPr/>
              <a:t>23</a:t>
            </a:fld>
            <a:endParaRPr lang="en-US" dirty="0"/>
          </a:p>
        </p:txBody>
      </p:sp>
    </p:spTree>
    <p:extLst>
      <p:ext uri="{BB962C8B-B14F-4D97-AF65-F5344CB8AC3E}">
        <p14:creationId xmlns:p14="http://schemas.microsoft.com/office/powerpoint/2010/main" val="1297809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200" dirty="0">
              <a:latin typeface="+mn-lt"/>
            </a:endParaRPr>
          </a:p>
        </p:txBody>
      </p:sp>
      <p:sp>
        <p:nvSpPr>
          <p:cNvPr id="4" name="Slide Number Placeholder 3"/>
          <p:cNvSpPr>
            <a:spLocks noGrp="1"/>
          </p:cNvSpPr>
          <p:nvPr>
            <p:ph type="sldNum" sz="quarter" idx="5"/>
          </p:nvPr>
        </p:nvSpPr>
        <p:spPr/>
        <p:txBody>
          <a:bodyPr/>
          <a:lstStyle/>
          <a:p>
            <a:fld id="{1BD2DA0D-63FF-2C47-A70E-B1BA5CF36FA8}" type="slidenum">
              <a:rPr lang="en-US" smtClean="0"/>
              <a:pPr/>
              <a:t>4</a:t>
            </a:fld>
            <a:endParaRPr lang="en-US" dirty="0"/>
          </a:p>
        </p:txBody>
      </p:sp>
    </p:spTree>
    <p:extLst>
      <p:ext uri="{BB962C8B-B14F-4D97-AF65-F5344CB8AC3E}">
        <p14:creationId xmlns:p14="http://schemas.microsoft.com/office/powerpoint/2010/main" val="402701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11/7/25</a:t>
            </a:r>
          </a:p>
        </p:txBody>
      </p:sp>
      <p:sp>
        <p:nvSpPr>
          <p:cNvPr id="4" name="Slide Number Placeholder 3"/>
          <p:cNvSpPr>
            <a:spLocks noGrp="1"/>
          </p:cNvSpPr>
          <p:nvPr>
            <p:ph type="sldNum" sz="quarter" idx="5"/>
          </p:nvPr>
        </p:nvSpPr>
        <p:spPr/>
        <p:txBody>
          <a:bodyPr/>
          <a:lstStyle/>
          <a:p>
            <a:fld id="{1BD2DA0D-63FF-2C47-A70E-B1BA5CF36FA8}" type="slidenum">
              <a:rPr lang="en-US" smtClean="0"/>
              <a:pPr/>
              <a:t>24</a:t>
            </a:fld>
            <a:endParaRPr lang="en-US" dirty="0"/>
          </a:p>
        </p:txBody>
      </p:sp>
    </p:spTree>
    <p:extLst>
      <p:ext uri="{BB962C8B-B14F-4D97-AF65-F5344CB8AC3E}">
        <p14:creationId xmlns:p14="http://schemas.microsoft.com/office/powerpoint/2010/main" val="360599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34</a:t>
            </a:fld>
            <a:endParaRPr lang="en-US" dirty="0"/>
          </a:p>
        </p:txBody>
      </p:sp>
    </p:spTree>
    <p:extLst>
      <p:ext uri="{BB962C8B-B14F-4D97-AF65-F5344CB8AC3E}">
        <p14:creationId xmlns:p14="http://schemas.microsoft.com/office/powerpoint/2010/main" val="571870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9BB0F-653A-FC56-8B93-671295E1E1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CC219-C873-F57F-C003-D0E7485ED2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FF684-5D5F-059A-9D9B-555220B498B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EFB9EF8-E9A3-DD14-C354-CF6B3F46B251}"/>
              </a:ext>
            </a:extLst>
          </p:cNvPr>
          <p:cNvSpPr>
            <a:spLocks noGrp="1"/>
          </p:cNvSpPr>
          <p:nvPr>
            <p:ph type="sldNum" sz="quarter" idx="5"/>
          </p:nvPr>
        </p:nvSpPr>
        <p:spPr/>
        <p:txBody>
          <a:bodyPr/>
          <a:lstStyle/>
          <a:p>
            <a:fld id="{1BD2DA0D-63FF-2C47-A70E-B1BA5CF36FA8}" type="slidenum">
              <a:rPr lang="en-US" smtClean="0"/>
              <a:pPr/>
              <a:t>38</a:t>
            </a:fld>
            <a:endParaRPr lang="en-US" dirty="0"/>
          </a:p>
        </p:txBody>
      </p:sp>
    </p:spTree>
    <p:extLst>
      <p:ext uri="{BB962C8B-B14F-4D97-AF65-F5344CB8AC3E}">
        <p14:creationId xmlns:p14="http://schemas.microsoft.com/office/powerpoint/2010/main" val="3778407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7469F-9518-2634-4CAD-A67CAD806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074D14-0316-CC01-F123-944FB1AB42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AB29AC-7AC5-B860-D447-74AF6AA6A81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7AC129B-3BF8-59E0-2334-3123168310D2}"/>
              </a:ext>
            </a:extLst>
          </p:cNvPr>
          <p:cNvSpPr>
            <a:spLocks noGrp="1"/>
          </p:cNvSpPr>
          <p:nvPr>
            <p:ph type="sldNum" sz="quarter" idx="5"/>
          </p:nvPr>
        </p:nvSpPr>
        <p:spPr/>
        <p:txBody>
          <a:bodyPr/>
          <a:lstStyle/>
          <a:p>
            <a:fld id="{1BD2DA0D-63FF-2C47-A70E-B1BA5CF36FA8}" type="slidenum">
              <a:rPr lang="en-US" smtClean="0"/>
              <a:pPr/>
              <a:t>39</a:t>
            </a:fld>
            <a:endParaRPr lang="en-US" dirty="0"/>
          </a:p>
        </p:txBody>
      </p:sp>
    </p:spTree>
    <p:extLst>
      <p:ext uri="{BB962C8B-B14F-4D97-AF65-F5344CB8AC3E}">
        <p14:creationId xmlns:p14="http://schemas.microsoft.com/office/powerpoint/2010/main" val="32981383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0A074-8E39-5B10-0AF8-F22E32B179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5117B-87C7-A4C3-EB3F-88DC274B2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35D31-F1A1-D447-B90D-A10B7C113C3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C65FD6-EE7F-9AAA-FB98-24C4D6BDD193}"/>
              </a:ext>
            </a:extLst>
          </p:cNvPr>
          <p:cNvSpPr>
            <a:spLocks noGrp="1"/>
          </p:cNvSpPr>
          <p:nvPr>
            <p:ph type="sldNum" sz="quarter" idx="5"/>
          </p:nvPr>
        </p:nvSpPr>
        <p:spPr/>
        <p:txBody>
          <a:bodyPr/>
          <a:lstStyle/>
          <a:p>
            <a:fld id="{1BD2DA0D-63FF-2C47-A70E-B1BA5CF36FA8}" type="slidenum">
              <a:rPr lang="en-US" smtClean="0"/>
              <a:pPr/>
              <a:t>40</a:t>
            </a:fld>
            <a:endParaRPr lang="en-US" dirty="0"/>
          </a:p>
        </p:txBody>
      </p:sp>
    </p:spTree>
    <p:extLst>
      <p:ext uri="{BB962C8B-B14F-4D97-AF65-F5344CB8AC3E}">
        <p14:creationId xmlns:p14="http://schemas.microsoft.com/office/powerpoint/2010/main" val="2936769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42</a:t>
            </a:fld>
            <a:endParaRPr lang="en-US" dirty="0"/>
          </a:p>
        </p:txBody>
      </p:sp>
    </p:spTree>
    <p:extLst>
      <p:ext uri="{BB962C8B-B14F-4D97-AF65-F5344CB8AC3E}">
        <p14:creationId xmlns:p14="http://schemas.microsoft.com/office/powerpoint/2010/main" val="1004860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43</a:t>
            </a:fld>
            <a:endParaRPr lang="en-US" dirty="0"/>
          </a:p>
        </p:txBody>
      </p:sp>
    </p:spTree>
    <p:extLst>
      <p:ext uri="{BB962C8B-B14F-4D97-AF65-F5344CB8AC3E}">
        <p14:creationId xmlns:p14="http://schemas.microsoft.com/office/powerpoint/2010/main" val="2393148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5</a:t>
            </a:fld>
            <a:endParaRPr lang="en-US" dirty="0"/>
          </a:p>
        </p:txBody>
      </p:sp>
    </p:spTree>
    <p:extLst>
      <p:ext uri="{BB962C8B-B14F-4D97-AF65-F5344CB8AC3E}">
        <p14:creationId xmlns:p14="http://schemas.microsoft.com/office/powerpoint/2010/main" val="1106560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D8374-02C3-CACD-DD62-3F7B94BBE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6E2C70-25FF-26F8-9CFC-5989B8AE7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F5D8E-A466-7C9F-F73A-C8F2F97B81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2F539-3718-2D36-8082-649644CEA222}"/>
              </a:ext>
            </a:extLst>
          </p:cNvPr>
          <p:cNvSpPr>
            <a:spLocks noGrp="1"/>
          </p:cNvSpPr>
          <p:nvPr>
            <p:ph type="sldNum" sz="quarter" idx="5"/>
          </p:nvPr>
        </p:nvSpPr>
        <p:spPr/>
        <p:txBody>
          <a:bodyPr/>
          <a:lstStyle/>
          <a:p>
            <a:fld id="{1BD2DA0D-63FF-2C47-A70E-B1BA5CF36FA8}" type="slidenum">
              <a:rPr lang="en-US" smtClean="0"/>
              <a:pPr/>
              <a:t>6</a:t>
            </a:fld>
            <a:endParaRPr lang="en-US" dirty="0"/>
          </a:p>
        </p:txBody>
      </p:sp>
    </p:spTree>
    <p:extLst>
      <p:ext uri="{BB962C8B-B14F-4D97-AF65-F5344CB8AC3E}">
        <p14:creationId xmlns:p14="http://schemas.microsoft.com/office/powerpoint/2010/main" val="3714579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7</a:t>
            </a:fld>
            <a:endParaRPr lang="en-US" dirty="0"/>
          </a:p>
        </p:txBody>
      </p:sp>
    </p:spTree>
    <p:extLst>
      <p:ext uri="{BB962C8B-B14F-4D97-AF65-F5344CB8AC3E}">
        <p14:creationId xmlns:p14="http://schemas.microsoft.com/office/powerpoint/2010/main" val="2973949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6F0D6-CFC6-BF09-80AD-42B438B51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4BE9E-3EF1-BE2D-863A-5260FEDF6B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523EFA-2EAE-3D3F-3151-7FF60E4677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7F9808-FA45-AB60-82A8-6B412954E568}"/>
              </a:ext>
            </a:extLst>
          </p:cNvPr>
          <p:cNvSpPr>
            <a:spLocks noGrp="1"/>
          </p:cNvSpPr>
          <p:nvPr>
            <p:ph type="sldNum" sz="quarter" idx="5"/>
          </p:nvPr>
        </p:nvSpPr>
        <p:spPr/>
        <p:txBody>
          <a:bodyPr/>
          <a:lstStyle/>
          <a:p>
            <a:fld id="{1BD2DA0D-63FF-2C47-A70E-B1BA5CF36FA8}" type="slidenum">
              <a:rPr lang="en-US" smtClean="0"/>
              <a:pPr/>
              <a:t>8</a:t>
            </a:fld>
            <a:endParaRPr lang="en-US" dirty="0"/>
          </a:p>
        </p:txBody>
      </p:sp>
    </p:spTree>
    <p:extLst>
      <p:ext uri="{BB962C8B-B14F-4D97-AF65-F5344CB8AC3E}">
        <p14:creationId xmlns:p14="http://schemas.microsoft.com/office/powerpoint/2010/main" val="2707863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9</a:t>
            </a:fld>
            <a:endParaRPr lang="en-US" dirty="0"/>
          </a:p>
        </p:txBody>
      </p:sp>
    </p:spTree>
    <p:extLst>
      <p:ext uri="{BB962C8B-B14F-4D97-AF65-F5344CB8AC3E}">
        <p14:creationId xmlns:p14="http://schemas.microsoft.com/office/powerpoint/2010/main" val="1778587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2DA0D-63FF-2C47-A70E-B1BA5CF36FA8}" type="slidenum">
              <a:rPr lang="en-US" smtClean="0"/>
              <a:pPr/>
              <a:t>10</a:t>
            </a:fld>
            <a:endParaRPr lang="en-US" dirty="0"/>
          </a:p>
        </p:txBody>
      </p:sp>
    </p:spTree>
    <p:extLst>
      <p:ext uri="{BB962C8B-B14F-4D97-AF65-F5344CB8AC3E}">
        <p14:creationId xmlns:p14="http://schemas.microsoft.com/office/powerpoint/2010/main" val="2729196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0F188-3B28-FAC4-FDA4-39C5E5047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9F7F9-D2E2-EC95-D3FC-00DBAD2C93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AD54FB-ADD2-9556-117E-FCA152E6E5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8EC93F-CAD3-A732-C923-0DB196906226}"/>
              </a:ext>
            </a:extLst>
          </p:cNvPr>
          <p:cNvSpPr>
            <a:spLocks noGrp="1"/>
          </p:cNvSpPr>
          <p:nvPr>
            <p:ph type="sldNum" sz="quarter" idx="5"/>
          </p:nvPr>
        </p:nvSpPr>
        <p:spPr/>
        <p:txBody>
          <a:bodyPr/>
          <a:lstStyle/>
          <a:p>
            <a:fld id="{1BD2DA0D-63FF-2C47-A70E-B1BA5CF36FA8}" type="slidenum">
              <a:rPr lang="en-US" smtClean="0"/>
              <a:pPr/>
              <a:t>11</a:t>
            </a:fld>
            <a:endParaRPr lang="en-US" dirty="0"/>
          </a:p>
        </p:txBody>
      </p:sp>
    </p:spTree>
    <p:extLst>
      <p:ext uri="{BB962C8B-B14F-4D97-AF65-F5344CB8AC3E}">
        <p14:creationId xmlns:p14="http://schemas.microsoft.com/office/powerpoint/2010/main" val="21191092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pitchbook.com/news/reports" TargetMode="External"/><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2E46A19-7F2B-D748-9FDF-E4D7E6F2D716}"/>
              </a:ext>
            </a:extLst>
          </p:cNvPr>
          <p:cNvSpPr>
            <a:spLocks noGrp="1"/>
          </p:cNvSpPr>
          <p:nvPr>
            <p:ph idx="10" hasCustomPrompt="1"/>
          </p:nvPr>
        </p:nvSpPr>
        <p:spPr>
          <a:xfrm>
            <a:off x="838201" y="3505200"/>
            <a:ext cx="6248400" cy="594688"/>
          </a:xfrm>
          <a:prstGeom prst="rect">
            <a:avLst/>
          </a:prstGeom>
        </p:spPr>
        <p:txBody>
          <a:bodyPr/>
          <a:lstStyle>
            <a:lvl1pPr marL="0" indent="0">
              <a:lnSpc>
                <a:spcPct val="75000"/>
              </a:lnSpc>
              <a:buNone/>
              <a:defRPr sz="5600" b="0" i="0">
                <a:solidFill>
                  <a:schemeClr val="tx1"/>
                </a:solidFill>
                <a:latin typeface="Georgia" panose="02040502050405020303" pitchFamily="18"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Title Goes Here</a:t>
            </a:r>
          </a:p>
        </p:txBody>
      </p:sp>
      <p:sp>
        <p:nvSpPr>
          <p:cNvPr id="10" name="Content Placeholder 2">
            <a:extLst>
              <a:ext uri="{FF2B5EF4-FFF2-40B4-BE49-F238E27FC236}">
                <a16:creationId xmlns:a16="http://schemas.microsoft.com/office/drawing/2014/main" id="{FA740BC8-1575-E04F-AC69-E039CBFF76A8}"/>
              </a:ext>
            </a:extLst>
          </p:cNvPr>
          <p:cNvSpPr>
            <a:spLocks noGrp="1"/>
          </p:cNvSpPr>
          <p:nvPr>
            <p:ph idx="11" hasCustomPrompt="1"/>
          </p:nvPr>
        </p:nvSpPr>
        <p:spPr>
          <a:xfrm>
            <a:off x="838201" y="4406803"/>
            <a:ext cx="6248400" cy="594688"/>
          </a:xfrm>
          <a:prstGeom prst="rect">
            <a:avLst/>
          </a:prstGeom>
        </p:spPr>
        <p:txBody>
          <a:bodyPr/>
          <a:lstStyle>
            <a:lvl1pPr marL="0" indent="0">
              <a:buNone/>
              <a:defRPr sz="1950" b="0" i="0">
                <a:solidFill>
                  <a:schemeClr val="tx1"/>
                </a:solidFill>
                <a:latin typeface="Arial" panose="020B0604020202020204" pitchFamily="34"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Subhead here and here and here and here</a:t>
            </a:r>
          </a:p>
        </p:txBody>
      </p:sp>
      <p:pic>
        <p:nvPicPr>
          <p:cNvPr id="3" name="Picture 2" descr="A blue and orange geometric design&#10;&#10;AI-generated content may be incorrect.">
            <a:extLst>
              <a:ext uri="{FF2B5EF4-FFF2-40B4-BE49-F238E27FC236}">
                <a16:creationId xmlns:a16="http://schemas.microsoft.com/office/drawing/2014/main" id="{43D11980-AE39-ADDF-65A1-1571B3D1DCF6}"/>
              </a:ext>
            </a:extLst>
          </p:cNvPr>
          <p:cNvPicPr>
            <a:picLocks noChangeAspect="1"/>
          </p:cNvPicPr>
          <p:nvPr userDrawn="1"/>
        </p:nvPicPr>
        <p:blipFill>
          <a:blip r:embed="rId2"/>
          <a:stretch>
            <a:fillRect/>
          </a:stretch>
        </p:blipFill>
        <p:spPr>
          <a:xfrm>
            <a:off x="7543801" y="0"/>
            <a:ext cx="7086600" cy="8229600"/>
          </a:xfrm>
          <a:prstGeom prst="rect">
            <a:avLst/>
          </a:prstGeom>
        </p:spPr>
      </p:pic>
    </p:spTree>
    <p:extLst>
      <p:ext uri="{BB962C8B-B14F-4D97-AF65-F5344CB8AC3E}">
        <p14:creationId xmlns:p14="http://schemas.microsoft.com/office/powerpoint/2010/main" val="993945144"/>
      </p:ext>
    </p:extLst>
  </p:cSld>
  <p:clrMapOvr>
    <a:masterClrMapping/>
  </p:clrMapOvr>
  <p:extLst>
    <p:ext uri="{DCECCB84-F9BA-43D5-87BE-67443E8EF086}">
      <p15:sldGuideLst xmlns:p15="http://schemas.microsoft.com/office/powerpoint/2012/main">
        <p15:guide id="1" pos="4464" userDrawn="1">
          <p15:clr>
            <a:srgbClr val="FBAE40"/>
          </p15:clr>
        </p15:guide>
        <p15:guide id="2" pos="4608" userDrawn="1">
          <p15:clr>
            <a:srgbClr val="FBAE40"/>
          </p15:clr>
        </p15:guide>
        <p15:guide id="3" pos="475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621195-0B47-F143-AB53-43FC2CF6EE70}"/>
              </a:ext>
            </a:extLst>
          </p:cNvPr>
          <p:cNvSpPr/>
          <p:nvPr userDrawn="1"/>
        </p:nvSpPr>
        <p:spPr>
          <a:xfrm>
            <a:off x="609600" y="2057400"/>
            <a:ext cx="825703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300" b="1" i="0" dirty="0">
              <a:latin typeface="Arial" panose="020B0604020202020204" pitchFamily="34" charset="0"/>
            </a:endParaRPr>
          </a:p>
        </p:txBody>
      </p:sp>
      <p:pic>
        <p:nvPicPr>
          <p:cNvPr id="11" name="Picture 10" descr="A yellow circle with a blue arrow&#10;&#10;Description automatically generated">
            <a:extLst>
              <a:ext uri="{FF2B5EF4-FFF2-40B4-BE49-F238E27FC236}">
                <a16:creationId xmlns:a16="http://schemas.microsoft.com/office/drawing/2014/main" id="{687561E7-642E-B843-B216-A2243F97C485}"/>
              </a:ext>
            </a:extLst>
          </p:cNvPr>
          <p:cNvPicPr>
            <a:picLocks noChangeAspect="1"/>
          </p:cNvPicPr>
          <p:nvPr userDrawn="1"/>
        </p:nvPicPr>
        <p:blipFill>
          <a:blip r:embed="rId2"/>
          <a:stretch>
            <a:fillRect/>
          </a:stretch>
        </p:blipFill>
        <p:spPr>
          <a:xfrm>
            <a:off x="9149714" y="1154429"/>
            <a:ext cx="293371" cy="293371"/>
          </a:xfrm>
          <a:prstGeom prst="rect">
            <a:avLst/>
          </a:prstGeom>
        </p:spPr>
      </p:pic>
      <p:sp>
        <p:nvSpPr>
          <p:cNvPr id="16" name="Chart Placeholder 11">
            <a:extLst>
              <a:ext uri="{FF2B5EF4-FFF2-40B4-BE49-F238E27FC236}">
                <a16:creationId xmlns:a16="http://schemas.microsoft.com/office/drawing/2014/main" id="{531A67FF-2819-EA44-87C5-476E91E81C24}"/>
              </a:ext>
            </a:extLst>
          </p:cNvPr>
          <p:cNvSpPr>
            <a:spLocks noGrp="1"/>
          </p:cNvSpPr>
          <p:nvPr>
            <p:ph type="chart" sz="quarter" idx="10"/>
          </p:nvPr>
        </p:nvSpPr>
        <p:spPr>
          <a:xfrm>
            <a:off x="609600" y="2743200"/>
            <a:ext cx="8257032" cy="4114800"/>
          </a:xfrm>
          <a:prstGeom prst="rect">
            <a:avLst/>
          </a:prstGeom>
        </p:spPr>
        <p:txBody>
          <a:bodyPr/>
          <a:lstStyle>
            <a:lvl1pPr>
              <a:defRPr>
                <a:noFill/>
                <a:latin typeface="Georgia" panose="02040502050405020303" pitchFamily="18" charset="0"/>
              </a:defRPr>
            </a:lvl1pPr>
          </a:lstStyle>
          <a:p>
            <a:endParaRPr lang="en-US" dirty="0"/>
          </a:p>
        </p:txBody>
      </p:sp>
      <p:sp>
        <p:nvSpPr>
          <p:cNvPr id="20" name="Content Placeholder 19">
            <a:extLst>
              <a:ext uri="{FF2B5EF4-FFF2-40B4-BE49-F238E27FC236}">
                <a16:creationId xmlns:a16="http://schemas.microsoft.com/office/drawing/2014/main" id="{C941965B-05B4-8940-B37E-95FA99C46F24}"/>
              </a:ext>
            </a:extLst>
          </p:cNvPr>
          <p:cNvSpPr>
            <a:spLocks noGrp="1"/>
          </p:cNvSpPr>
          <p:nvPr>
            <p:ph sz="quarter" idx="12" hasCustomPrompt="1"/>
          </p:nvPr>
        </p:nvSpPr>
        <p:spPr>
          <a:xfrm>
            <a:off x="9677400" y="1143000"/>
            <a:ext cx="4343400" cy="228600"/>
          </a:xfrm>
          <a:prstGeom prst="rect">
            <a:avLst/>
          </a:prstGeom>
        </p:spPr>
        <p:txBody>
          <a:bodyPr/>
          <a:lstStyle>
            <a:lvl1pPr marL="0" indent="0">
              <a:buNone/>
              <a:defRPr sz="1400" b="1" i="0">
                <a:solidFill>
                  <a:schemeClr val="bg2"/>
                </a:solidFill>
                <a:latin typeface="Arial" panose="020B0604020202020204" pitchFamily="34" charset="0"/>
              </a:defRPr>
            </a:lvl1pPr>
          </a:lstStyle>
          <a:p>
            <a:pPr lvl="0"/>
            <a:r>
              <a:rPr lang="en-US" dirty="0"/>
              <a:t>A closer look</a:t>
            </a:r>
          </a:p>
        </p:txBody>
      </p:sp>
      <p:sp>
        <p:nvSpPr>
          <p:cNvPr id="21" name="Content Placeholder 19">
            <a:extLst>
              <a:ext uri="{FF2B5EF4-FFF2-40B4-BE49-F238E27FC236}">
                <a16:creationId xmlns:a16="http://schemas.microsoft.com/office/drawing/2014/main" id="{4639294E-CF47-8846-AF9E-3FA727FDE9E3}"/>
              </a:ext>
            </a:extLst>
          </p:cNvPr>
          <p:cNvSpPr>
            <a:spLocks noGrp="1"/>
          </p:cNvSpPr>
          <p:nvPr>
            <p:ph sz="quarter" idx="13" hasCustomPrompt="1"/>
          </p:nvPr>
        </p:nvSpPr>
        <p:spPr>
          <a:xfrm>
            <a:off x="9677400" y="1607574"/>
            <a:ext cx="4343400" cy="5707625"/>
          </a:xfrm>
          <a:prstGeom prst="rect">
            <a:avLst/>
          </a:prstGeom>
        </p:spPr>
        <p:txBody>
          <a:bodyPr/>
          <a:lstStyle>
            <a:lvl1pPr marL="0" indent="0">
              <a:buNone/>
              <a:defRPr sz="1200" b="0" i="0">
                <a:solidFill>
                  <a:schemeClr val="tx1"/>
                </a:solidFill>
                <a:latin typeface="Arial" panose="020B0604020202020204" pitchFamily="34" charset="0"/>
              </a:defRPr>
            </a:lvl1pPr>
          </a:lstStyle>
          <a:p>
            <a:pPr lvl="0"/>
            <a:r>
              <a:rPr lang="en-US" dirty="0"/>
              <a:t>Content for a 1/3 width sidebar here.</a:t>
            </a:r>
          </a:p>
        </p:txBody>
      </p:sp>
      <p:sp>
        <p:nvSpPr>
          <p:cNvPr id="14" name="Text Placeholder 2">
            <a:extLst>
              <a:ext uri="{FF2B5EF4-FFF2-40B4-BE49-F238E27FC236}">
                <a16:creationId xmlns:a16="http://schemas.microsoft.com/office/drawing/2014/main" id="{B6C224DC-B6A6-D54F-9509-7F30894ADDE0}"/>
              </a:ext>
            </a:extLst>
          </p:cNvPr>
          <p:cNvSpPr>
            <a:spLocks noGrp="1"/>
          </p:cNvSpPr>
          <p:nvPr>
            <p:ph type="body" sz="quarter" idx="11" hasCustomPrompt="1"/>
          </p:nvPr>
        </p:nvSpPr>
        <p:spPr>
          <a:xfrm>
            <a:off x="609600" y="1143000"/>
            <a:ext cx="8229600" cy="914400"/>
          </a:xfrm>
          <a:prstGeom prst="rect">
            <a:avLst/>
          </a:prstGeom>
        </p:spPr>
        <p:txBody>
          <a:bodyPr/>
          <a:lstStyle>
            <a:lvl1pPr marL="0" indent="0">
              <a:lnSpc>
                <a:spcPct val="100000"/>
              </a:lnSpc>
              <a:buNone/>
              <a:defRPr sz="1600" b="1" i="0">
                <a:solidFill>
                  <a:schemeClr val="tx1"/>
                </a:solidFill>
                <a:latin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1-3 lines of header content  goes here…</a:t>
            </a:r>
          </a:p>
        </p:txBody>
      </p:sp>
      <p:sp>
        <p:nvSpPr>
          <p:cNvPr id="15" name="Text Placeholder 10">
            <a:extLst>
              <a:ext uri="{FF2B5EF4-FFF2-40B4-BE49-F238E27FC236}">
                <a16:creationId xmlns:a16="http://schemas.microsoft.com/office/drawing/2014/main" id="{62AF1469-DD04-454D-9A6B-A7A58F8E7012}"/>
              </a:ext>
            </a:extLst>
          </p:cNvPr>
          <p:cNvSpPr>
            <a:spLocks noGrp="1"/>
          </p:cNvSpPr>
          <p:nvPr>
            <p:ph type="body" sz="quarter" idx="14" hasCustomPrompt="1"/>
          </p:nvPr>
        </p:nvSpPr>
        <p:spPr>
          <a:xfrm>
            <a:off x="1219200" y="609600"/>
            <a:ext cx="12801600" cy="152400"/>
          </a:xfrm>
          <a:prstGeom prst="rect">
            <a:avLst/>
          </a:prstGeom>
        </p:spPr>
        <p:txBody>
          <a:bodyPr/>
          <a:lstStyle>
            <a:lvl1pPr marL="0" indent="0">
              <a:buNone/>
              <a:defRPr sz="1200" b="0" i="0">
                <a:solidFill>
                  <a:schemeClr val="tx1"/>
                </a:solidFill>
                <a:latin typeface="Arial" panose="020B0604020202020204" pitchFamily="34" charset="0"/>
              </a:defRPr>
            </a:lvl1pPr>
          </a:lstStyle>
          <a:p>
            <a:pPr lvl="0"/>
            <a:r>
              <a:rPr lang="en-US" dirty="0"/>
              <a:t>SECTION TITLE HERE</a:t>
            </a:r>
          </a:p>
        </p:txBody>
      </p:sp>
    </p:spTree>
    <p:extLst>
      <p:ext uri="{BB962C8B-B14F-4D97-AF65-F5344CB8AC3E}">
        <p14:creationId xmlns:p14="http://schemas.microsoft.com/office/powerpoint/2010/main" val="2602041008"/>
      </p:ext>
    </p:extLst>
  </p:cSld>
  <p:clrMapOvr>
    <a:masterClrMapping/>
  </p:clrMapOvr>
  <p:extLst>
    <p:ext uri="{DCECCB84-F9BA-43D5-87BE-67443E8EF086}">
      <p15:sldGuideLst xmlns:p15="http://schemas.microsoft.com/office/powerpoint/2012/main">
        <p15:guide id="1" orient="horz" pos="720" userDrawn="1">
          <p15:clr>
            <a:srgbClr val="FBAE40"/>
          </p15:clr>
        </p15:guide>
        <p15:guide id="2" orient="horz" pos="864" userDrawn="1">
          <p15:clr>
            <a:srgbClr val="FBAE40"/>
          </p15:clr>
        </p15:guide>
        <p15:guide id="3" orient="horz" pos="446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288D381-BB5B-A543-AB27-C10E4C962BF0}"/>
              </a:ext>
            </a:extLst>
          </p:cNvPr>
          <p:cNvSpPr txBox="1"/>
          <p:nvPr userDrawn="1"/>
        </p:nvSpPr>
        <p:spPr>
          <a:xfrm>
            <a:off x="506109" y="1066800"/>
            <a:ext cx="6512312"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i="0" dirty="0">
                <a:solidFill>
                  <a:srgbClr val="FFFFFF"/>
                </a:solidFill>
                <a:effectLst/>
                <a:latin typeface="Georgia" panose="02040502050405020303" pitchFamily="18" charset="0"/>
              </a:rPr>
              <a:t>Additional research</a:t>
            </a:r>
          </a:p>
        </p:txBody>
      </p:sp>
      <p:cxnSp>
        <p:nvCxnSpPr>
          <p:cNvPr id="15" name="Straight Arrow Connector 14">
            <a:extLst>
              <a:ext uri="{FF2B5EF4-FFF2-40B4-BE49-F238E27FC236}">
                <a16:creationId xmlns:a16="http://schemas.microsoft.com/office/drawing/2014/main" id="{72BE4D02-D56E-5440-A9B0-242F61B2122C}"/>
              </a:ext>
            </a:extLst>
          </p:cNvPr>
          <p:cNvCxnSpPr>
            <a:cxnSpLocks/>
          </p:cNvCxnSpPr>
          <p:nvPr userDrawn="1"/>
        </p:nvCxnSpPr>
        <p:spPr>
          <a:xfrm>
            <a:off x="-152400" y="1600200"/>
            <a:ext cx="3276600" cy="0"/>
          </a:xfrm>
          <a:prstGeom prst="straightConnector1">
            <a:avLst/>
          </a:prstGeom>
          <a:ln w="12700" cap="flat">
            <a:solidFill>
              <a:schemeClr val="tx1"/>
            </a:solidFill>
            <a:tailEnd type="none" w="med" len="sm"/>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467FE13-3CC6-B54F-8C5D-72F65426D8AF}"/>
              </a:ext>
            </a:extLst>
          </p:cNvPr>
          <p:cNvSpPr txBox="1"/>
          <p:nvPr userDrawn="1"/>
        </p:nvSpPr>
        <p:spPr>
          <a:xfrm>
            <a:off x="506109" y="1767555"/>
            <a:ext cx="6512312"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dirty="0">
                <a:solidFill>
                  <a:srgbClr val="FFFFFF"/>
                </a:solidFill>
                <a:effectLst/>
                <a:latin typeface="Arial" panose="020B0604020202020204" pitchFamily="34" charset="0"/>
              </a:rPr>
              <a:t>Market updates</a:t>
            </a:r>
          </a:p>
        </p:txBody>
      </p:sp>
      <p:sp>
        <p:nvSpPr>
          <p:cNvPr id="6" name="Picture Placeholder 5">
            <a:extLst>
              <a:ext uri="{FF2B5EF4-FFF2-40B4-BE49-F238E27FC236}">
                <a16:creationId xmlns:a16="http://schemas.microsoft.com/office/drawing/2014/main" id="{FE830484-5C7C-3540-8B9A-1EA15E4C5A45}"/>
              </a:ext>
            </a:extLst>
          </p:cNvPr>
          <p:cNvSpPr>
            <a:spLocks noGrp="1"/>
          </p:cNvSpPr>
          <p:nvPr>
            <p:ph type="pic" sz="quarter" idx="10"/>
          </p:nvPr>
        </p:nvSpPr>
        <p:spPr>
          <a:xfrm>
            <a:off x="609600" y="2743200"/>
            <a:ext cx="990600" cy="1348706"/>
          </a:xfrm>
          <a:prstGeom prst="rect">
            <a:avLst/>
          </a:prstGeom>
        </p:spPr>
        <p:txBody>
          <a:bodyPr/>
          <a:lstStyle>
            <a:lvl1pPr>
              <a:defRPr>
                <a:noFill/>
                <a:latin typeface="Georgia" panose="02040502050405020303" pitchFamily="18" charset="0"/>
              </a:defRPr>
            </a:lvl1pPr>
          </a:lstStyle>
          <a:p>
            <a:endParaRPr lang="en-US" dirty="0"/>
          </a:p>
        </p:txBody>
      </p:sp>
      <p:sp>
        <p:nvSpPr>
          <p:cNvPr id="23" name="TextBox 22">
            <a:extLst>
              <a:ext uri="{FF2B5EF4-FFF2-40B4-BE49-F238E27FC236}">
                <a16:creationId xmlns:a16="http://schemas.microsoft.com/office/drawing/2014/main" id="{57368DCD-39AC-DD4D-B025-5AE8087647D9}"/>
              </a:ext>
            </a:extLst>
          </p:cNvPr>
          <p:cNvSpPr txBox="1"/>
          <p:nvPr userDrawn="1"/>
        </p:nvSpPr>
        <p:spPr>
          <a:xfrm>
            <a:off x="506108" y="6140050"/>
            <a:ext cx="9552291" cy="2231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50" b="0" i="0" dirty="0">
                <a:solidFill>
                  <a:srgbClr val="FFFFFF"/>
                </a:solidFill>
                <a:effectLst/>
                <a:latin typeface="Arial" panose="020B0604020202020204" pitchFamily="34" charset="0"/>
              </a:rPr>
              <a:t>More research available at </a:t>
            </a:r>
            <a:r>
              <a:rPr lang="en-US" sz="850" b="0" i="0" dirty="0" err="1">
                <a:solidFill>
                  <a:schemeClr val="bg2"/>
                </a:solidFill>
                <a:effectLst/>
                <a:latin typeface="Arial" panose="020B0604020202020204" pitchFamily="34" charset="0"/>
                <a:hlinkClick r:id="rId2">
                  <a:extLst>
                    <a:ext uri="{A12FA001-AC4F-418D-AE19-62706E023703}">
                      <ahyp:hlinkClr xmlns:ahyp="http://schemas.microsoft.com/office/drawing/2018/hyperlinkcolor" val="tx"/>
                    </a:ext>
                  </a:extLst>
                </a:hlinkClick>
              </a:rPr>
              <a:t>pitchbook.com</a:t>
            </a:r>
            <a:r>
              <a:rPr lang="en-US" sz="850" b="0" i="0" dirty="0">
                <a:solidFill>
                  <a:schemeClr val="bg2"/>
                </a:solidFill>
                <a:effectLst/>
                <a:latin typeface="Arial" panose="020B0604020202020204" pitchFamily="34" charset="0"/>
                <a:hlinkClick r:id="rId2">
                  <a:extLst>
                    <a:ext uri="{A12FA001-AC4F-418D-AE19-62706E023703}">
                      <ahyp:hlinkClr xmlns:ahyp="http://schemas.microsoft.com/office/drawing/2018/hyperlinkcolor" val="tx"/>
                    </a:ext>
                  </a:extLst>
                </a:hlinkClick>
              </a:rPr>
              <a:t>/news/reports</a:t>
            </a:r>
            <a:r>
              <a:rPr lang="en-US" sz="850" b="0" i="0" dirty="0">
                <a:solidFill>
                  <a:schemeClr val="bg2"/>
                </a:solidFill>
                <a:effectLst/>
                <a:latin typeface="Arial" panose="020B0604020202020204" pitchFamily="34" charset="0"/>
              </a:rPr>
              <a:t> </a:t>
            </a:r>
          </a:p>
        </p:txBody>
      </p:sp>
      <p:sp>
        <p:nvSpPr>
          <p:cNvPr id="28" name="Picture Placeholder 5">
            <a:extLst>
              <a:ext uri="{FF2B5EF4-FFF2-40B4-BE49-F238E27FC236}">
                <a16:creationId xmlns:a16="http://schemas.microsoft.com/office/drawing/2014/main" id="{26D9FD75-7A0A-0D43-8F3C-233A9B234599}"/>
              </a:ext>
            </a:extLst>
          </p:cNvPr>
          <p:cNvSpPr>
            <a:spLocks noGrp="1"/>
          </p:cNvSpPr>
          <p:nvPr>
            <p:ph type="pic" sz="quarter" idx="15"/>
          </p:nvPr>
        </p:nvSpPr>
        <p:spPr>
          <a:xfrm>
            <a:off x="609600" y="4366260"/>
            <a:ext cx="990600" cy="1348706"/>
          </a:xfrm>
          <a:prstGeom prst="rect">
            <a:avLst/>
          </a:prstGeom>
        </p:spPr>
        <p:txBody>
          <a:bodyPr/>
          <a:lstStyle>
            <a:lvl1pPr>
              <a:defRPr>
                <a:noFill/>
                <a:latin typeface="Georgia" panose="02040502050405020303" pitchFamily="18" charset="0"/>
              </a:defRPr>
            </a:lvl1pPr>
          </a:lstStyle>
          <a:p>
            <a:endParaRPr lang="en-US" dirty="0"/>
          </a:p>
        </p:txBody>
      </p:sp>
      <p:sp>
        <p:nvSpPr>
          <p:cNvPr id="30" name="Picture Placeholder 5">
            <a:extLst>
              <a:ext uri="{FF2B5EF4-FFF2-40B4-BE49-F238E27FC236}">
                <a16:creationId xmlns:a16="http://schemas.microsoft.com/office/drawing/2014/main" id="{A531168A-1543-7D47-AF92-CB1DE6EFC137}"/>
              </a:ext>
            </a:extLst>
          </p:cNvPr>
          <p:cNvSpPr>
            <a:spLocks noGrp="1"/>
          </p:cNvSpPr>
          <p:nvPr>
            <p:ph type="pic" sz="quarter" idx="17"/>
          </p:nvPr>
        </p:nvSpPr>
        <p:spPr>
          <a:xfrm>
            <a:off x="4161859" y="2766679"/>
            <a:ext cx="990600" cy="1348706"/>
          </a:xfrm>
          <a:prstGeom prst="rect">
            <a:avLst/>
          </a:prstGeom>
        </p:spPr>
        <p:txBody>
          <a:bodyPr/>
          <a:lstStyle>
            <a:lvl1pPr>
              <a:defRPr>
                <a:noFill/>
                <a:latin typeface="Georgia" panose="02040502050405020303" pitchFamily="18" charset="0"/>
              </a:defRPr>
            </a:lvl1pPr>
          </a:lstStyle>
          <a:p>
            <a:endParaRPr lang="en-US" dirty="0"/>
          </a:p>
        </p:txBody>
      </p:sp>
      <p:sp>
        <p:nvSpPr>
          <p:cNvPr id="31" name="Picture Placeholder 5">
            <a:extLst>
              <a:ext uri="{FF2B5EF4-FFF2-40B4-BE49-F238E27FC236}">
                <a16:creationId xmlns:a16="http://schemas.microsoft.com/office/drawing/2014/main" id="{3AF1C1AC-6B5E-F247-9B30-8E7898AC4059}"/>
              </a:ext>
            </a:extLst>
          </p:cNvPr>
          <p:cNvSpPr>
            <a:spLocks noGrp="1"/>
          </p:cNvSpPr>
          <p:nvPr>
            <p:ph type="pic" sz="quarter" idx="18"/>
          </p:nvPr>
        </p:nvSpPr>
        <p:spPr>
          <a:xfrm>
            <a:off x="4159491" y="4366260"/>
            <a:ext cx="990600" cy="1348706"/>
          </a:xfrm>
          <a:prstGeom prst="rect">
            <a:avLst/>
          </a:prstGeom>
        </p:spPr>
        <p:txBody>
          <a:bodyPr/>
          <a:lstStyle>
            <a:lvl1pPr>
              <a:defRPr>
                <a:noFill/>
                <a:latin typeface="Georgia" panose="02040502050405020303" pitchFamily="18" charset="0"/>
              </a:defRPr>
            </a:lvl1pPr>
          </a:lstStyle>
          <a:p>
            <a:endParaRPr lang="en-US" dirty="0"/>
          </a:p>
        </p:txBody>
      </p:sp>
      <p:sp>
        <p:nvSpPr>
          <p:cNvPr id="34" name="Picture Placeholder 5">
            <a:extLst>
              <a:ext uri="{FF2B5EF4-FFF2-40B4-BE49-F238E27FC236}">
                <a16:creationId xmlns:a16="http://schemas.microsoft.com/office/drawing/2014/main" id="{A6F7C24C-29C4-6045-8FCE-AA53C94D155A}"/>
              </a:ext>
            </a:extLst>
          </p:cNvPr>
          <p:cNvSpPr>
            <a:spLocks noGrp="1"/>
          </p:cNvSpPr>
          <p:nvPr>
            <p:ph type="pic" sz="quarter" idx="21"/>
          </p:nvPr>
        </p:nvSpPr>
        <p:spPr>
          <a:xfrm>
            <a:off x="7717859" y="2766679"/>
            <a:ext cx="990600" cy="1348706"/>
          </a:xfrm>
          <a:prstGeom prst="rect">
            <a:avLst/>
          </a:prstGeom>
        </p:spPr>
        <p:txBody>
          <a:bodyPr/>
          <a:lstStyle>
            <a:lvl1pPr>
              <a:defRPr>
                <a:noFill/>
                <a:latin typeface="Georgia" panose="02040502050405020303" pitchFamily="18" charset="0"/>
              </a:defRPr>
            </a:lvl1pPr>
          </a:lstStyle>
          <a:p>
            <a:endParaRPr lang="en-US" dirty="0"/>
          </a:p>
        </p:txBody>
      </p:sp>
      <p:sp>
        <p:nvSpPr>
          <p:cNvPr id="35" name="Picture Placeholder 5">
            <a:extLst>
              <a:ext uri="{FF2B5EF4-FFF2-40B4-BE49-F238E27FC236}">
                <a16:creationId xmlns:a16="http://schemas.microsoft.com/office/drawing/2014/main" id="{E940A1EF-96E1-374D-866A-3C7A17D852AC}"/>
              </a:ext>
            </a:extLst>
          </p:cNvPr>
          <p:cNvSpPr>
            <a:spLocks noGrp="1"/>
          </p:cNvSpPr>
          <p:nvPr>
            <p:ph type="pic" sz="quarter" idx="22"/>
          </p:nvPr>
        </p:nvSpPr>
        <p:spPr>
          <a:xfrm>
            <a:off x="7717859" y="4354179"/>
            <a:ext cx="990600" cy="1348706"/>
          </a:xfrm>
          <a:prstGeom prst="rect">
            <a:avLst/>
          </a:prstGeom>
        </p:spPr>
        <p:txBody>
          <a:bodyPr/>
          <a:lstStyle>
            <a:lvl1pPr>
              <a:defRPr>
                <a:noFill/>
                <a:latin typeface="Georgia" panose="02040502050405020303" pitchFamily="18" charset="0"/>
              </a:defRPr>
            </a:lvl1pPr>
          </a:lstStyle>
          <a:p>
            <a:endParaRPr lang="en-US" dirty="0"/>
          </a:p>
        </p:txBody>
      </p:sp>
    </p:spTree>
    <p:extLst>
      <p:ext uri="{BB962C8B-B14F-4D97-AF65-F5344CB8AC3E}">
        <p14:creationId xmlns:p14="http://schemas.microsoft.com/office/powerpoint/2010/main" val="508936376"/>
      </p:ext>
    </p:extLst>
  </p:cSld>
  <p:clrMapOvr>
    <a:masterClrMapping/>
  </p:clrMapOvr>
  <p:extLst>
    <p:ext uri="{DCECCB84-F9BA-43D5-87BE-67443E8EF086}">
      <p15:sldGuideLst xmlns:p15="http://schemas.microsoft.com/office/powerpoint/2012/main">
        <p15:guide id="1" orient="horz" pos="720" userDrawn="1">
          <p15:clr>
            <a:srgbClr val="FBAE40"/>
          </p15:clr>
        </p15:guide>
        <p15:guide id="2" orient="horz" pos="864" userDrawn="1">
          <p15:clr>
            <a:srgbClr val="FBAE40"/>
          </p15:clr>
        </p15:guide>
        <p15:guide id="3" orient="horz" pos="1008" userDrawn="1">
          <p15:clr>
            <a:srgbClr val="FBAE40"/>
          </p15:clr>
        </p15:guide>
        <p15:guide id="4" orient="horz" pos="1152" userDrawn="1">
          <p15:clr>
            <a:srgbClr val="FBAE40"/>
          </p15:clr>
        </p15:guide>
        <p15:guide id="6" pos="2592" userDrawn="1">
          <p15:clr>
            <a:srgbClr val="FBAE40"/>
          </p15:clr>
        </p15:guide>
        <p15:guide id="7" pos="1008" userDrawn="1">
          <p15:clr>
            <a:srgbClr val="FBAE40"/>
          </p15:clr>
        </p15:guide>
        <p15:guide id="8" orient="horz" pos="2592" userDrawn="1">
          <p15:clr>
            <a:srgbClr val="FBAE40"/>
          </p15:clr>
        </p15:guide>
        <p15:guide id="9" pos="3264" userDrawn="1">
          <p15:clr>
            <a:srgbClr val="FBAE40"/>
          </p15:clr>
        </p15:guide>
        <p15:guide id="10" pos="4560" userDrawn="1">
          <p15:clr>
            <a:srgbClr val="FBAE40"/>
          </p15:clr>
        </p15:guide>
        <p15:guide id="11" pos="4848" userDrawn="1">
          <p15:clr>
            <a:srgbClr val="FBAE40"/>
          </p15:clr>
        </p15:guide>
        <p15:guide id="13" pos="2304" userDrawn="1">
          <p15:clr>
            <a:srgbClr val="FBAE40"/>
          </p15:clr>
        </p15:guide>
        <p15:guide id="14" pos="6816" userDrawn="1">
          <p15:clr>
            <a:srgbClr val="FBAE40"/>
          </p15:clr>
        </p15:guide>
        <p15:guide id="15" pos="1104" userDrawn="1">
          <p15:clr>
            <a:srgbClr val="FBAE40"/>
          </p15:clr>
        </p15:guide>
        <p15:guide id="16" pos="3360" userDrawn="1">
          <p15:clr>
            <a:srgbClr val="FBAE40"/>
          </p15:clr>
        </p15:guide>
        <p15:guide id="17" pos="5616" userDrawn="1">
          <p15:clr>
            <a:srgbClr val="FBAE40"/>
          </p15:clr>
        </p15:guide>
        <p15:guide id="18" orient="horz" pos="36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57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97667E1A-448F-9548-941E-194D6127A402}"/>
              </a:ext>
            </a:extLst>
          </p:cNvPr>
          <p:cNvSpPr txBox="1"/>
          <p:nvPr userDrawn="1"/>
        </p:nvSpPr>
        <p:spPr>
          <a:xfrm>
            <a:off x="506109" y="1066800"/>
            <a:ext cx="6512312"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800" b="1" i="0" dirty="0">
                <a:solidFill>
                  <a:srgbClr val="FFFFFF"/>
                </a:solidFill>
                <a:effectLst/>
                <a:latin typeface="Georgia" panose="02040502050405020303" pitchFamily="18" charset="0"/>
              </a:rPr>
              <a:t>Introduction</a:t>
            </a:r>
          </a:p>
        </p:txBody>
      </p:sp>
      <p:sp>
        <p:nvSpPr>
          <p:cNvPr id="30" name="Content Placeholder 2">
            <a:extLst>
              <a:ext uri="{FF2B5EF4-FFF2-40B4-BE49-F238E27FC236}">
                <a16:creationId xmlns:a16="http://schemas.microsoft.com/office/drawing/2014/main" id="{7D7FC8A7-C962-5B41-90A8-28AEC8998CF6}"/>
              </a:ext>
            </a:extLst>
          </p:cNvPr>
          <p:cNvSpPr>
            <a:spLocks noGrp="1"/>
          </p:cNvSpPr>
          <p:nvPr>
            <p:ph idx="1"/>
          </p:nvPr>
        </p:nvSpPr>
        <p:spPr>
          <a:xfrm>
            <a:off x="609600" y="1981200"/>
            <a:ext cx="7162800" cy="5334000"/>
          </a:xfrm>
          <a:prstGeom prst="rect">
            <a:avLst/>
          </a:prstGeom>
        </p:spPr>
        <p:txBody>
          <a:bodyPr/>
          <a:lstStyle>
            <a:lvl1pPr marL="0" indent="0">
              <a:buNone/>
              <a:defRPr sz="1050" b="0" i="0">
                <a:solidFill>
                  <a:schemeClr val="bg1"/>
                </a:solidFill>
                <a:latin typeface="Arial" panose="020B0604020202020204" pitchFamily="34"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Click to edit Master text styles</a:t>
            </a:r>
          </a:p>
        </p:txBody>
      </p:sp>
      <p:sp>
        <p:nvSpPr>
          <p:cNvPr id="31" name="TextBox 30">
            <a:extLst>
              <a:ext uri="{FF2B5EF4-FFF2-40B4-BE49-F238E27FC236}">
                <a16:creationId xmlns:a16="http://schemas.microsoft.com/office/drawing/2014/main" id="{D65371E6-14D4-EF46-BAB2-6DF3A0751121}"/>
              </a:ext>
            </a:extLst>
          </p:cNvPr>
          <p:cNvSpPr txBox="1"/>
          <p:nvPr userDrawn="1"/>
        </p:nvSpPr>
        <p:spPr>
          <a:xfrm>
            <a:off x="9005064" y="2406112"/>
            <a:ext cx="5264727"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dirty="0">
                <a:solidFill>
                  <a:srgbClr val="FFFFFF"/>
                </a:solidFill>
                <a:effectLst/>
                <a:latin typeface="Arial" panose="020B0604020202020204" pitchFamily="34" charset="0"/>
              </a:rPr>
              <a:t>Research</a:t>
            </a:r>
          </a:p>
        </p:txBody>
      </p:sp>
      <p:sp>
        <p:nvSpPr>
          <p:cNvPr id="32" name="TextBox 31">
            <a:extLst>
              <a:ext uri="{FF2B5EF4-FFF2-40B4-BE49-F238E27FC236}">
                <a16:creationId xmlns:a16="http://schemas.microsoft.com/office/drawing/2014/main" id="{FF1ECAFB-5F4E-9F43-9A58-CFCDA2699055}"/>
              </a:ext>
            </a:extLst>
          </p:cNvPr>
          <p:cNvSpPr txBox="1"/>
          <p:nvPr userDrawn="1"/>
        </p:nvSpPr>
        <p:spPr>
          <a:xfrm>
            <a:off x="9005064" y="1169741"/>
            <a:ext cx="5264727"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i="0" dirty="0" err="1">
                <a:solidFill>
                  <a:schemeClr val="tx1"/>
                </a:solidFill>
                <a:effectLst/>
                <a:latin typeface="Arial" panose="020B0604020202020204" pitchFamily="34" charset="0"/>
              </a:rPr>
              <a:t>PitchBook</a:t>
            </a:r>
            <a:r>
              <a:rPr lang="en-US" sz="1600" b="0" i="0" dirty="0">
                <a:solidFill>
                  <a:schemeClr val="tx1"/>
                </a:solidFill>
                <a:effectLst/>
                <a:latin typeface="Arial" panose="020B0604020202020204" pitchFamily="34" charset="0"/>
              </a:rPr>
              <a:t> Data, Inc.</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850" b="0" i="0" dirty="0">
              <a:solidFill>
                <a:schemeClr val="tx1"/>
              </a:solidFill>
              <a:effectLst/>
              <a:latin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50" b="1" i="0" dirty="0">
                <a:solidFill>
                  <a:schemeClr val="tx1"/>
                </a:solidFill>
                <a:effectLst/>
                <a:latin typeface="Arial" panose="020B0604020202020204" pitchFamily="34" charset="0"/>
              </a:rPr>
              <a:t>Nizar </a:t>
            </a:r>
            <a:r>
              <a:rPr lang="en-US" sz="1050" b="1" i="0" dirty="0" err="1">
                <a:solidFill>
                  <a:schemeClr val="tx1"/>
                </a:solidFill>
                <a:effectLst/>
                <a:latin typeface="Arial" panose="020B0604020202020204" pitchFamily="34" charset="0"/>
              </a:rPr>
              <a:t>Tarhuni</a:t>
            </a:r>
            <a:r>
              <a:rPr lang="en-US" sz="1050" b="1" i="0" dirty="0">
                <a:solidFill>
                  <a:schemeClr val="tx1"/>
                </a:solidFill>
                <a:effectLst/>
                <a:latin typeface="Arial" panose="020B0604020202020204" pitchFamily="34" charset="0"/>
              </a:rPr>
              <a:t> </a:t>
            </a:r>
            <a:r>
              <a:rPr lang="en-US" sz="1050" b="0" i="0" spc="-20" baseline="0" dirty="0">
                <a:solidFill>
                  <a:schemeClr val="tx1"/>
                </a:solidFill>
                <a:effectLst/>
                <a:latin typeface="Arial" panose="020B0604020202020204" pitchFamily="34" charset="0"/>
              </a:rPr>
              <a:t>Executive Vice President of Research and Market Intelligence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50" b="0" i="0" dirty="0">
              <a:solidFill>
                <a:schemeClr val="tx1"/>
              </a:solidFill>
              <a:effectLst/>
              <a:latin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50" b="1" i="0" dirty="0">
                <a:solidFill>
                  <a:schemeClr val="tx1"/>
                </a:solidFill>
                <a:effectLst/>
                <a:latin typeface="Arial" panose="020B0604020202020204" pitchFamily="34" charset="0"/>
              </a:rPr>
              <a:t>Dylan Cox, CFA </a:t>
            </a:r>
            <a:r>
              <a:rPr lang="en-US" sz="1050" b="0" i="0" dirty="0">
                <a:solidFill>
                  <a:schemeClr val="tx1"/>
                </a:solidFill>
                <a:effectLst/>
                <a:latin typeface="Arial" panose="020B0604020202020204" pitchFamily="34" charset="0"/>
              </a:rPr>
              <a:t>Head of Private Markets Research</a:t>
            </a:r>
          </a:p>
        </p:txBody>
      </p:sp>
      <p:sp>
        <p:nvSpPr>
          <p:cNvPr id="19" name="TextBox 18">
            <a:extLst>
              <a:ext uri="{FF2B5EF4-FFF2-40B4-BE49-F238E27FC236}">
                <a16:creationId xmlns:a16="http://schemas.microsoft.com/office/drawing/2014/main" id="{43EBF0BA-8E00-694D-A29B-B6EB739844C1}"/>
              </a:ext>
            </a:extLst>
          </p:cNvPr>
          <p:cNvSpPr txBox="1"/>
          <p:nvPr userDrawn="1"/>
        </p:nvSpPr>
        <p:spPr>
          <a:xfrm>
            <a:off x="9823386" y="2887898"/>
            <a:ext cx="4124029" cy="548740"/>
          </a:xfrm>
          <a:prstGeom prst="rect">
            <a:avLst/>
          </a:prstGeom>
          <a:noFill/>
        </p:spPr>
        <p:txBody>
          <a:bodyPr wrap="square" rtlCol="0">
            <a:spAutoFit/>
          </a:bodyPr>
          <a:lstStyle/>
          <a:p>
            <a:pPr>
              <a:lnSpc>
                <a:spcPct val="150000"/>
              </a:lnSpc>
            </a:pPr>
            <a:r>
              <a:rPr lang="en-US" sz="1050" b="1" i="0" dirty="0" err="1">
                <a:solidFill>
                  <a:schemeClr val="tx1"/>
                </a:solidFill>
                <a:effectLst/>
                <a:latin typeface="Arial" panose="020B0604020202020204" pitchFamily="34" charset="0"/>
              </a:rPr>
              <a:t>Firstname</a:t>
            </a:r>
            <a:r>
              <a:rPr lang="en-US" sz="1050" b="1" i="0" dirty="0">
                <a:solidFill>
                  <a:schemeClr val="tx1"/>
                </a:solidFill>
                <a:effectLst/>
                <a:latin typeface="Arial" panose="020B0604020202020204" pitchFamily="34" charset="0"/>
              </a:rPr>
              <a:t> </a:t>
            </a:r>
            <a:r>
              <a:rPr lang="en-US" sz="1050" b="1" i="0" dirty="0" err="1">
                <a:solidFill>
                  <a:schemeClr val="tx1"/>
                </a:solidFill>
                <a:effectLst/>
                <a:latin typeface="Arial" panose="020B0604020202020204" pitchFamily="34" charset="0"/>
              </a:rPr>
              <a:t>Lastname</a:t>
            </a:r>
            <a:r>
              <a:rPr lang="en-US" sz="1050" b="1" i="0" dirty="0">
                <a:solidFill>
                  <a:schemeClr val="tx1"/>
                </a:solidFill>
                <a:effectLst/>
                <a:latin typeface="Arial" panose="020B0604020202020204" pitchFamily="34" charset="0"/>
              </a:rPr>
              <a:t> </a:t>
            </a:r>
            <a:r>
              <a:rPr lang="en-US" sz="1050" b="0" i="0" dirty="0">
                <a:solidFill>
                  <a:schemeClr val="tx1"/>
                </a:solidFill>
                <a:effectLst/>
                <a:latin typeface="Arial" panose="020B0604020202020204" pitchFamily="34" charset="0"/>
              </a:rPr>
              <a:t>Title</a:t>
            </a:r>
            <a:br>
              <a:rPr lang="en-US" sz="1050" b="0" i="0" dirty="0">
                <a:solidFill>
                  <a:schemeClr val="tx1"/>
                </a:solidFill>
                <a:effectLst/>
                <a:latin typeface="Arial" panose="020B0604020202020204" pitchFamily="34" charset="0"/>
              </a:rPr>
            </a:br>
            <a:r>
              <a:rPr lang="en-US" sz="1050" b="0" i="0" dirty="0" err="1">
                <a:solidFill>
                  <a:schemeClr val="tx1"/>
                </a:solidFill>
                <a:effectLst/>
                <a:latin typeface="Arial" panose="020B0604020202020204" pitchFamily="34" charset="0"/>
              </a:rPr>
              <a:t>first.last@pitchbook.com</a:t>
            </a:r>
            <a:endParaRPr lang="en-US" sz="1050" b="0" i="0" dirty="0">
              <a:solidFill>
                <a:schemeClr val="tx1"/>
              </a:solidFill>
              <a:effectLst/>
              <a:latin typeface="Arial" panose="020B0604020202020204" pitchFamily="34" charset="0"/>
            </a:endParaRPr>
          </a:p>
        </p:txBody>
      </p:sp>
      <p:sp>
        <p:nvSpPr>
          <p:cNvPr id="20" name="TextBox 19">
            <a:extLst>
              <a:ext uri="{FF2B5EF4-FFF2-40B4-BE49-F238E27FC236}">
                <a16:creationId xmlns:a16="http://schemas.microsoft.com/office/drawing/2014/main" id="{D2BDD29A-EA33-4C46-B82F-ECE5624BED30}"/>
              </a:ext>
            </a:extLst>
          </p:cNvPr>
          <p:cNvSpPr txBox="1"/>
          <p:nvPr userDrawn="1"/>
        </p:nvSpPr>
        <p:spPr>
          <a:xfrm>
            <a:off x="9823386" y="3725553"/>
            <a:ext cx="4124029" cy="548740"/>
          </a:xfrm>
          <a:prstGeom prst="rect">
            <a:avLst/>
          </a:prstGeom>
          <a:noFill/>
        </p:spPr>
        <p:txBody>
          <a:bodyPr wrap="square" rtlCol="0">
            <a:spAutoFit/>
          </a:bodyPr>
          <a:lstStyle/>
          <a:p>
            <a:pPr>
              <a:lnSpc>
                <a:spcPct val="150000"/>
              </a:lnSpc>
            </a:pPr>
            <a:r>
              <a:rPr lang="en-US" sz="1050" b="1" i="0" dirty="0" err="1">
                <a:solidFill>
                  <a:schemeClr val="tx1"/>
                </a:solidFill>
                <a:effectLst/>
                <a:latin typeface="Arial" panose="020B0604020202020204" pitchFamily="34" charset="0"/>
              </a:rPr>
              <a:t>Firstname</a:t>
            </a:r>
            <a:r>
              <a:rPr lang="en-US" sz="1050" b="1" i="0" dirty="0">
                <a:solidFill>
                  <a:schemeClr val="tx1"/>
                </a:solidFill>
                <a:effectLst/>
                <a:latin typeface="Arial" panose="020B0604020202020204" pitchFamily="34" charset="0"/>
              </a:rPr>
              <a:t> </a:t>
            </a:r>
            <a:r>
              <a:rPr lang="en-US" sz="1050" b="1" i="0" dirty="0" err="1">
                <a:solidFill>
                  <a:schemeClr val="tx1"/>
                </a:solidFill>
                <a:effectLst/>
                <a:latin typeface="Arial" panose="020B0604020202020204" pitchFamily="34" charset="0"/>
              </a:rPr>
              <a:t>Lastname</a:t>
            </a:r>
            <a:r>
              <a:rPr lang="en-US" sz="1050" b="1" i="0" dirty="0">
                <a:solidFill>
                  <a:schemeClr val="tx1"/>
                </a:solidFill>
                <a:effectLst/>
                <a:latin typeface="Arial" panose="020B0604020202020204" pitchFamily="34" charset="0"/>
              </a:rPr>
              <a:t> </a:t>
            </a:r>
            <a:r>
              <a:rPr lang="en-US" sz="1050" b="0" i="0" dirty="0">
                <a:solidFill>
                  <a:schemeClr val="tx1"/>
                </a:solidFill>
                <a:effectLst/>
                <a:latin typeface="Arial" panose="020B0604020202020204" pitchFamily="34" charset="0"/>
              </a:rPr>
              <a:t>Title</a:t>
            </a:r>
            <a:br>
              <a:rPr lang="en-US" sz="1050" b="0" i="0" dirty="0">
                <a:solidFill>
                  <a:schemeClr val="tx1"/>
                </a:solidFill>
                <a:effectLst/>
                <a:latin typeface="Arial" panose="020B0604020202020204" pitchFamily="34" charset="0"/>
              </a:rPr>
            </a:br>
            <a:r>
              <a:rPr lang="en-US" sz="1050" b="0" i="0" dirty="0" err="1">
                <a:solidFill>
                  <a:schemeClr val="tx1"/>
                </a:solidFill>
                <a:effectLst/>
                <a:latin typeface="Arial" panose="020B0604020202020204" pitchFamily="34" charset="0"/>
              </a:rPr>
              <a:t>first.last@pitchbook.com</a:t>
            </a:r>
            <a:endParaRPr lang="en-US" sz="1050" b="0" i="0" dirty="0">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CF5E63DA-4661-374B-BB79-6FD78E6C1121}"/>
              </a:ext>
            </a:extLst>
          </p:cNvPr>
          <p:cNvSpPr txBox="1"/>
          <p:nvPr userDrawn="1"/>
        </p:nvSpPr>
        <p:spPr>
          <a:xfrm>
            <a:off x="9826014" y="4575318"/>
            <a:ext cx="4124029" cy="548740"/>
          </a:xfrm>
          <a:prstGeom prst="rect">
            <a:avLst/>
          </a:prstGeom>
          <a:noFill/>
        </p:spPr>
        <p:txBody>
          <a:bodyPr wrap="square" rtlCol="0">
            <a:spAutoFit/>
          </a:bodyPr>
          <a:lstStyle/>
          <a:p>
            <a:pPr>
              <a:lnSpc>
                <a:spcPct val="150000"/>
              </a:lnSpc>
            </a:pPr>
            <a:r>
              <a:rPr lang="en-US" sz="1050" b="1" i="0" dirty="0" err="1">
                <a:solidFill>
                  <a:schemeClr val="tx1"/>
                </a:solidFill>
                <a:effectLst/>
                <a:latin typeface="Arial" panose="020B0604020202020204" pitchFamily="34" charset="0"/>
              </a:rPr>
              <a:t>Firstname</a:t>
            </a:r>
            <a:r>
              <a:rPr lang="en-US" sz="1050" b="1" i="0" dirty="0">
                <a:solidFill>
                  <a:schemeClr val="tx1"/>
                </a:solidFill>
                <a:effectLst/>
                <a:latin typeface="Arial" panose="020B0604020202020204" pitchFamily="34" charset="0"/>
              </a:rPr>
              <a:t> </a:t>
            </a:r>
            <a:r>
              <a:rPr lang="en-US" sz="1050" b="1" i="0" dirty="0" err="1">
                <a:solidFill>
                  <a:schemeClr val="tx1"/>
                </a:solidFill>
                <a:effectLst/>
                <a:latin typeface="Arial" panose="020B0604020202020204" pitchFamily="34" charset="0"/>
              </a:rPr>
              <a:t>Lastname</a:t>
            </a:r>
            <a:r>
              <a:rPr lang="en-US" sz="1050" b="1" i="0" dirty="0">
                <a:solidFill>
                  <a:schemeClr val="tx1"/>
                </a:solidFill>
                <a:effectLst/>
                <a:latin typeface="Arial" panose="020B0604020202020204" pitchFamily="34" charset="0"/>
              </a:rPr>
              <a:t> </a:t>
            </a:r>
            <a:r>
              <a:rPr lang="en-US" sz="1050" b="0" i="0" dirty="0">
                <a:solidFill>
                  <a:schemeClr val="tx1"/>
                </a:solidFill>
                <a:effectLst/>
                <a:latin typeface="Arial" panose="020B0604020202020204" pitchFamily="34" charset="0"/>
              </a:rPr>
              <a:t>Title</a:t>
            </a:r>
            <a:br>
              <a:rPr lang="en-US" sz="1050" b="0" i="0" dirty="0">
                <a:solidFill>
                  <a:schemeClr val="tx1"/>
                </a:solidFill>
                <a:effectLst/>
                <a:latin typeface="Arial" panose="020B0604020202020204" pitchFamily="34" charset="0"/>
              </a:rPr>
            </a:br>
            <a:r>
              <a:rPr lang="en-US" sz="1050" b="0" i="0" dirty="0" err="1">
                <a:solidFill>
                  <a:schemeClr val="tx1"/>
                </a:solidFill>
                <a:effectLst/>
                <a:latin typeface="Arial" panose="020B0604020202020204" pitchFamily="34" charset="0"/>
              </a:rPr>
              <a:t>first.last@pitchbook.com</a:t>
            </a:r>
            <a:endParaRPr lang="en-US" sz="1050" b="0" i="0" dirty="0">
              <a:solidFill>
                <a:schemeClr val="tx1"/>
              </a:solidFill>
              <a:effectLst/>
              <a:latin typeface="Arial" panose="020B0604020202020204" pitchFamily="34" charset="0"/>
            </a:endParaRPr>
          </a:p>
        </p:txBody>
      </p:sp>
      <p:sp>
        <p:nvSpPr>
          <p:cNvPr id="23" name="TextBox 22">
            <a:extLst>
              <a:ext uri="{FF2B5EF4-FFF2-40B4-BE49-F238E27FC236}">
                <a16:creationId xmlns:a16="http://schemas.microsoft.com/office/drawing/2014/main" id="{47A1BBB9-0ACD-5F4F-83E9-C50BAC3B87BD}"/>
              </a:ext>
            </a:extLst>
          </p:cNvPr>
          <p:cNvSpPr txBox="1"/>
          <p:nvPr userDrawn="1"/>
        </p:nvSpPr>
        <p:spPr>
          <a:xfrm>
            <a:off x="9823386" y="5412973"/>
            <a:ext cx="4124029" cy="548740"/>
          </a:xfrm>
          <a:prstGeom prst="rect">
            <a:avLst/>
          </a:prstGeom>
          <a:noFill/>
        </p:spPr>
        <p:txBody>
          <a:bodyPr wrap="square" rtlCol="0">
            <a:spAutoFit/>
          </a:bodyPr>
          <a:lstStyle/>
          <a:p>
            <a:pPr>
              <a:lnSpc>
                <a:spcPct val="150000"/>
              </a:lnSpc>
            </a:pPr>
            <a:r>
              <a:rPr lang="en-US" sz="1050" b="1" i="0" dirty="0" err="1">
                <a:solidFill>
                  <a:schemeClr val="tx1"/>
                </a:solidFill>
                <a:effectLst/>
                <a:latin typeface="Arial" panose="020B0604020202020204" pitchFamily="34" charset="0"/>
              </a:rPr>
              <a:t>Firstname</a:t>
            </a:r>
            <a:r>
              <a:rPr lang="en-US" sz="1050" b="1" i="0" dirty="0">
                <a:solidFill>
                  <a:schemeClr val="tx1"/>
                </a:solidFill>
                <a:effectLst/>
                <a:latin typeface="Arial" panose="020B0604020202020204" pitchFamily="34" charset="0"/>
              </a:rPr>
              <a:t> </a:t>
            </a:r>
            <a:r>
              <a:rPr lang="en-US" sz="1050" b="1" i="0" dirty="0" err="1">
                <a:solidFill>
                  <a:schemeClr val="tx1"/>
                </a:solidFill>
                <a:effectLst/>
                <a:latin typeface="Arial" panose="020B0604020202020204" pitchFamily="34" charset="0"/>
              </a:rPr>
              <a:t>Lastname</a:t>
            </a:r>
            <a:r>
              <a:rPr lang="en-US" sz="1050" b="1" i="0" dirty="0">
                <a:solidFill>
                  <a:schemeClr val="tx1"/>
                </a:solidFill>
                <a:effectLst/>
                <a:latin typeface="Arial" panose="020B0604020202020204" pitchFamily="34" charset="0"/>
              </a:rPr>
              <a:t> </a:t>
            </a:r>
            <a:r>
              <a:rPr lang="en-US" sz="1050" b="0" i="0" dirty="0">
                <a:solidFill>
                  <a:schemeClr val="tx1"/>
                </a:solidFill>
                <a:effectLst/>
                <a:latin typeface="Arial" panose="020B0604020202020204" pitchFamily="34" charset="0"/>
              </a:rPr>
              <a:t>Title</a:t>
            </a:r>
            <a:br>
              <a:rPr lang="en-US" sz="1050" b="0" i="0" dirty="0">
                <a:solidFill>
                  <a:schemeClr val="tx1"/>
                </a:solidFill>
                <a:effectLst/>
                <a:latin typeface="Arial" panose="020B0604020202020204" pitchFamily="34" charset="0"/>
              </a:rPr>
            </a:br>
            <a:r>
              <a:rPr lang="en-US" sz="1050" b="0" i="0" dirty="0" err="1">
                <a:solidFill>
                  <a:schemeClr val="tx1"/>
                </a:solidFill>
                <a:effectLst/>
                <a:latin typeface="Arial" panose="020B0604020202020204" pitchFamily="34" charset="0"/>
              </a:rPr>
              <a:t>first.last@pitchbook.com</a:t>
            </a:r>
            <a:endParaRPr lang="en-US" sz="1050" b="0" i="0" dirty="0">
              <a:solidFill>
                <a:schemeClr val="tx1"/>
              </a:solidFill>
              <a:effectLst/>
              <a:latin typeface="Arial" panose="020B0604020202020204" pitchFamily="34" charset="0"/>
            </a:endParaRPr>
          </a:p>
        </p:txBody>
      </p:sp>
      <p:sp>
        <p:nvSpPr>
          <p:cNvPr id="3" name="Picture Placeholder 2">
            <a:extLst>
              <a:ext uri="{FF2B5EF4-FFF2-40B4-BE49-F238E27FC236}">
                <a16:creationId xmlns:a16="http://schemas.microsoft.com/office/drawing/2014/main" id="{83484CF6-135C-EE48-BFA4-46357B4A9A38}"/>
              </a:ext>
            </a:extLst>
          </p:cNvPr>
          <p:cNvSpPr>
            <a:spLocks noGrp="1"/>
          </p:cNvSpPr>
          <p:nvPr>
            <p:ph type="pic" sz="quarter" idx="10"/>
          </p:nvPr>
        </p:nvSpPr>
        <p:spPr>
          <a:xfrm>
            <a:off x="9073243" y="2824858"/>
            <a:ext cx="685800" cy="673692"/>
          </a:xfrm>
          <a:prstGeom prst="ellipse">
            <a:avLst/>
          </a:prstGeom>
          <a:solidFill>
            <a:schemeClr val="bg1"/>
          </a:solidFill>
        </p:spPr>
        <p:txBody>
          <a:bodyPr/>
          <a:lstStyle>
            <a:lvl1pPr>
              <a:defRPr>
                <a:noFill/>
                <a:latin typeface="Georgia" panose="02040502050405020303" pitchFamily="18" charset="0"/>
              </a:defRPr>
            </a:lvl1pPr>
          </a:lstStyle>
          <a:p>
            <a:endParaRPr lang="en-US" dirty="0"/>
          </a:p>
        </p:txBody>
      </p:sp>
      <p:sp>
        <p:nvSpPr>
          <p:cNvPr id="28" name="Picture Placeholder 2">
            <a:extLst>
              <a:ext uri="{FF2B5EF4-FFF2-40B4-BE49-F238E27FC236}">
                <a16:creationId xmlns:a16="http://schemas.microsoft.com/office/drawing/2014/main" id="{DD4B54D3-B6E2-C044-ACFE-52021FDFCE62}"/>
              </a:ext>
            </a:extLst>
          </p:cNvPr>
          <p:cNvSpPr>
            <a:spLocks noGrp="1"/>
          </p:cNvSpPr>
          <p:nvPr>
            <p:ph type="pic" sz="quarter" idx="11"/>
          </p:nvPr>
        </p:nvSpPr>
        <p:spPr>
          <a:xfrm>
            <a:off x="9073243" y="3669589"/>
            <a:ext cx="685800" cy="673692"/>
          </a:xfrm>
          <a:prstGeom prst="ellipse">
            <a:avLst/>
          </a:prstGeom>
          <a:solidFill>
            <a:schemeClr val="bg1"/>
          </a:solidFill>
        </p:spPr>
        <p:txBody>
          <a:bodyPr/>
          <a:lstStyle>
            <a:lvl1pPr>
              <a:defRPr>
                <a:noFill/>
                <a:latin typeface="Georgia" panose="02040502050405020303" pitchFamily="18" charset="0"/>
              </a:defRPr>
            </a:lvl1pPr>
          </a:lstStyle>
          <a:p>
            <a:endParaRPr lang="en-US" dirty="0"/>
          </a:p>
        </p:txBody>
      </p:sp>
      <p:sp>
        <p:nvSpPr>
          <p:cNvPr id="33" name="Picture Placeholder 2">
            <a:extLst>
              <a:ext uri="{FF2B5EF4-FFF2-40B4-BE49-F238E27FC236}">
                <a16:creationId xmlns:a16="http://schemas.microsoft.com/office/drawing/2014/main" id="{F97A74EA-7EE6-5E43-8966-72F8685AFD47}"/>
              </a:ext>
            </a:extLst>
          </p:cNvPr>
          <p:cNvSpPr>
            <a:spLocks noGrp="1"/>
          </p:cNvSpPr>
          <p:nvPr>
            <p:ph type="pic" sz="quarter" idx="12"/>
          </p:nvPr>
        </p:nvSpPr>
        <p:spPr>
          <a:xfrm>
            <a:off x="9073243" y="4496903"/>
            <a:ext cx="685800" cy="673692"/>
          </a:xfrm>
          <a:prstGeom prst="ellipse">
            <a:avLst/>
          </a:prstGeom>
          <a:solidFill>
            <a:schemeClr val="bg1"/>
          </a:solidFill>
        </p:spPr>
        <p:txBody>
          <a:bodyPr/>
          <a:lstStyle>
            <a:lvl1pPr>
              <a:defRPr>
                <a:noFill/>
                <a:latin typeface="Georgia" panose="02040502050405020303" pitchFamily="18" charset="0"/>
              </a:defRPr>
            </a:lvl1pPr>
          </a:lstStyle>
          <a:p>
            <a:endParaRPr lang="en-US" dirty="0"/>
          </a:p>
        </p:txBody>
      </p:sp>
      <p:sp>
        <p:nvSpPr>
          <p:cNvPr id="34" name="Picture Placeholder 2">
            <a:extLst>
              <a:ext uri="{FF2B5EF4-FFF2-40B4-BE49-F238E27FC236}">
                <a16:creationId xmlns:a16="http://schemas.microsoft.com/office/drawing/2014/main" id="{7C04AB05-9D5E-1949-A692-842376A70141}"/>
              </a:ext>
            </a:extLst>
          </p:cNvPr>
          <p:cNvSpPr>
            <a:spLocks noGrp="1"/>
          </p:cNvSpPr>
          <p:nvPr>
            <p:ph type="pic" sz="quarter" idx="13"/>
          </p:nvPr>
        </p:nvSpPr>
        <p:spPr>
          <a:xfrm>
            <a:off x="9073243" y="5346108"/>
            <a:ext cx="685800" cy="673692"/>
          </a:xfrm>
          <a:prstGeom prst="ellipse">
            <a:avLst/>
          </a:prstGeom>
          <a:solidFill>
            <a:schemeClr val="bg1"/>
          </a:solidFill>
        </p:spPr>
        <p:txBody>
          <a:bodyPr/>
          <a:lstStyle>
            <a:lvl1pPr>
              <a:defRPr>
                <a:noFill/>
                <a:latin typeface="Georgia" panose="02040502050405020303" pitchFamily="18" charset="0"/>
              </a:defRPr>
            </a:lvl1pPr>
          </a:lstStyle>
          <a:p>
            <a:endParaRPr lang="en-US" dirty="0"/>
          </a:p>
        </p:txBody>
      </p:sp>
      <p:sp>
        <p:nvSpPr>
          <p:cNvPr id="43" name="TextBox 42">
            <a:extLst>
              <a:ext uri="{FF2B5EF4-FFF2-40B4-BE49-F238E27FC236}">
                <a16:creationId xmlns:a16="http://schemas.microsoft.com/office/drawing/2014/main" id="{6889575E-C441-0546-A79B-1B2C50CDC5B4}"/>
              </a:ext>
            </a:extLst>
          </p:cNvPr>
          <p:cNvSpPr txBox="1"/>
          <p:nvPr userDrawn="1"/>
        </p:nvSpPr>
        <p:spPr>
          <a:xfrm>
            <a:off x="8991600" y="6400800"/>
            <a:ext cx="4882243" cy="996427"/>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300" b="0" i="0" dirty="0">
                <a:solidFill>
                  <a:schemeClr val="tx1"/>
                </a:solidFill>
                <a:effectLst/>
                <a:latin typeface="Arial" panose="020B0604020202020204" pitchFamily="34" charset="0"/>
              </a:rPr>
              <a:t>Contact</a:t>
            </a:r>
          </a:p>
          <a:p>
            <a:pPr marL="0" marR="0" lvl="0" indent="0" algn="l" defTabSz="457200" rtl="0" eaLnBrk="1" fontAlgn="auto" latinLnBrk="0" hangingPunct="1">
              <a:lnSpc>
                <a:spcPct val="150000"/>
              </a:lnSpc>
              <a:spcBef>
                <a:spcPts val="0"/>
              </a:spcBef>
              <a:spcAft>
                <a:spcPts val="0"/>
              </a:spcAft>
              <a:buClrTx/>
              <a:buSzTx/>
              <a:buFontTx/>
              <a:buNone/>
              <a:tabLst/>
              <a:defRPr/>
            </a:pPr>
            <a:r>
              <a:rPr lang="en-US" sz="1050" b="0" i="0" dirty="0" err="1">
                <a:solidFill>
                  <a:schemeClr val="tx1"/>
                </a:solidFill>
                <a:effectLst/>
                <a:latin typeface="Arial" panose="020B0604020202020204" pitchFamily="34" charset="0"/>
              </a:rPr>
              <a:t>pbinstitutionalresearch@pitchbook.com</a:t>
            </a:r>
            <a:endParaRPr lang="en-US" sz="1050" b="0" i="0" dirty="0">
              <a:solidFill>
                <a:schemeClr val="tx1"/>
              </a:solidFill>
              <a:effectLst/>
              <a:latin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300" b="0" i="0" dirty="0">
              <a:solidFill>
                <a:schemeClr val="tx1"/>
              </a:solidFill>
              <a:effectLst/>
              <a:latin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50" b="0" i="0" dirty="0">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78535477"/>
      </p:ext>
    </p:extLst>
  </p:cSld>
  <p:clrMapOvr>
    <a:masterClrMapping/>
  </p:clrMapOvr>
  <p:extLst>
    <p:ext uri="{DCECCB84-F9BA-43D5-87BE-67443E8EF086}">
      <p15:sldGuideLst xmlns:p15="http://schemas.microsoft.com/office/powerpoint/2012/main">
        <p15:guide id="1" orient="horz" pos="2304" userDrawn="1">
          <p15:clr>
            <a:srgbClr val="FBAE40"/>
          </p15:clr>
        </p15:guide>
        <p15:guide id="2" orient="horz" pos="1776" userDrawn="1">
          <p15:clr>
            <a:srgbClr val="FBAE40"/>
          </p15:clr>
        </p15:guide>
        <p15:guide id="3" orient="horz" pos="2208" userDrawn="1">
          <p15:clr>
            <a:srgbClr val="FBAE40"/>
          </p15:clr>
        </p15:guide>
        <p15:guide id="4" orient="horz" pos="2736" userDrawn="1">
          <p15:clr>
            <a:srgbClr val="FBAE40"/>
          </p15:clr>
        </p15:guide>
        <p15:guide id="5" orient="horz" pos="2832" userDrawn="1">
          <p15:clr>
            <a:srgbClr val="FBAE40"/>
          </p15:clr>
        </p15:guide>
        <p15:guide id="6" orient="horz" pos="3264" userDrawn="1">
          <p15:clr>
            <a:srgbClr val="FBAE40"/>
          </p15:clr>
        </p15:guide>
        <p15:guide id="7" orient="horz" pos="3360" userDrawn="1">
          <p15:clr>
            <a:srgbClr val="FBAE40"/>
          </p15:clr>
        </p15:guide>
        <p15:guide id="8" orient="horz" pos="3792" userDrawn="1">
          <p15:clr>
            <a:srgbClr val="FBAE40"/>
          </p15:clr>
        </p15:guide>
        <p15:guide id="9" orient="horz" pos="3888" userDrawn="1">
          <p15:clr>
            <a:srgbClr val="FBAE40"/>
          </p15:clr>
        </p15:guide>
        <p15:guide id="10" orient="horz" pos="1680" userDrawn="1">
          <p15:clr>
            <a:srgbClr val="FBAE40"/>
          </p15:clr>
        </p15:guide>
        <p15:guide id="11" pos="5712" userDrawn="1">
          <p15:clr>
            <a:srgbClr val="FBAE40"/>
          </p15:clr>
        </p15:guide>
        <p15:guide id="12" pos="6144" userDrawn="1">
          <p15:clr>
            <a:srgbClr val="FBAE40"/>
          </p15:clr>
        </p15:guide>
        <p15:guide id="13" orient="horz" pos="40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2E46A19-7F2B-D748-9FDF-E4D7E6F2D716}"/>
              </a:ext>
            </a:extLst>
          </p:cNvPr>
          <p:cNvSpPr>
            <a:spLocks noGrp="1"/>
          </p:cNvSpPr>
          <p:nvPr>
            <p:ph idx="10" hasCustomPrompt="1"/>
          </p:nvPr>
        </p:nvSpPr>
        <p:spPr>
          <a:xfrm>
            <a:off x="838201" y="3505200"/>
            <a:ext cx="6248400" cy="594688"/>
          </a:xfrm>
          <a:prstGeom prst="rect">
            <a:avLst/>
          </a:prstGeom>
        </p:spPr>
        <p:txBody>
          <a:bodyPr/>
          <a:lstStyle>
            <a:lvl1pPr marL="0" indent="0">
              <a:lnSpc>
                <a:spcPct val="75000"/>
              </a:lnSpc>
              <a:buNone/>
              <a:defRPr sz="5600" b="0" i="0">
                <a:solidFill>
                  <a:schemeClr val="tx1"/>
                </a:solidFill>
                <a:latin typeface="Georgia" panose="02040502050405020303" pitchFamily="18"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Title Goes Here</a:t>
            </a:r>
          </a:p>
        </p:txBody>
      </p:sp>
      <p:sp>
        <p:nvSpPr>
          <p:cNvPr id="10" name="Content Placeholder 2">
            <a:extLst>
              <a:ext uri="{FF2B5EF4-FFF2-40B4-BE49-F238E27FC236}">
                <a16:creationId xmlns:a16="http://schemas.microsoft.com/office/drawing/2014/main" id="{FA740BC8-1575-E04F-AC69-E039CBFF76A8}"/>
              </a:ext>
            </a:extLst>
          </p:cNvPr>
          <p:cNvSpPr>
            <a:spLocks noGrp="1"/>
          </p:cNvSpPr>
          <p:nvPr>
            <p:ph idx="11" hasCustomPrompt="1"/>
          </p:nvPr>
        </p:nvSpPr>
        <p:spPr>
          <a:xfrm>
            <a:off x="838201" y="4406803"/>
            <a:ext cx="6248400" cy="594688"/>
          </a:xfrm>
          <a:prstGeom prst="rect">
            <a:avLst/>
          </a:prstGeom>
        </p:spPr>
        <p:txBody>
          <a:bodyPr/>
          <a:lstStyle>
            <a:lvl1pPr marL="0" indent="0">
              <a:buNone/>
              <a:defRPr sz="1950" b="0" i="0">
                <a:solidFill>
                  <a:schemeClr val="tx1"/>
                </a:solidFill>
                <a:latin typeface="Arial" panose="020B0604020202020204" pitchFamily="34"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Subhead here and here and here and here</a:t>
            </a:r>
          </a:p>
        </p:txBody>
      </p:sp>
      <p:sp>
        <p:nvSpPr>
          <p:cNvPr id="11" name="Picture Placeholder 2">
            <a:extLst>
              <a:ext uri="{FF2B5EF4-FFF2-40B4-BE49-F238E27FC236}">
                <a16:creationId xmlns:a16="http://schemas.microsoft.com/office/drawing/2014/main" id="{212C0853-140A-6F48-8E9C-8851A83A6315}"/>
              </a:ext>
            </a:extLst>
          </p:cNvPr>
          <p:cNvSpPr>
            <a:spLocks noGrp="1"/>
          </p:cNvSpPr>
          <p:nvPr>
            <p:ph type="pic" idx="12"/>
          </p:nvPr>
        </p:nvSpPr>
        <p:spPr>
          <a:xfrm>
            <a:off x="7543800" y="0"/>
            <a:ext cx="7086600" cy="8229600"/>
          </a:xfrm>
          <a:prstGeom prst="rect">
            <a:avLst/>
          </a:prstGeom>
        </p:spPr>
        <p:txBody>
          <a:bodyPr/>
          <a:lstStyle>
            <a:lvl1pPr marL="0" indent="0">
              <a:buNone/>
              <a:defRPr sz="3200">
                <a:noFill/>
                <a:latin typeface="Georgia" panose="02040502050405020303"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Box 3">
            <a:extLst>
              <a:ext uri="{FF2B5EF4-FFF2-40B4-BE49-F238E27FC236}">
                <a16:creationId xmlns:a16="http://schemas.microsoft.com/office/drawing/2014/main" id="{22042B67-285D-C94D-98B1-A8E1CCF9C49C}"/>
              </a:ext>
            </a:extLst>
          </p:cNvPr>
          <p:cNvSpPr txBox="1"/>
          <p:nvPr userDrawn="1"/>
        </p:nvSpPr>
        <p:spPr>
          <a:xfrm>
            <a:off x="-5410200" y="3638223"/>
            <a:ext cx="4419600" cy="923330"/>
          </a:xfrm>
          <a:prstGeom prst="rect">
            <a:avLst/>
          </a:prstGeom>
          <a:solidFill>
            <a:schemeClr val="bg1"/>
          </a:solidFill>
        </p:spPr>
        <p:txBody>
          <a:bodyPr wrap="square" rtlCol="0">
            <a:spAutoFit/>
          </a:bodyPr>
          <a:lstStyle/>
          <a:p>
            <a:r>
              <a:rPr lang="en-US" dirty="0">
                <a:latin typeface="Georgia" panose="02040502050405020303" pitchFamily="18" charset="0"/>
              </a:rPr>
              <a:t>If title goes to two or more lines place the “A QUANTITATIVE PERSPECTIVE…” text .5” below the bottom of the title.</a:t>
            </a:r>
          </a:p>
        </p:txBody>
      </p:sp>
    </p:spTree>
    <p:extLst>
      <p:ext uri="{BB962C8B-B14F-4D97-AF65-F5344CB8AC3E}">
        <p14:creationId xmlns:p14="http://schemas.microsoft.com/office/powerpoint/2010/main" val="970213957"/>
      </p:ext>
    </p:extLst>
  </p:cSld>
  <p:clrMapOvr>
    <a:masterClrMapping/>
  </p:clrMapOvr>
  <p:extLst>
    <p:ext uri="{DCECCB84-F9BA-43D5-87BE-67443E8EF086}">
      <p15:sldGuideLst xmlns:p15="http://schemas.microsoft.com/office/powerpoint/2012/main">
        <p15:guide id="1" pos="4464">
          <p15:clr>
            <a:srgbClr val="FBAE40"/>
          </p15:clr>
        </p15:guide>
        <p15:guide id="2" pos="4608">
          <p15:clr>
            <a:srgbClr val="FBAE40"/>
          </p15:clr>
        </p15:guide>
        <p15:guide id="3" pos="47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753E6C5-CF3B-B446-BF32-6B8637808188}"/>
              </a:ext>
            </a:extLst>
          </p:cNvPr>
          <p:cNvSpPr txBox="1"/>
          <p:nvPr userDrawn="1"/>
        </p:nvSpPr>
        <p:spPr>
          <a:xfrm>
            <a:off x="498088" y="1074003"/>
            <a:ext cx="6512312"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800" b="1" i="0" dirty="0">
                <a:solidFill>
                  <a:srgbClr val="FFFFFF"/>
                </a:solidFill>
                <a:effectLst/>
                <a:latin typeface="Georgia" panose="02040502050405020303" pitchFamily="18" charset="0"/>
              </a:rPr>
              <a:t>Key Takeaways</a:t>
            </a:r>
          </a:p>
        </p:txBody>
      </p:sp>
      <p:sp>
        <p:nvSpPr>
          <p:cNvPr id="16" name="Content Placeholder 2">
            <a:extLst>
              <a:ext uri="{FF2B5EF4-FFF2-40B4-BE49-F238E27FC236}">
                <a16:creationId xmlns:a16="http://schemas.microsoft.com/office/drawing/2014/main" id="{8981BDF0-6536-B743-817D-B51B059BB219}"/>
              </a:ext>
            </a:extLst>
          </p:cNvPr>
          <p:cNvSpPr>
            <a:spLocks noGrp="1"/>
          </p:cNvSpPr>
          <p:nvPr>
            <p:ph idx="1" hasCustomPrompt="1"/>
          </p:nvPr>
        </p:nvSpPr>
        <p:spPr>
          <a:xfrm>
            <a:off x="609600" y="2057400"/>
            <a:ext cx="6477000" cy="5257800"/>
          </a:xfrm>
          <a:prstGeom prst="rect">
            <a:avLst/>
          </a:prstGeom>
        </p:spPr>
        <p:txBody>
          <a:bodyPr/>
          <a:lstStyle>
            <a:lvl1pPr marL="171450" indent="-171450">
              <a:lnSpc>
                <a:spcPct val="100000"/>
              </a:lnSpc>
              <a:buFont typeface="Arial" panose="020B0604020202020204" pitchFamily="34" charset="0"/>
              <a:buChar char="•"/>
              <a:defRPr sz="1200" b="0" i="0">
                <a:solidFill>
                  <a:schemeClr val="bg1"/>
                </a:solidFill>
                <a:latin typeface="Arial" panose="020B0604020202020204" pitchFamily="34"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lvl="0"/>
            <a:endParaRPr lang="en-US" dirty="0"/>
          </a:p>
        </p:txBody>
      </p:sp>
      <p:sp>
        <p:nvSpPr>
          <p:cNvPr id="19" name="Content Placeholder 2">
            <a:extLst>
              <a:ext uri="{FF2B5EF4-FFF2-40B4-BE49-F238E27FC236}">
                <a16:creationId xmlns:a16="http://schemas.microsoft.com/office/drawing/2014/main" id="{434AFAF8-C26A-8A4A-A10F-3F6D73DA3E63}"/>
              </a:ext>
            </a:extLst>
          </p:cNvPr>
          <p:cNvSpPr>
            <a:spLocks noGrp="1"/>
          </p:cNvSpPr>
          <p:nvPr>
            <p:ph idx="10" hasCustomPrompt="1"/>
          </p:nvPr>
        </p:nvSpPr>
        <p:spPr>
          <a:xfrm>
            <a:off x="7555832" y="2057400"/>
            <a:ext cx="6477000" cy="5257800"/>
          </a:xfrm>
          <a:prstGeom prst="rect">
            <a:avLst/>
          </a:prstGeom>
        </p:spPr>
        <p:txBody>
          <a:bodyPr/>
          <a:lstStyle>
            <a:lvl1pPr marL="171450" indent="-171450">
              <a:lnSpc>
                <a:spcPct val="100000"/>
              </a:lnSpc>
              <a:buFont typeface="Arial" panose="020B0604020202020204" pitchFamily="34" charset="0"/>
              <a:buChar char="•"/>
              <a:defRPr sz="1200" b="0" i="0">
                <a:solidFill>
                  <a:schemeClr val="bg1"/>
                </a:solidFill>
                <a:latin typeface="Arial" panose="020B0604020202020204" pitchFamily="34"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lvl="0"/>
            <a:endParaRPr lang="en-US" dirty="0"/>
          </a:p>
        </p:txBody>
      </p:sp>
    </p:spTree>
    <p:extLst>
      <p:ext uri="{BB962C8B-B14F-4D97-AF65-F5344CB8AC3E}">
        <p14:creationId xmlns:p14="http://schemas.microsoft.com/office/powerpoint/2010/main" val="240405572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red and white circles with white dots&#10;&#10;AI-generated content may be incorrect.">
            <a:extLst>
              <a:ext uri="{FF2B5EF4-FFF2-40B4-BE49-F238E27FC236}">
                <a16:creationId xmlns:a16="http://schemas.microsoft.com/office/drawing/2014/main" id="{089C26A6-C42D-E369-B189-52AEBF174B1B}"/>
              </a:ext>
            </a:extLst>
          </p:cNvPr>
          <p:cNvPicPr>
            <a:picLocks noChangeAspect="1"/>
          </p:cNvPicPr>
          <p:nvPr userDrawn="1"/>
        </p:nvPicPr>
        <p:blipFill>
          <a:blip r:embed="rId2"/>
          <a:stretch>
            <a:fillRect/>
          </a:stretch>
        </p:blipFill>
        <p:spPr>
          <a:xfrm>
            <a:off x="7543800" y="0"/>
            <a:ext cx="7086600" cy="8229600"/>
          </a:xfrm>
          <a:prstGeom prst="rect">
            <a:avLst/>
          </a:prstGeom>
        </p:spPr>
      </p:pic>
      <p:sp>
        <p:nvSpPr>
          <p:cNvPr id="9" name="Text Placeholder 8">
            <a:extLst>
              <a:ext uri="{FF2B5EF4-FFF2-40B4-BE49-F238E27FC236}">
                <a16:creationId xmlns:a16="http://schemas.microsoft.com/office/drawing/2014/main" id="{B2AAEF8C-6887-BB4F-9745-A10D2B405C68}"/>
              </a:ext>
            </a:extLst>
          </p:cNvPr>
          <p:cNvSpPr>
            <a:spLocks noGrp="1"/>
          </p:cNvSpPr>
          <p:nvPr>
            <p:ph type="body" sz="quarter" idx="10" hasCustomPrompt="1"/>
          </p:nvPr>
        </p:nvSpPr>
        <p:spPr>
          <a:xfrm>
            <a:off x="533400" y="3581400"/>
            <a:ext cx="7315200" cy="2362200"/>
          </a:xfrm>
          <a:prstGeom prst="rect">
            <a:avLst/>
          </a:prstGeom>
        </p:spPr>
        <p:txBody>
          <a:bodyPr/>
          <a:lstStyle>
            <a:lvl1pPr marL="0" indent="0">
              <a:buNone/>
              <a:defRPr sz="4800" b="0" i="0">
                <a:latin typeface="Georgia" panose="02040502050405020303" pitchFamily="18" charset="0"/>
              </a:defRPr>
            </a:lvl1pPr>
          </a:lstStyle>
          <a:p>
            <a:pPr lvl="0"/>
            <a:r>
              <a:rPr lang="en-US" dirty="0"/>
              <a:t>Section title goes here</a:t>
            </a:r>
          </a:p>
        </p:txBody>
      </p:sp>
    </p:spTree>
    <p:extLst>
      <p:ext uri="{BB962C8B-B14F-4D97-AF65-F5344CB8AC3E}">
        <p14:creationId xmlns:p14="http://schemas.microsoft.com/office/powerpoint/2010/main" val="1290239791"/>
      </p:ext>
    </p:extLst>
  </p:cSld>
  <p:clrMapOvr>
    <a:masterClrMapping/>
  </p:clrMapOvr>
  <p:extLst>
    <p:ext uri="{DCECCB84-F9BA-43D5-87BE-67443E8EF086}">
      <p15:sldGuideLst xmlns:p15="http://schemas.microsoft.com/office/powerpoint/2012/main">
        <p15:guide id="1" orient="horz" pos="2592" userDrawn="1">
          <p15:clr>
            <a:srgbClr val="FBAE40"/>
          </p15:clr>
        </p15:guide>
        <p15:guide id="2" pos="8832" userDrawn="1">
          <p15:clr>
            <a:srgbClr val="FBAE40"/>
          </p15:clr>
        </p15:guide>
        <p15:guide id="3" pos="38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753E6C5-CF3B-B446-BF32-6B8637808188}"/>
              </a:ext>
            </a:extLst>
          </p:cNvPr>
          <p:cNvSpPr txBox="1"/>
          <p:nvPr userDrawn="1"/>
        </p:nvSpPr>
        <p:spPr>
          <a:xfrm>
            <a:off x="498088" y="1074003"/>
            <a:ext cx="6512312"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800" b="1" i="0" dirty="0">
                <a:solidFill>
                  <a:srgbClr val="FFFFFF"/>
                </a:solidFill>
                <a:effectLst/>
                <a:latin typeface="Georgia" panose="02040502050405020303" pitchFamily="18" charset="0"/>
              </a:rPr>
              <a:t>Methodology</a:t>
            </a:r>
          </a:p>
        </p:txBody>
      </p:sp>
      <p:sp>
        <p:nvSpPr>
          <p:cNvPr id="16" name="Content Placeholder 2">
            <a:extLst>
              <a:ext uri="{FF2B5EF4-FFF2-40B4-BE49-F238E27FC236}">
                <a16:creationId xmlns:a16="http://schemas.microsoft.com/office/drawing/2014/main" id="{8981BDF0-6536-B743-817D-B51B059BB219}"/>
              </a:ext>
            </a:extLst>
          </p:cNvPr>
          <p:cNvSpPr>
            <a:spLocks noGrp="1"/>
          </p:cNvSpPr>
          <p:nvPr>
            <p:ph idx="1" hasCustomPrompt="1"/>
          </p:nvPr>
        </p:nvSpPr>
        <p:spPr>
          <a:xfrm>
            <a:off x="609600" y="2057400"/>
            <a:ext cx="6477000" cy="5257800"/>
          </a:xfrm>
          <a:prstGeom prst="rect">
            <a:avLst/>
          </a:prstGeom>
        </p:spPr>
        <p:txBody>
          <a:bodyPr/>
          <a:lstStyle>
            <a:lvl1pPr marL="171450" indent="-171450">
              <a:lnSpc>
                <a:spcPct val="100000"/>
              </a:lnSpc>
              <a:buFont typeface="Arial" panose="020B0604020202020204" pitchFamily="34" charset="0"/>
              <a:buChar char="•"/>
              <a:defRPr sz="1200" b="0" i="0">
                <a:solidFill>
                  <a:schemeClr val="bg1"/>
                </a:solidFill>
                <a:latin typeface="Arial" panose="020B0604020202020204" pitchFamily="34"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lvl="0"/>
            <a:endParaRPr lang="en-US" dirty="0"/>
          </a:p>
        </p:txBody>
      </p:sp>
      <p:sp>
        <p:nvSpPr>
          <p:cNvPr id="19" name="Content Placeholder 2">
            <a:extLst>
              <a:ext uri="{FF2B5EF4-FFF2-40B4-BE49-F238E27FC236}">
                <a16:creationId xmlns:a16="http://schemas.microsoft.com/office/drawing/2014/main" id="{434AFAF8-C26A-8A4A-A10F-3F6D73DA3E63}"/>
              </a:ext>
            </a:extLst>
          </p:cNvPr>
          <p:cNvSpPr>
            <a:spLocks noGrp="1"/>
          </p:cNvSpPr>
          <p:nvPr>
            <p:ph idx="10" hasCustomPrompt="1"/>
          </p:nvPr>
        </p:nvSpPr>
        <p:spPr>
          <a:xfrm>
            <a:off x="7555832" y="2057400"/>
            <a:ext cx="6477000" cy="5257800"/>
          </a:xfrm>
          <a:prstGeom prst="rect">
            <a:avLst/>
          </a:prstGeom>
        </p:spPr>
        <p:txBody>
          <a:bodyPr/>
          <a:lstStyle>
            <a:lvl1pPr marL="171450" indent="-171450">
              <a:lnSpc>
                <a:spcPct val="100000"/>
              </a:lnSpc>
              <a:buFont typeface="Arial" panose="020B0604020202020204" pitchFamily="34" charset="0"/>
              <a:buChar char="•"/>
              <a:defRPr sz="1200" b="0" i="0">
                <a:solidFill>
                  <a:schemeClr val="bg1"/>
                </a:solidFill>
                <a:latin typeface="Arial" panose="020B0604020202020204" pitchFamily="34" charset="0"/>
              </a:defRPr>
            </a:lvl1pPr>
            <a:lvl2pPr marL="457200" indent="0">
              <a:buNone/>
              <a:defRPr sz="1050" b="0" i="0">
                <a:solidFill>
                  <a:schemeClr val="bg1"/>
                </a:solidFill>
                <a:latin typeface="Whitney SSm Book" pitchFamily="2" charset="0"/>
              </a:defRPr>
            </a:lvl2pPr>
            <a:lvl3pPr>
              <a:defRPr sz="1050" b="0" i="0">
                <a:solidFill>
                  <a:schemeClr val="bg1"/>
                </a:solidFill>
                <a:latin typeface="Whitney SSm Book" pitchFamily="2" charset="0"/>
              </a:defRPr>
            </a:lvl3pPr>
            <a:lvl4pPr>
              <a:defRPr sz="1050" b="0" i="0">
                <a:solidFill>
                  <a:schemeClr val="bg1"/>
                </a:solidFill>
                <a:latin typeface="Whitney SSm Book" pitchFamily="2" charset="0"/>
              </a:defRPr>
            </a:lvl4pPr>
            <a:lvl5pPr>
              <a:defRPr sz="1050" b="0" i="0">
                <a:solidFill>
                  <a:schemeClr val="bg1"/>
                </a:solidFill>
                <a:latin typeface="Whitney SSm Book" pitchFamily="2" charset="0"/>
              </a:defRPr>
            </a:lvl5pPr>
          </a:lstStyle>
          <a:p>
            <a:pPr lvl="0"/>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Key takeaways go here</a:t>
            </a:r>
          </a:p>
          <a:p>
            <a:pPr lvl="0"/>
            <a:endParaRPr lang="en-US" dirty="0"/>
          </a:p>
        </p:txBody>
      </p:sp>
    </p:spTree>
    <p:extLst>
      <p:ext uri="{BB962C8B-B14F-4D97-AF65-F5344CB8AC3E}">
        <p14:creationId xmlns:p14="http://schemas.microsoft.com/office/powerpoint/2010/main" val="210193856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F98987A8-B7E1-B845-A333-13A50FADCD0A}"/>
              </a:ext>
            </a:extLst>
          </p:cNvPr>
          <p:cNvSpPr>
            <a:spLocks noGrp="1"/>
          </p:cNvSpPr>
          <p:nvPr>
            <p:ph type="chart" sz="quarter" idx="10"/>
          </p:nvPr>
        </p:nvSpPr>
        <p:spPr>
          <a:xfrm>
            <a:off x="609600" y="2743200"/>
            <a:ext cx="13411200" cy="4114800"/>
          </a:xfrm>
          <a:prstGeom prst="rect">
            <a:avLst/>
          </a:prstGeom>
        </p:spPr>
        <p:txBody>
          <a:bodyPr/>
          <a:lstStyle>
            <a:lvl1pPr>
              <a:defRPr>
                <a:noFill/>
                <a:latin typeface="Georgia" panose="02040502050405020303" pitchFamily="18" charset="0"/>
              </a:defRPr>
            </a:lvl1pPr>
          </a:lstStyle>
          <a:p>
            <a:endParaRPr lang="en-US" dirty="0"/>
          </a:p>
        </p:txBody>
      </p:sp>
      <p:sp>
        <p:nvSpPr>
          <p:cNvPr id="3" name="Text Placeholder 2">
            <a:extLst>
              <a:ext uri="{FF2B5EF4-FFF2-40B4-BE49-F238E27FC236}">
                <a16:creationId xmlns:a16="http://schemas.microsoft.com/office/drawing/2014/main" id="{302A645B-3302-7048-8632-02475FFAAFDB}"/>
              </a:ext>
            </a:extLst>
          </p:cNvPr>
          <p:cNvSpPr>
            <a:spLocks noGrp="1"/>
          </p:cNvSpPr>
          <p:nvPr>
            <p:ph type="body" sz="quarter" idx="11" hasCustomPrompt="1"/>
          </p:nvPr>
        </p:nvSpPr>
        <p:spPr>
          <a:xfrm>
            <a:off x="609600" y="1143000"/>
            <a:ext cx="13411200" cy="914400"/>
          </a:xfrm>
          <a:prstGeom prst="rect">
            <a:avLst/>
          </a:prstGeom>
        </p:spPr>
        <p:txBody>
          <a:bodyPr/>
          <a:lstStyle>
            <a:lvl1pPr marL="0" indent="0">
              <a:lnSpc>
                <a:spcPct val="100000"/>
              </a:lnSpc>
              <a:buNone/>
              <a:defRPr sz="1600" b="1" i="0">
                <a:solidFill>
                  <a:schemeClr val="tx1"/>
                </a:solidFill>
                <a:latin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1-3 lines of header content  goes here…</a:t>
            </a:r>
          </a:p>
        </p:txBody>
      </p:sp>
      <p:sp>
        <p:nvSpPr>
          <p:cNvPr id="11" name="Text Placeholder 10">
            <a:extLst>
              <a:ext uri="{FF2B5EF4-FFF2-40B4-BE49-F238E27FC236}">
                <a16:creationId xmlns:a16="http://schemas.microsoft.com/office/drawing/2014/main" id="{969A15BF-852B-0A4B-AB4E-F6798429571C}"/>
              </a:ext>
            </a:extLst>
          </p:cNvPr>
          <p:cNvSpPr>
            <a:spLocks noGrp="1"/>
          </p:cNvSpPr>
          <p:nvPr>
            <p:ph type="body" sz="quarter" idx="12" hasCustomPrompt="1"/>
          </p:nvPr>
        </p:nvSpPr>
        <p:spPr>
          <a:xfrm>
            <a:off x="1219200" y="609600"/>
            <a:ext cx="12801600" cy="152400"/>
          </a:xfrm>
          <a:prstGeom prst="rect">
            <a:avLst/>
          </a:prstGeom>
        </p:spPr>
        <p:txBody>
          <a:bodyPr/>
          <a:lstStyle>
            <a:lvl1pPr marL="0" indent="0">
              <a:buNone/>
              <a:defRPr sz="1200" b="0" i="0">
                <a:solidFill>
                  <a:schemeClr val="tx1"/>
                </a:solidFill>
                <a:latin typeface="Arial" panose="020B0604020202020204" pitchFamily="34" charset="0"/>
              </a:defRPr>
            </a:lvl1pPr>
          </a:lstStyle>
          <a:p>
            <a:pPr lvl="0"/>
            <a:r>
              <a:rPr lang="en-US" dirty="0"/>
              <a:t>SECTION TITLE HERE</a:t>
            </a:r>
          </a:p>
        </p:txBody>
      </p:sp>
    </p:spTree>
    <p:extLst>
      <p:ext uri="{BB962C8B-B14F-4D97-AF65-F5344CB8AC3E}">
        <p14:creationId xmlns:p14="http://schemas.microsoft.com/office/powerpoint/2010/main" val="1732283617"/>
      </p:ext>
    </p:extLst>
  </p:cSld>
  <p:clrMapOvr>
    <a:masterClrMapping/>
  </p:clrMapOvr>
  <p:extLst>
    <p:ext uri="{DCECCB84-F9BA-43D5-87BE-67443E8EF086}">
      <p15:sldGuideLst xmlns:p15="http://schemas.microsoft.com/office/powerpoint/2012/main">
        <p15:guide id="1" orient="horz" pos="480" userDrawn="1">
          <p15:clr>
            <a:srgbClr val="FBAE40"/>
          </p15:clr>
        </p15:guide>
        <p15:guide id="2" pos="81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5" name="Chart Placeholder 11">
            <a:extLst>
              <a:ext uri="{FF2B5EF4-FFF2-40B4-BE49-F238E27FC236}">
                <a16:creationId xmlns:a16="http://schemas.microsoft.com/office/drawing/2014/main" id="{463A1C5F-1AD6-7548-B892-63443564B6B5}"/>
              </a:ext>
            </a:extLst>
          </p:cNvPr>
          <p:cNvSpPr>
            <a:spLocks noGrp="1"/>
          </p:cNvSpPr>
          <p:nvPr>
            <p:ph type="chart" sz="quarter" idx="11"/>
          </p:nvPr>
        </p:nvSpPr>
        <p:spPr>
          <a:xfrm>
            <a:off x="7564582" y="2743200"/>
            <a:ext cx="6400800" cy="4114800"/>
          </a:xfrm>
          <a:prstGeom prst="rect">
            <a:avLst/>
          </a:prstGeom>
        </p:spPr>
        <p:txBody>
          <a:bodyPr/>
          <a:lstStyle>
            <a:lvl1pPr>
              <a:defRPr>
                <a:noFill/>
                <a:latin typeface="Georgia" panose="02040502050405020303" pitchFamily="18" charset="0"/>
              </a:defRPr>
            </a:lvl1pPr>
          </a:lstStyle>
          <a:p>
            <a:endParaRPr lang="en-US" dirty="0"/>
          </a:p>
        </p:txBody>
      </p:sp>
      <p:sp>
        <p:nvSpPr>
          <p:cNvPr id="19" name="Chart Placeholder 11">
            <a:extLst>
              <a:ext uri="{FF2B5EF4-FFF2-40B4-BE49-F238E27FC236}">
                <a16:creationId xmlns:a16="http://schemas.microsoft.com/office/drawing/2014/main" id="{E7229147-0010-FB45-8FD6-BE6A32E8D086}"/>
              </a:ext>
            </a:extLst>
          </p:cNvPr>
          <p:cNvSpPr>
            <a:spLocks noGrp="1"/>
          </p:cNvSpPr>
          <p:nvPr>
            <p:ph type="chart" sz="quarter" idx="12"/>
          </p:nvPr>
        </p:nvSpPr>
        <p:spPr>
          <a:xfrm>
            <a:off x="665018" y="2743200"/>
            <a:ext cx="6400800" cy="4114800"/>
          </a:xfrm>
          <a:prstGeom prst="rect">
            <a:avLst/>
          </a:prstGeom>
        </p:spPr>
        <p:txBody>
          <a:bodyPr/>
          <a:lstStyle>
            <a:lvl1pPr>
              <a:defRPr>
                <a:noFill/>
                <a:latin typeface="Georgia" panose="02040502050405020303" pitchFamily="18" charset="0"/>
              </a:defRPr>
            </a:lvl1pPr>
          </a:lstStyle>
          <a:p>
            <a:endParaRPr lang="en-US" dirty="0"/>
          </a:p>
        </p:txBody>
      </p:sp>
      <p:sp>
        <p:nvSpPr>
          <p:cNvPr id="10" name="Text Placeholder 2">
            <a:extLst>
              <a:ext uri="{FF2B5EF4-FFF2-40B4-BE49-F238E27FC236}">
                <a16:creationId xmlns:a16="http://schemas.microsoft.com/office/drawing/2014/main" id="{E028307A-95CF-2642-B488-D06DB8FE6059}"/>
              </a:ext>
            </a:extLst>
          </p:cNvPr>
          <p:cNvSpPr>
            <a:spLocks noGrp="1"/>
          </p:cNvSpPr>
          <p:nvPr>
            <p:ph type="body" sz="quarter" idx="13" hasCustomPrompt="1"/>
          </p:nvPr>
        </p:nvSpPr>
        <p:spPr>
          <a:xfrm>
            <a:off x="609600" y="1143000"/>
            <a:ext cx="13411200" cy="914400"/>
          </a:xfrm>
          <a:prstGeom prst="rect">
            <a:avLst/>
          </a:prstGeom>
        </p:spPr>
        <p:txBody>
          <a:bodyPr/>
          <a:lstStyle>
            <a:lvl1pPr marL="0" indent="0">
              <a:lnSpc>
                <a:spcPct val="100000"/>
              </a:lnSpc>
              <a:buNone/>
              <a:defRPr sz="1600" b="1" i="0">
                <a:solidFill>
                  <a:schemeClr val="tx1"/>
                </a:solidFill>
                <a:latin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1-3 lines of header content  goes here…</a:t>
            </a:r>
          </a:p>
        </p:txBody>
      </p:sp>
      <p:sp>
        <p:nvSpPr>
          <p:cNvPr id="11" name="Text Placeholder 10">
            <a:extLst>
              <a:ext uri="{FF2B5EF4-FFF2-40B4-BE49-F238E27FC236}">
                <a16:creationId xmlns:a16="http://schemas.microsoft.com/office/drawing/2014/main" id="{E5E74B96-C5BB-0A40-A100-9DFBB4C24FB7}"/>
              </a:ext>
            </a:extLst>
          </p:cNvPr>
          <p:cNvSpPr>
            <a:spLocks noGrp="1"/>
          </p:cNvSpPr>
          <p:nvPr>
            <p:ph type="body" sz="quarter" idx="14" hasCustomPrompt="1"/>
          </p:nvPr>
        </p:nvSpPr>
        <p:spPr>
          <a:xfrm>
            <a:off x="1219200" y="609600"/>
            <a:ext cx="12801600" cy="152400"/>
          </a:xfrm>
          <a:prstGeom prst="rect">
            <a:avLst/>
          </a:prstGeom>
        </p:spPr>
        <p:txBody>
          <a:bodyPr/>
          <a:lstStyle>
            <a:lvl1pPr marL="0" indent="0">
              <a:buNone/>
              <a:defRPr sz="1200" b="0" i="0">
                <a:solidFill>
                  <a:schemeClr val="tx1"/>
                </a:solidFill>
                <a:latin typeface="Arial" panose="020B0604020202020204" pitchFamily="34" charset="0"/>
              </a:defRPr>
            </a:lvl1pPr>
          </a:lstStyle>
          <a:p>
            <a:pPr lvl="0"/>
            <a:r>
              <a:rPr lang="en-US" dirty="0"/>
              <a:t>SECTION TITLE HERE</a:t>
            </a:r>
          </a:p>
        </p:txBody>
      </p:sp>
    </p:spTree>
    <p:extLst>
      <p:ext uri="{BB962C8B-B14F-4D97-AF65-F5344CB8AC3E}">
        <p14:creationId xmlns:p14="http://schemas.microsoft.com/office/powerpoint/2010/main" val="3325282089"/>
      </p:ext>
    </p:extLst>
  </p:cSld>
  <p:clrMapOvr>
    <a:masterClrMapping/>
  </p:clrMapOvr>
  <p:extLst>
    <p:ext uri="{DCECCB84-F9BA-43D5-87BE-67443E8EF086}">
      <p15:sldGuideLst xmlns:p15="http://schemas.microsoft.com/office/powerpoint/2012/main">
        <p15:guide id="1" orient="horz" pos="44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descr="A yellow circle with a blue arrow&#10;&#10;Description automatically generated">
            <a:extLst>
              <a:ext uri="{FF2B5EF4-FFF2-40B4-BE49-F238E27FC236}">
                <a16:creationId xmlns:a16="http://schemas.microsoft.com/office/drawing/2014/main" id="{B81FCA9B-ACF1-FF46-86D1-B18FABC87162}"/>
              </a:ext>
            </a:extLst>
          </p:cNvPr>
          <p:cNvPicPr>
            <a:picLocks noChangeAspect="1"/>
          </p:cNvPicPr>
          <p:nvPr userDrawn="1"/>
        </p:nvPicPr>
        <p:blipFill>
          <a:blip r:embed="rId2"/>
          <a:stretch>
            <a:fillRect/>
          </a:stretch>
        </p:blipFill>
        <p:spPr>
          <a:xfrm>
            <a:off x="10445114" y="1154429"/>
            <a:ext cx="293371" cy="293371"/>
          </a:xfrm>
          <a:prstGeom prst="rect">
            <a:avLst/>
          </a:prstGeom>
        </p:spPr>
      </p:pic>
      <p:sp>
        <p:nvSpPr>
          <p:cNvPr id="12" name="Rectangle 11">
            <a:extLst>
              <a:ext uri="{FF2B5EF4-FFF2-40B4-BE49-F238E27FC236}">
                <a16:creationId xmlns:a16="http://schemas.microsoft.com/office/drawing/2014/main" id="{277AC966-B472-3D40-96D6-19D90BE53CD1}"/>
              </a:ext>
            </a:extLst>
          </p:cNvPr>
          <p:cNvSpPr/>
          <p:nvPr userDrawn="1"/>
        </p:nvSpPr>
        <p:spPr>
          <a:xfrm>
            <a:off x="609600" y="2057400"/>
            <a:ext cx="955548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300" b="1" i="0" dirty="0">
              <a:latin typeface="Arial" panose="020B0604020202020204" pitchFamily="34" charset="0"/>
            </a:endParaRPr>
          </a:p>
        </p:txBody>
      </p:sp>
      <p:sp>
        <p:nvSpPr>
          <p:cNvPr id="15" name="Chart Placeholder 11">
            <a:extLst>
              <a:ext uri="{FF2B5EF4-FFF2-40B4-BE49-F238E27FC236}">
                <a16:creationId xmlns:a16="http://schemas.microsoft.com/office/drawing/2014/main" id="{8C22EC58-C1CE-7D4E-9FED-E2690C6FF514}"/>
              </a:ext>
            </a:extLst>
          </p:cNvPr>
          <p:cNvSpPr>
            <a:spLocks noGrp="1"/>
          </p:cNvSpPr>
          <p:nvPr>
            <p:ph type="chart" sz="quarter" idx="10"/>
          </p:nvPr>
        </p:nvSpPr>
        <p:spPr>
          <a:xfrm>
            <a:off x="655320" y="2769433"/>
            <a:ext cx="9509760" cy="4114800"/>
          </a:xfrm>
          <a:prstGeom prst="rect">
            <a:avLst/>
          </a:prstGeom>
        </p:spPr>
        <p:txBody>
          <a:bodyPr/>
          <a:lstStyle>
            <a:lvl1pPr>
              <a:defRPr>
                <a:noFill/>
                <a:latin typeface="Georgia" panose="02040502050405020303" pitchFamily="18" charset="0"/>
              </a:defRPr>
            </a:lvl1pPr>
          </a:lstStyle>
          <a:p>
            <a:endParaRPr lang="en-US" dirty="0"/>
          </a:p>
        </p:txBody>
      </p:sp>
      <p:sp>
        <p:nvSpPr>
          <p:cNvPr id="14" name="Content Placeholder 19">
            <a:extLst>
              <a:ext uri="{FF2B5EF4-FFF2-40B4-BE49-F238E27FC236}">
                <a16:creationId xmlns:a16="http://schemas.microsoft.com/office/drawing/2014/main" id="{95EECB77-2BAC-314F-B8A1-B8878A80FEF4}"/>
              </a:ext>
            </a:extLst>
          </p:cNvPr>
          <p:cNvSpPr>
            <a:spLocks noGrp="1"/>
          </p:cNvSpPr>
          <p:nvPr>
            <p:ph sz="quarter" idx="12" hasCustomPrompt="1"/>
          </p:nvPr>
        </p:nvSpPr>
        <p:spPr>
          <a:xfrm>
            <a:off x="11049000" y="1165589"/>
            <a:ext cx="2971800" cy="228600"/>
          </a:xfrm>
          <a:prstGeom prst="rect">
            <a:avLst/>
          </a:prstGeom>
        </p:spPr>
        <p:txBody>
          <a:bodyPr/>
          <a:lstStyle>
            <a:lvl1pPr marL="0" indent="0">
              <a:buNone/>
              <a:defRPr sz="1400" b="1" i="0">
                <a:solidFill>
                  <a:schemeClr val="bg2"/>
                </a:solidFill>
                <a:latin typeface="Arial" panose="020B0604020202020204" pitchFamily="34" charset="0"/>
              </a:defRPr>
            </a:lvl1pPr>
          </a:lstStyle>
          <a:p>
            <a:pPr lvl="0"/>
            <a:r>
              <a:rPr lang="en-US" dirty="0"/>
              <a:t>A closer look</a:t>
            </a:r>
          </a:p>
        </p:txBody>
      </p:sp>
      <p:sp>
        <p:nvSpPr>
          <p:cNvPr id="16" name="Content Placeholder 19">
            <a:extLst>
              <a:ext uri="{FF2B5EF4-FFF2-40B4-BE49-F238E27FC236}">
                <a16:creationId xmlns:a16="http://schemas.microsoft.com/office/drawing/2014/main" id="{1FFCB03B-16FD-854D-9940-E73EA83F7FBA}"/>
              </a:ext>
            </a:extLst>
          </p:cNvPr>
          <p:cNvSpPr>
            <a:spLocks noGrp="1"/>
          </p:cNvSpPr>
          <p:nvPr>
            <p:ph sz="quarter" idx="13" hasCustomPrompt="1"/>
          </p:nvPr>
        </p:nvSpPr>
        <p:spPr>
          <a:xfrm>
            <a:off x="11049000" y="1607574"/>
            <a:ext cx="2971800" cy="5707625"/>
          </a:xfrm>
          <a:prstGeom prst="rect">
            <a:avLst/>
          </a:prstGeom>
        </p:spPr>
        <p:txBody>
          <a:bodyPr/>
          <a:lstStyle>
            <a:lvl1pPr marL="0" indent="0">
              <a:buNone/>
              <a:defRPr sz="1200" b="0" i="0">
                <a:solidFill>
                  <a:schemeClr val="tx1"/>
                </a:solidFill>
                <a:latin typeface="Arial" panose="020B0604020202020204" pitchFamily="34" charset="0"/>
              </a:defRPr>
            </a:lvl1pPr>
          </a:lstStyle>
          <a:p>
            <a:pPr lvl="0"/>
            <a:r>
              <a:rPr lang="en-US" dirty="0"/>
              <a:t>Content for a 1/4 width sidebar here.</a:t>
            </a:r>
          </a:p>
        </p:txBody>
      </p:sp>
      <p:sp>
        <p:nvSpPr>
          <p:cNvPr id="11" name="Text Placeholder 2">
            <a:extLst>
              <a:ext uri="{FF2B5EF4-FFF2-40B4-BE49-F238E27FC236}">
                <a16:creationId xmlns:a16="http://schemas.microsoft.com/office/drawing/2014/main" id="{FA657709-9108-9142-BD43-C14C74177B73}"/>
              </a:ext>
            </a:extLst>
          </p:cNvPr>
          <p:cNvSpPr>
            <a:spLocks noGrp="1"/>
          </p:cNvSpPr>
          <p:nvPr>
            <p:ph type="body" sz="quarter" idx="11" hasCustomPrompt="1"/>
          </p:nvPr>
        </p:nvSpPr>
        <p:spPr>
          <a:xfrm>
            <a:off x="609600" y="1143000"/>
            <a:ext cx="9555480" cy="914400"/>
          </a:xfrm>
          <a:prstGeom prst="rect">
            <a:avLst/>
          </a:prstGeom>
        </p:spPr>
        <p:txBody>
          <a:bodyPr/>
          <a:lstStyle>
            <a:lvl1pPr marL="0" indent="0">
              <a:lnSpc>
                <a:spcPct val="100000"/>
              </a:lnSpc>
              <a:buNone/>
              <a:defRPr sz="1600" b="1" i="0">
                <a:solidFill>
                  <a:schemeClr val="tx1"/>
                </a:solidFill>
                <a:latin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1-3 lines of header content  goes here…</a:t>
            </a:r>
          </a:p>
        </p:txBody>
      </p:sp>
      <p:sp>
        <p:nvSpPr>
          <p:cNvPr id="17" name="Text Placeholder 10">
            <a:extLst>
              <a:ext uri="{FF2B5EF4-FFF2-40B4-BE49-F238E27FC236}">
                <a16:creationId xmlns:a16="http://schemas.microsoft.com/office/drawing/2014/main" id="{8DA2D1AD-B07E-7148-9DEE-5C6220078005}"/>
              </a:ext>
            </a:extLst>
          </p:cNvPr>
          <p:cNvSpPr>
            <a:spLocks noGrp="1"/>
          </p:cNvSpPr>
          <p:nvPr>
            <p:ph type="body" sz="quarter" idx="14" hasCustomPrompt="1"/>
          </p:nvPr>
        </p:nvSpPr>
        <p:spPr>
          <a:xfrm>
            <a:off x="1219200" y="609600"/>
            <a:ext cx="12801600" cy="152400"/>
          </a:xfrm>
          <a:prstGeom prst="rect">
            <a:avLst/>
          </a:prstGeom>
        </p:spPr>
        <p:txBody>
          <a:bodyPr/>
          <a:lstStyle>
            <a:lvl1pPr marL="0" indent="0">
              <a:buNone/>
              <a:defRPr sz="1200" b="0" i="0">
                <a:solidFill>
                  <a:schemeClr val="tx1"/>
                </a:solidFill>
                <a:latin typeface="Arial" panose="020B0604020202020204" pitchFamily="34" charset="0"/>
              </a:defRPr>
            </a:lvl1pPr>
          </a:lstStyle>
          <a:p>
            <a:pPr lvl="0"/>
            <a:r>
              <a:rPr lang="en-US" dirty="0"/>
              <a:t>SECTION TITLE HERE</a:t>
            </a:r>
          </a:p>
        </p:txBody>
      </p:sp>
    </p:spTree>
    <p:extLst>
      <p:ext uri="{BB962C8B-B14F-4D97-AF65-F5344CB8AC3E}">
        <p14:creationId xmlns:p14="http://schemas.microsoft.com/office/powerpoint/2010/main" val="360503105"/>
      </p:ext>
    </p:extLst>
  </p:cSld>
  <p:clrMapOvr>
    <a:masterClrMapping/>
  </p:clrMapOvr>
  <p:extLst>
    <p:ext uri="{DCECCB84-F9BA-43D5-87BE-67443E8EF086}">
      <p15:sldGuideLst xmlns:p15="http://schemas.microsoft.com/office/powerpoint/2012/main">
        <p15:guide id="1" orient="horz" pos="720" userDrawn="1">
          <p15:clr>
            <a:srgbClr val="FBAE40"/>
          </p15:clr>
        </p15:guide>
        <p15:guide id="2" orient="horz" pos="864" userDrawn="1">
          <p15:clr>
            <a:srgbClr val="FBAE40"/>
          </p15:clr>
        </p15:guide>
        <p15:guide id="3" orient="horz" pos="1008" userDrawn="1">
          <p15:clr>
            <a:srgbClr val="FBAE40"/>
          </p15:clr>
        </p15:guide>
        <p15:guide id="4" orient="horz" pos="446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2.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D28CEA-0870-AD46-9959-1AE2D2DB1E06}"/>
              </a:ext>
            </a:extLst>
          </p:cNvPr>
          <p:cNvPicPr>
            <a:picLocks noChangeAspect="1"/>
          </p:cNvPicPr>
          <p:nvPr userDrawn="1"/>
        </p:nvPicPr>
        <p:blipFill>
          <a:blip r:embed="rId3"/>
          <a:srcRect/>
          <a:stretch/>
        </p:blipFill>
        <p:spPr>
          <a:xfrm>
            <a:off x="533400" y="2564814"/>
            <a:ext cx="548640" cy="548640"/>
          </a:xfrm>
          <a:prstGeom prst="rect">
            <a:avLst/>
          </a:prstGeom>
          <a:noFill/>
        </p:spPr>
      </p:pic>
      <p:sp>
        <p:nvSpPr>
          <p:cNvPr id="4" name="TextBox 3">
            <a:extLst>
              <a:ext uri="{FF2B5EF4-FFF2-40B4-BE49-F238E27FC236}">
                <a16:creationId xmlns:a16="http://schemas.microsoft.com/office/drawing/2014/main" id="{81732981-2A57-2F43-99DD-FAF9EFE08118}"/>
              </a:ext>
            </a:extLst>
          </p:cNvPr>
          <p:cNvSpPr txBox="1"/>
          <p:nvPr userDrawn="1"/>
        </p:nvSpPr>
        <p:spPr>
          <a:xfrm>
            <a:off x="838200" y="2860357"/>
            <a:ext cx="7315200" cy="49244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600" dirty="0">
                <a:solidFill>
                  <a:srgbClr val="F0EBDE"/>
                </a:solidFill>
                <a:effectLst/>
                <a:latin typeface="Arial" panose="020B0604020202020204" pitchFamily="34" charset="0"/>
              </a:rPr>
              <a:t>EUROPEAN</a:t>
            </a:r>
          </a:p>
        </p:txBody>
      </p:sp>
      <p:pic>
        <p:nvPicPr>
          <p:cNvPr id="5" name="Picture 4">
            <a:extLst>
              <a:ext uri="{FF2B5EF4-FFF2-40B4-BE49-F238E27FC236}">
                <a16:creationId xmlns:a16="http://schemas.microsoft.com/office/drawing/2014/main" id="{796FAB8B-FA66-430E-E9D9-39C4CA30382B}"/>
              </a:ext>
            </a:extLst>
          </p:cNvPr>
          <p:cNvPicPr>
            <a:picLocks noChangeAspect="1"/>
          </p:cNvPicPr>
          <p:nvPr userDrawn="1"/>
        </p:nvPicPr>
        <p:blipFill>
          <a:blip r:embed="rId4"/>
          <a:stretch>
            <a:fillRect/>
          </a:stretch>
        </p:blipFill>
        <p:spPr>
          <a:xfrm>
            <a:off x="533400" y="752684"/>
            <a:ext cx="2895600" cy="457544"/>
          </a:xfrm>
          <a:prstGeom prst="rect">
            <a:avLst/>
          </a:prstGeom>
        </p:spPr>
      </p:pic>
    </p:spTree>
    <p:extLst>
      <p:ext uri="{BB962C8B-B14F-4D97-AF65-F5344CB8AC3E}">
        <p14:creationId xmlns:p14="http://schemas.microsoft.com/office/powerpoint/2010/main" val="4024850761"/>
      </p:ext>
    </p:extLst>
  </p:cSld>
  <p:clrMap bg1="lt1" tx1="dk1" bg2="lt2" tx2="dk2" accent1="accent1" accent2="accent2" accent3="accent3" accent4="accent4" accent5="accent5" accent6="accent6" hlink="hlink" folHlink="folHlink"/>
  <p:sldLayoutIdLst>
    <p:sldLayoutId id="2147483648"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2" userDrawn="1">
          <p15:clr>
            <a:srgbClr val="F26B43"/>
          </p15:clr>
        </p15:guide>
        <p15:guide id="2" pos="384" userDrawn="1">
          <p15:clr>
            <a:srgbClr val="F26B43"/>
          </p15:clr>
        </p15:guide>
        <p15:guide id="3" pos="8832" userDrawn="1">
          <p15:clr>
            <a:srgbClr val="F26B43"/>
          </p15:clr>
        </p15:guide>
        <p15:guide id="4" orient="horz" pos="720" userDrawn="1">
          <p15:clr>
            <a:srgbClr val="F26B43"/>
          </p15:clr>
        </p15:guide>
        <p15:guide id="5" orient="horz" pos="864" userDrawn="1">
          <p15:clr>
            <a:srgbClr val="F26B43"/>
          </p15:clr>
        </p15:guide>
        <p15:guide id="6" orient="horz" pos="1728" userDrawn="1">
          <p15:clr>
            <a:srgbClr val="F26B43"/>
          </p15:clr>
        </p15:guide>
        <p15:guide id="7" orient="horz" pos="2016" userDrawn="1">
          <p15:clr>
            <a:srgbClr val="F26B43"/>
          </p15:clr>
        </p15:guide>
        <p15:guide id="8" orient="horz" pos="2304" userDrawn="1">
          <p15:clr>
            <a:srgbClr val="F26B43"/>
          </p15:clr>
        </p15:guide>
        <p15:guide id="9" pos="528" userDrawn="1">
          <p15:clr>
            <a:srgbClr val="F26B43"/>
          </p15:clr>
        </p15:guide>
        <p15:guide id="10" orient="horz" pos="2784" userDrawn="1">
          <p15:clr>
            <a:srgbClr val="F26B43"/>
          </p15:clr>
        </p15:guide>
        <p15:guide id="11" orient="horz" pos="4992" userDrawn="1">
          <p15:clr>
            <a:srgbClr val="F26B43"/>
          </p15:clr>
        </p15:guide>
        <p15:guide id="13" orient="horz" pos="3168"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51C3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402578"/>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5EA78815-85A9-3942-A633-830296D692B4}"/>
              </a:ext>
            </a:extLst>
          </p:cNvPr>
          <p:cNvSpPr txBox="1"/>
          <p:nvPr userDrawn="1"/>
        </p:nvSpPr>
        <p:spPr>
          <a:xfrm>
            <a:off x="584200" y="1663442"/>
            <a:ext cx="5264727" cy="548740"/>
          </a:xfrm>
          <a:prstGeom prst="rect">
            <a:avLst/>
          </a:prstGeom>
          <a:noFill/>
        </p:spPr>
        <p:txBody>
          <a:bodyPr wrap="square" rtlCol="0">
            <a:spAutoFit/>
          </a:bodyPr>
          <a:lstStyle/>
          <a:p>
            <a:pPr>
              <a:lnSpc>
                <a:spcPct val="150000"/>
              </a:lnSpc>
            </a:pPr>
            <a:r>
              <a:rPr lang="en-US" sz="1050" b="1" i="0" dirty="0" err="1">
                <a:solidFill>
                  <a:schemeClr val="tx1"/>
                </a:solidFill>
                <a:effectLst/>
                <a:latin typeface="Arial" panose="020B0604020202020204" pitchFamily="34" charset="0"/>
              </a:rPr>
              <a:t>Firstname</a:t>
            </a:r>
            <a:r>
              <a:rPr lang="en-US" sz="1050" b="1" i="0" dirty="0">
                <a:solidFill>
                  <a:schemeClr val="tx1"/>
                </a:solidFill>
                <a:effectLst/>
                <a:latin typeface="Arial" panose="020B0604020202020204" pitchFamily="34" charset="0"/>
              </a:rPr>
              <a:t> </a:t>
            </a:r>
            <a:r>
              <a:rPr lang="en-US" sz="1050" b="1" i="0" dirty="0" err="1">
                <a:solidFill>
                  <a:schemeClr val="tx1"/>
                </a:solidFill>
                <a:effectLst/>
                <a:latin typeface="Arial" panose="020B0604020202020204" pitchFamily="34" charset="0"/>
              </a:rPr>
              <a:t>Lastname</a:t>
            </a:r>
            <a:r>
              <a:rPr lang="en-US" sz="1050" b="1" i="0" dirty="0">
                <a:solidFill>
                  <a:schemeClr val="tx1"/>
                </a:solidFill>
                <a:effectLst/>
                <a:latin typeface="Arial" panose="020B0604020202020204" pitchFamily="34" charset="0"/>
              </a:rPr>
              <a:t> </a:t>
            </a:r>
            <a:r>
              <a:rPr lang="en-US" sz="1050" b="0" i="0" dirty="0">
                <a:solidFill>
                  <a:schemeClr val="tx1"/>
                </a:solidFill>
                <a:effectLst/>
                <a:latin typeface="Arial" panose="020B0604020202020204" pitchFamily="34" charset="0"/>
              </a:rPr>
              <a:t>Title</a:t>
            </a:r>
            <a:br>
              <a:rPr lang="en-US" sz="1050" b="0" i="0" dirty="0">
                <a:solidFill>
                  <a:schemeClr val="tx1"/>
                </a:solidFill>
                <a:effectLst/>
                <a:latin typeface="Arial" panose="020B0604020202020204" pitchFamily="34" charset="0"/>
              </a:rPr>
            </a:br>
            <a:r>
              <a:rPr lang="en-US" sz="1050" b="0" i="0" dirty="0" err="1">
                <a:solidFill>
                  <a:schemeClr val="tx1"/>
                </a:solidFill>
                <a:effectLst/>
                <a:latin typeface="Arial" panose="020B0604020202020204" pitchFamily="34" charset="0"/>
              </a:rPr>
              <a:t>first.last@pitchbook.com</a:t>
            </a:r>
            <a:endParaRPr lang="en-US" sz="1050" b="0" i="0" dirty="0">
              <a:solidFill>
                <a:schemeClr val="tx1"/>
              </a:solidFill>
              <a:effectLst/>
              <a:latin typeface="Arial" panose="020B0604020202020204" pitchFamily="34" charset="0"/>
            </a:endParaRPr>
          </a:p>
        </p:txBody>
      </p:sp>
      <p:sp>
        <p:nvSpPr>
          <p:cNvPr id="25" name="Rectangle 24">
            <a:extLst>
              <a:ext uri="{FF2B5EF4-FFF2-40B4-BE49-F238E27FC236}">
                <a16:creationId xmlns:a16="http://schemas.microsoft.com/office/drawing/2014/main" id="{CCCF43B5-9A41-734A-89F0-1B204786741F}"/>
              </a:ext>
            </a:extLst>
          </p:cNvPr>
          <p:cNvSpPr/>
          <p:nvPr userDrawn="1"/>
        </p:nvSpPr>
        <p:spPr>
          <a:xfrm>
            <a:off x="584200" y="2362200"/>
            <a:ext cx="36576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0" i="0" dirty="0">
                <a:solidFill>
                  <a:schemeClr val="tx1"/>
                </a:solidFill>
                <a:latin typeface="Arial Narrow" panose="020B0606020202030204" pitchFamily="34" charset="0"/>
              </a:rPr>
              <a:t>Figure X  </a:t>
            </a:r>
            <a:r>
              <a:rPr lang="en-US" sz="1400" dirty="0">
                <a:solidFill>
                  <a:schemeClr val="bg2"/>
                </a:solidFill>
                <a:effectLst/>
                <a:latin typeface="Wingdings 3" pitchFamily="2" charset="2"/>
              </a:rPr>
              <a:t>}</a:t>
            </a:r>
            <a:r>
              <a:rPr lang="en-US" sz="1300" b="0" i="0" dirty="0">
                <a:solidFill>
                  <a:schemeClr val="tx1"/>
                </a:solidFill>
                <a:latin typeface="Arial Narrow" panose="020B0606020202030204" pitchFamily="34" charset="0"/>
              </a:rPr>
              <a:t> </a:t>
            </a:r>
            <a:r>
              <a:rPr lang="en-US" sz="1300" b="1" i="0" dirty="0">
                <a:solidFill>
                  <a:schemeClr val="tx1"/>
                </a:solidFill>
                <a:latin typeface="Arial" panose="020B0604020202020204" pitchFamily="34" charset="0"/>
              </a:rPr>
              <a:t>1-2 line chart title goes here</a:t>
            </a:r>
          </a:p>
        </p:txBody>
      </p:sp>
      <p:sp>
        <p:nvSpPr>
          <p:cNvPr id="26" name="TextBox 25">
            <a:extLst>
              <a:ext uri="{FF2B5EF4-FFF2-40B4-BE49-F238E27FC236}">
                <a16:creationId xmlns:a16="http://schemas.microsoft.com/office/drawing/2014/main" id="{A9267656-22B6-E747-B791-26A88402272C}"/>
              </a:ext>
            </a:extLst>
          </p:cNvPr>
          <p:cNvSpPr txBox="1"/>
          <p:nvPr userDrawn="1"/>
        </p:nvSpPr>
        <p:spPr>
          <a:xfrm>
            <a:off x="609600" y="559317"/>
            <a:ext cx="5264727"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600" b="0" i="0" dirty="0">
                <a:solidFill>
                  <a:srgbClr val="FFFFFF"/>
                </a:solidFill>
                <a:effectLst/>
                <a:latin typeface="Georgia" panose="02040502050405020303" pitchFamily="18" charset="0"/>
              </a:rPr>
              <a:t>Type Elements</a:t>
            </a:r>
          </a:p>
        </p:txBody>
      </p:sp>
      <p:sp>
        <p:nvSpPr>
          <p:cNvPr id="27" name="TextBox 26">
            <a:extLst>
              <a:ext uri="{FF2B5EF4-FFF2-40B4-BE49-F238E27FC236}">
                <a16:creationId xmlns:a16="http://schemas.microsoft.com/office/drawing/2014/main" id="{8918AAAD-3E4F-204D-9300-645A07DFA61D}"/>
              </a:ext>
            </a:extLst>
          </p:cNvPr>
          <p:cNvSpPr txBox="1"/>
          <p:nvPr userDrawn="1"/>
        </p:nvSpPr>
        <p:spPr>
          <a:xfrm>
            <a:off x="7569200" y="559317"/>
            <a:ext cx="5264727"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5600" b="0" i="0" dirty="0">
                <a:solidFill>
                  <a:srgbClr val="FFFFFF"/>
                </a:solidFill>
                <a:effectLst/>
                <a:latin typeface="Georgia" panose="02040502050405020303" pitchFamily="18" charset="0"/>
              </a:rPr>
              <a:t>Chart Modifiers</a:t>
            </a:r>
          </a:p>
        </p:txBody>
      </p:sp>
      <p:grpSp>
        <p:nvGrpSpPr>
          <p:cNvPr id="28" name="Group 27">
            <a:extLst>
              <a:ext uri="{FF2B5EF4-FFF2-40B4-BE49-F238E27FC236}">
                <a16:creationId xmlns:a16="http://schemas.microsoft.com/office/drawing/2014/main" id="{1B434569-39A8-A94A-8154-BA6C0FF5B100}"/>
              </a:ext>
            </a:extLst>
          </p:cNvPr>
          <p:cNvGrpSpPr/>
          <p:nvPr userDrawn="1"/>
        </p:nvGrpSpPr>
        <p:grpSpPr>
          <a:xfrm>
            <a:off x="7393901" y="1981200"/>
            <a:ext cx="914400" cy="914400"/>
            <a:chOff x="0" y="0"/>
            <a:chExt cx="1166887" cy="1166887"/>
          </a:xfrm>
          <a:noFill/>
        </p:grpSpPr>
        <p:sp>
          <p:nvSpPr>
            <p:cNvPr id="29" name="Arc 28">
              <a:extLst>
                <a:ext uri="{FF2B5EF4-FFF2-40B4-BE49-F238E27FC236}">
                  <a16:creationId xmlns:a16="http://schemas.microsoft.com/office/drawing/2014/main" id="{466EA160-FC7F-9C42-A9D7-E3218CD7836B}"/>
                </a:ext>
              </a:extLst>
            </p:cNvPr>
            <p:cNvSpPr/>
            <p:nvPr userDrawn="1"/>
          </p:nvSpPr>
          <p:spPr>
            <a:xfrm rot="16200000">
              <a:off x="0" y="0"/>
              <a:ext cx="1166887" cy="1166887"/>
            </a:xfrm>
            <a:prstGeom prst="arc">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endParaRPr lang="en-US" dirty="0">
                <a:latin typeface="Georgia" panose="02040502050405020303" pitchFamily="18" charset="0"/>
              </a:endParaRPr>
            </a:p>
          </p:txBody>
        </p:sp>
        <p:cxnSp>
          <p:nvCxnSpPr>
            <p:cNvPr id="30" name="Straight Arrow Connector 29">
              <a:extLst>
                <a:ext uri="{FF2B5EF4-FFF2-40B4-BE49-F238E27FC236}">
                  <a16:creationId xmlns:a16="http://schemas.microsoft.com/office/drawing/2014/main" id="{A16DA86E-91D3-734D-BD54-075470A0FD43}"/>
                </a:ext>
              </a:extLst>
            </p:cNvPr>
            <p:cNvCxnSpPr>
              <a:cxnSpLocks/>
            </p:cNvCxnSpPr>
            <p:nvPr userDrawn="1"/>
          </p:nvCxnSpPr>
          <p:spPr>
            <a:xfrm>
              <a:off x="583443" y="414"/>
              <a:ext cx="46993" cy="0"/>
            </a:xfrm>
            <a:prstGeom prst="straightConnector1">
              <a:avLst/>
            </a:prstGeom>
            <a:grpFill/>
            <a:ln w="12700">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grpSp>
      <p:cxnSp>
        <p:nvCxnSpPr>
          <p:cNvPr id="31" name="Elbow Connector 30">
            <a:extLst>
              <a:ext uri="{FF2B5EF4-FFF2-40B4-BE49-F238E27FC236}">
                <a16:creationId xmlns:a16="http://schemas.microsoft.com/office/drawing/2014/main" id="{5ACA40F4-B229-B643-9071-D008268B3E3C}"/>
              </a:ext>
            </a:extLst>
          </p:cNvPr>
          <p:cNvCxnSpPr>
            <a:cxnSpLocks/>
          </p:cNvCxnSpPr>
          <p:nvPr userDrawn="1"/>
        </p:nvCxnSpPr>
        <p:spPr>
          <a:xfrm>
            <a:off x="8383226" y="1981200"/>
            <a:ext cx="548640" cy="548640"/>
          </a:xfrm>
          <a:prstGeom prst="bentConnector3">
            <a:avLst/>
          </a:prstGeom>
          <a:ln w="12700">
            <a:solidFill>
              <a:schemeClr val="tx1"/>
            </a:solidFill>
            <a:headEnd type="triangle"/>
            <a:tailEnd type="triangle" w="med"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C83CAFA-EB47-D945-9C91-A7F51B72EF34}"/>
              </a:ext>
            </a:extLst>
          </p:cNvPr>
          <p:cNvCxnSpPr>
            <a:cxnSpLocks/>
          </p:cNvCxnSpPr>
          <p:nvPr userDrawn="1"/>
        </p:nvCxnSpPr>
        <p:spPr>
          <a:xfrm>
            <a:off x="9518264" y="2256875"/>
            <a:ext cx="548640" cy="0"/>
          </a:xfrm>
          <a:prstGeom prst="straightConnector1">
            <a:avLst/>
          </a:prstGeom>
          <a:ln w="12700" cap="rnd">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cxnSp>
        <p:nvCxnSpPr>
          <p:cNvPr id="33" name="Elbow Connector 32">
            <a:extLst>
              <a:ext uri="{FF2B5EF4-FFF2-40B4-BE49-F238E27FC236}">
                <a16:creationId xmlns:a16="http://schemas.microsoft.com/office/drawing/2014/main" id="{60DDED0D-A590-1047-BF46-C961F07BCD94}"/>
              </a:ext>
            </a:extLst>
          </p:cNvPr>
          <p:cNvCxnSpPr>
            <a:cxnSpLocks/>
          </p:cNvCxnSpPr>
          <p:nvPr userDrawn="1"/>
        </p:nvCxnSpPr>
        <p:spPr>
          <a:xfrm flipV="1">
            <a:off x="11150364" y="2022805"/>
            <a:ext cx="549354" cy="548640"/>
          </a:xfrm>
          <a:prstGeom prst="bentConnector3">
            <a:avLst>
              <a:gd name="adj1" fmla="val 100136"/>
            </a:avLst>
          </a:prstGeom>
          <a:ln w="12700" cap="rnd">
            <a:solidFill>
              <a:schemeClr val="tx1"/>
            </a:solidFill>
            <a:bevel/>
            <a:tailEnd type="triangle" w="med" len="sm"/>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1B0E256A-AC1E-ED4A-A7D4-9D3A864652E8}"/>
              </a:ext>
            </a:extLst>
          </p:cNvPr>
          <p:cNvGrpSpPr/>
          <p:nvPr userDrawn="1"/>
        </p:nvGrpSpPr>
        <p:grpSpPr>
          <a:xfrm>
            <a:off x="10653131" y="1950204"/>
            <a:ext cx="157351" cy="672571"/>
            <a:chOff x="1882150" y="1277382"/>
            <a:chExt cx="157351" cy="672571"/>
          </a:xfrm>
        </p:grpSpPr>
        <p:sp>
          <p:nvSpPr>
            <p:cNvPr id="35" name="Right Bracket 34">
              <a:extLst>
                <a:ext uri="{FF2B5EF4-FFF2-40B4-BE49-F238E27FC236}">
                  <a16:creationId xmlns:a16="http://schemas.microsoft.com/office/drawing/2014/main" id="{2B94F88A-AE7B-C94E-A9AA-8B443805FC74}"/>
                </a:ext>
              </a:extLst>
            </p:cNvPr>
            <p:cNvSpPr/>
            <p:nvPr/>
          </p:nvSpPr>
          <p:spPr>
            <a:xfrm>
              <a:off x="1882150" y="1277382"/>
              <a:ext cx="110531" cy="672571"/>
            </a:xfrm>
            <a:prstGeom prst="rightBracket">
              <a:avLst>
                <a:gd name="adj" fmla="val 0"/>
              </a:avLst>
            </a:prstGeom>
            <a:ln w="1270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Georgia" panose="02040502050405020303" pitchFamily="18" charset="0"/>
              </a:endParaRPr>
            </a:p>
          </p:txBody>
        </p:sp>
        <p:cxnSp>
          <p:nvCxnSpPr>
            <p:cNvPr id="36" name="Straight Arrow Connector 35">
              <a:extLst>
                <a:ext uri="{FF2B5EF4-FFF2-40B4-BE49-F238E27FC236}">
                  <a16:creationId xmlns:a16="http://schemas.microsoft.com/office/drawing/2014/main" id="{4D227598-3FDB-C248-8F3F-482057B1F6E9}"/>
                </a:ext>
              </a:extLst>
            </p:cNvPr>
            <p:cNvCxnSpPr>
              <a:cxnSpLocks/>
            </p:cNvCxnSpPr>
            <p:nvPr/>
          </p:nvCxnSpPr>
          <p:spPr>
            <a:xfrm>
              <a:off x="2011171" y="1611222"/>
              <a:ext cx="28330" cy="0"/>
            </a:xfrm>
            <a:prstGeom prst="straightConnector1">
              <a:avLst/>
            </a:prstGeom>
            <a:ln w="12700" cap="rnd">
              <a:solidFill>
                <a:schemeClr val="tx1"/>
              </a:solidFill>
              <a:tailEnd type="triangle" w="med" len="sm"/>
            </a:ln>
          </p:spPr>
          <p:style>
            <a:lnRef idx="1">
              <a:schemeClr val="accent1"/>
            </a:lnRef>
            <a:fillRef idx="0">
              <a:schemeClr val="accent1"/>
            </a:fillRef>
            <a:effectRef idx="0">
              <a:schemeClr val="accent1"/>
            </a:effectRef>
            <a:fontRef idx="minor">
              <a:schemeClr val="tx1"/>
            </a:fontRef>
          </p:style>
        </p:cxnSp>
      </p:grpSp>
      <p:cxnSp>
        <p:nvCxnSpPr>
          <p:cNvPr id="37" name="Elbow Connector 36">
            <a:extLst>
              <a:ext uri="{FF2B5EF4-FFF2-40B4-BE49-F238E27FC236}">
                <a16:creationId xmlns:a16="http://schemas.microsoft.com/office/drawing/2014/main" id="{516ECB47-F63F-D743-8A29-33B07E9DB1D7}"/>
              </a:ext>
            </a:extLst>
          </p:cNvPr>
          <p:cNvCxnSpPr>
            <a:cxnSpLocks/>
          </p:cNvCxnSpPr>
          <p:nvPr userDrawn="1"/>
        </p:nvCxnSpPr>
        <p:spPr>
          <a:xfrm>
            <a:off x="12039600" y="1979251"/>
            <a:ext cx="549354" cy="548640"/>
          </a:xfrm>
          <a:prstGeom prst="bentConnector3">
            <a:avLst>
              <a:gd name="adj1" fmla="val 100490"/>
            </a:avLst>
          </a:prstGeom>
          <a:ln w="12700" cap="rnd">
            <a:solidFill>
              <a:schemeClr val="tx1"/>
            </a:solidFill>
            <a:round/>
            <a:tailEnd type="triangle" w="med" len="sm"/>
          </a:ln>
        </p:spPr>
        <p:style>
          <a:lnRef idx="1">
            <a:schemeClr val="accent1"/>
          </a:lnRef>
          <a:fillRef idx="0">
            <a:schemeClr val="accent1"/>
          </a:fillRef>
          <a:effectRef idx="0">
            <a:schemeClr val="accent1"/>
          </a:effectRef>
          <a:fontRef idx="minor">
            <a:schemeClr val="tx1"/>
          </a:fontRef>
        </p:style>
      </p:cxnSp>
      <p:sp>
        <p:nvSpPr>
          <p:cNvPr id="38" name="Rounded Rectangle 37">
            <a:extLst>
              <a:ext uri="{FF2B5EF4-FFF2-40B4-BE49-F238E27FC236}">
                <a16:creationId xmlns:a16="http://schemas.microsoft.com/office/drawing/2014/main" id="{7BB3D81E-2D8B-8F45-8F7A-A7237C517D46}"/>
              </a:ext>
            </a:extLst>
          </p:cNvPr>
          <p:cNvSpPr/>
          <p:nvPr userDrawn="1"/>
        </p:nvSpPr>
        <p:spPr>
          <a:xfrm>
            <a:off x="7412510" y="3254058"/>
            <a:ext cx="621242" cy="621241"/>
          </a:xfrm>
          <a:prstGeom prst="roundRect">
            <a:avLst>
              <a:gd name="adj" fmla="val 0"/>
            </a:avLst>
          </a:prstGeom>
          <a:noFill/>
          <a:ln w="19050" cap="rnd">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noFill/>
              <a:latin typeface="Georgia" panose="02040502050405020303" pitchFamily="18" charset="0"/>
            </a:endParaRPr>
          </a:p>
        </p:txBody>
      </p:sp>
      <p:sp>
        <p:nvSpPr>
          <p:cNvPr id="39" name="Oval 38">
            <a:extLst>
              <a:ext uri="{FF2B5EF4-FFF2-40B4-BE49-F238E27FC236}">
                <a16:creationId xmlns:a16="http://schemas.microsoft.com/office/drawing/2014/main" id="{90304090-7871-2B43-869B-5E1C3C8F287E}"/>
              </a:ext>
            </a:extLst>
          </p:cNvPr>
          <p:cNvSpPr/>
          <p:nvPr userDrawn="1"/>
        </p:nvSpPr>
        <p:spPr>
          <a:xfrm>
            <a:off x="8475766" y="3254058"/>
            <a:ext cx="621241" cy="621241"/>
          </a:xfrm>
          <a:prstGeom prst="ellipse">
            <a:avLst/>
          </a:prstGeom>
          <a:noFill/>
          <a:ln w="19050" cap="rnd">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orgia" panose="02040502050405020303" pitchFamily="18" charset="0"/>
            </a:endParaRPr>
          </a:p>
        </p:txBody>
      </p:sp>
      <p:sp>
        <p:nvSpPr>
          <p:cNvPr id="40" name="Oval 39">
            <a:extLst>
              <a:ext uri="{FF2B5EF4-FFF2-40B4-BE49-F238E27FC236}">
                <a16:creationId xmlns:a16="http://schemas.microsoft.com/office/drawing/2014/main" id="{23439A04-A51B-E249-9595-453F518E284C}"/>
              </a:ext>
            </a:extLst>
          </p:cNvPr>
          <p:cNvSpPr/>
          <p:nvPr userDrawn="1"/>
        </p:nvSpPr>
        <p:spPr>
          <a:xfrm>
            <a:off x="9601200" y="3505200"/>
            <a:ext cx="263065" cy="263065"/>
          </a:xfrm>
          <a:prstGeom prst="ellipse">
            <a:avLst/>
          </a:prstGeom>
          <a:noFill/>
          <a:ln w="19050" cap="rnd">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orgia" panose="02040502050405020303" pitchFamily="18" charset="0"/>
            </a:endParaRPr>
          </a:p>
        </p:txBody>
      </p:sp>
      <p:sp>
        <p:nvSpPr>
          <p:cNvPr id="41" name="Rounded Rectangle 40">
            <a:extLst>
              <a:ext uri="{FF2B5EF4-FFF2-40B4-BE49-F238E27FC236}">
                <a16:creationId xmlns:a16="http://schemas.microsoft.com/office/drawing/2014/main" id="{59C76B78-D265-8444-B502-0701352197DA}"/>
              </a:ext>
            </a:extLst>
          </p:cNvPr>
          <p:cNvSpPr/>
          <p:nvPr userDrawn="1"/>
        </p:nvSpPr>
        <p:spPr>
          <a:xfrm>
            <a:off x="7393901" y="4486356"/>
            <a:ext cx="2850636" cy="299756"/>
          </a:xfrm>
          <a:prstGeom prst="roundRect">
            <a:avLst>
              <a:gd name="adj" fmla="val 0"/>
            </a:avLst>
          </a:prstGeom>
          <a:noFill/>
          <a:ln w="12700">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accent3"/>
                </a:solidFill>
                <a:latin typeface="Arial Narrow" panose="020B0606020202030204" pitchFamily="34" charset="0"/>
              </a:rPr>
              <a:t>Insert chart highlight text here and adjust frame to fit</a:t>
            </a:r>
          </a:p>
        </p:txBody>
      </p:sp>
      <p:sp>
        <p:nvSpPr>
          <p:cNvPr id="42" name="TextBox 41">
            <a:extLst>
              <a:ext uri="{FF2B5EF4-FFF2-40B4-BE49-F238E27FC236}">
                <a16:creationId xmlns:a16="http://schemas.microsoft.com/office/drawing/2014/main" id="{0C9C8B12-519F-8545-BE37-D232847F5CA8}"/>
              </a:ext>
            </a:extLst>
          </p:cNvPr>
          <p:cNvSpPr txBox="1"/>
          <p:nvPr userDrawn="1"/>
        </p:nvSpPr>
        <p:spPr>
          <a:xfrm>
            <a:off x="567267" y="3060858"/>
            <a:ext cx="1905000" cy="569387"/>
          </a:xfrm>
          <a:prstGeom prst="rect">
            <a:avLst/>
          </a:prstGeom>
          <a:noFill/>
        </p:spPr>
        <p:txBody>
          <a:bodyPr wrap="square" rtlCol="0">
            <a:spAutoFit/>
          </a:bodyPr>
          <a:lstStyle/>
          <a:p>
            <a:r>
              <a:rPr lang="en-US" sz="1200" b="1" dirty="0">
                <a:solidFill>
                  <a:schemeClr val="tx1"/>
                </a:solidFill>
                <a:latin typeface="Arial" panose="020B0604020202020204" pitchFamily="34" charset="0"/>
              </a:rPr>
              <a:t>Report title here</a:t>
            </a:r>
          </a:p>
          <a:p>
            <a:endParaRPr lang="en-US" sz="1000" b="1" dirty="0">
              <a:solidFill>
                <a:schemeClr val="tx1"/>
              </a:solidFill>
              <a:latin typeface="Arial" panose="020B0604020202020204" pitchFamily="34" charset="0"/>
            </a:endParaRPr>
          </a:p>
          <a:p>
            <a:r>
              <a:rPr lang="en-US" sz="900" dirty="0">
                <a:solidFill>
                  <a:schemeClr val="tx1"/>
                </a:solidFill>
                <a:latin typeface="Arial" panose="020B0604020202020204" pitchFamily="34" charset="0"/>
              </a:rPr>
              <a:t>Download the report </a:t>
            </a:r>
            <a:r>
              <a:rPr lang="en-US" sz="900" u="sng" dirty="0">
                <a:solidFill>
                  <a:schemeClr val="bg2"/>
                </a:solidFill>
                <a:latin typeface="Arial" panose="020B0604020202020204" pitchFamily="34" charset="0"/>
              </a:rPr>
              <a:t>here</a:t>
            </a:r>
          </a:p>
        </p:txBody>
      </p:sp>
      <p:sp>
        <p:nvSpPr>
          <p:cNvPr id="43" name="TextBox 42">
            <a:extLst>
              <a:ext uri="{FF2B5EF4-FFF2-40B4-BE49-F238E27FC236}">
                <a16:creationId xmlns:a16="http://schemas.microsoft.com/office/drawing/2014/main" id="{5AE912D5-BCFA-AB45-B817-284320AF0695}"/>
              </a:ext>
            </a:extLst>
          </p:cNvPr>
          <p:cNvSpPr txBox="1"/>
          <p:nvPr userDrawn="1"/>
        </p:nvSpPr>
        <p:spPr>
          <a:xfrm>
            <a:off x="567267" y="4561209"/>
            <a:ext cx="3681202" cy="223138"/>
          </a:xfrm>
          <a:prstGeom prst="rect">
            <a:avLst/>
          </a:prstGeom>
          <a:noFill/>
        </p:spPr>
        <p:txBody>
          <a:bodyPr wrap="square">
            <a:spAutoFit/>
          </a:bodyPr>
          <a:lstStyle/>
          <a:p>
            <a:pPr lvl="0" algn="r"/>
            <a:r>
              <a:rPr lang="en-US" sz="850" dirty="0">
                <a:solidFill>
                  <a:schemeClr val="tx1"/>
                </a:solidFill>
                <a:latin typeface="Arial" panose="020B0604020202020204" pitchFamily="34" charset="0"/>
              </a:rPr>
              <a:t>Source: </a:t>
            </a:r>
            <a:r>
              <a:rPr lang="en-US" sz="850" dirty="0" err="1">
                <a:solidFill>
                  <a:schemeClr val="tx1"/>
                </a:solidFill>
                <a:latin typeface="Arial" panose="020B0604020202020204" pitchFamily="34" charset="0"/>
              </a:rPr>
              <a:t>PitchBook</a:t>
            </a:r>
            <a:r>
              <a:rPr lang="en-US" sz="850" dirty="0">
                <a:solidFill>
                  <a:schemeClr val="tx1"/>
                </a:solidFill>
                <a:latin typeface="Arial" panose="020B0604020202020204" pitchFamily="34" charset="0"/>
              </a:rPr>
              <a:t>  •  Geography: Global  •  *As of </a:t>
            </a:r>
            <a:r>
              <a:rPr lang="en-US" sz="850" dirty="0" err="1">
                <a:solidFill>
                  <a:schemeClr val="tx1"/>
                </a:solidFill>
                <a:latin typeface="Arial" panose="020B0604020202020204" pitchFamily="34" charset="0"/>
              </a:rPr>
              <a:t>datehere</a:t>
            </a:r>
            <a:r>
              <a:rPr lang="en-US" sz="850" dirty="0">
                <a:solidFill>
                  <a:schemeClr val="tx1"/>
                </a:solidFill>
                <a:latin typeface="Arial" panose="020B0604020202020204" pitchFamily="34" charset="0"/>
              </a:rPr>
              <a:t>, 2024</a:t>
            </a:r>
          </a:p>
        </p:txBody>
      </p:sp>
      <p:sp>
        <p:nvSpPr>
          <p:cNvPr id="44" name="TextBox 43">
            <a:extLst>
              <a:ext uri="{FF2B5EF4-FFF2-40B4-BE49-F238E27FC236}">
                <a16:creationId xmlns:a16="http://schemas.microsoft.com/office/drawing/2014/main" id="{3FECC05A-DDAA-B541-86E4-0668741398D3}"/>
              </a:ext>
            </a:extLst>
          </p:cNvPr>
          <p:cNvSpPr txBox="1"/>
          <p:nvPr userDrawn="1"/>
        </p:nvSpPr>
        <p:spPr>
          <a:xfrm>
            <a:off x="567267" y="5219828"/>
            <a:ext cx="3422984" cy="353943"/>
          </a:xfrm>
          <a:prstGeom prst="rect">
            <a:avLst/>
          </a:prstGeom>
          <a:noFill/>
        </p:spPr>
        <p:txBody>
          <a:bodyPr wrap="square">
            <a:spAutoFit/>
          </a:bodyPr>
          <a:lstStyle/>
          <a:p>
            <a:pPr lvl="0"/>
            <a:r>
              <a:rPr lang="en-US" sz="850" dirty="0">
                <a:solidFill>
                  <a:schemeClr val="accent3"/>
                </a:solidFill>
                <a:latin typeface="Arial" panose="020B0604020202020204" pitchFamily="34" charset="0"/>
              </a:rPr>
              <a:t>1: Example footnote here</a:t>
            </a:r>
          </a:p>
          <a:p>
            <a:pPr lvl="0"/>
            <a:r>
              <a:rPr lang="en-US" sz="850" dirty="0">
                <a:solidFill>
                  <a:schemeClr val="accent3"/>
                </a:solidFill>
                <a:latin typeface="Arial" panose="020B0604020202020204" pitchFamily="34" charset="0"/>
              </a:rPr>
              <a:t>2: Another example footnote</a:t>
            </a:r>
          </a:p>
        </p:txBody>
      </p:sp>
      <p:sp>
        <p:nvSpPr>
          <p:cNvPr id="45" name="TextBox 44">
            <a:extLst>
              <a:ext uri="{FF2B5EF4-FFF2-40B4-BE49-F238E27FC236}">
                <a16:creationId xmlns:a16="http://schemas.microsoft.com/office/drawing/2014/main" id="{F5252928-0208-9947-A785-BCAD8710A58E}"/>
              </a:ext>
            </a:extLst>
          </p:cNvPr>
          <p:cNvSpPr txBox="1"/>
          <p:nvPr userDrawn="1"/>
        </p:nvSpPr>
        <p:spPr>
          <a:xfrm>
            <a:off x="609600" y="3950310"/>
            <a:ext cx="579120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50" b="0" i="0" dirty="0">
                <a:solidFill>
                  <a:srgbClr val="FFFFFF"/>
                </a:solidFill>
                <a:effectLst/>
                <a:latin typeface="Arial" panose="020B0604020202020204" pitchFamily="34" charset="0"/>
              </a:rPr>
              <a:t>QX 202X QUANTITATIVE PERSPECTIVES REPORT | </a:t>
            </a:r>
            <a:r>
              <a:rPr lang="en-US" sz="900" b="0" i="0" dirty="0">
                <a:solidFill>
                  <a:srgbClr val="FFFFFF"/>
                </a:solidFill>
                <a:effectLst/>
                <a:latin typeface="Arial" panose="020B0604020202020204" pitchFamily="34" charset="0"/>
              </a:rPr>
              <a:t>CONFIDENTIAL. NOT FOR REDISTRIBUTION.</a:t>
            </a:r>
          </a:p>
        </p:txBody>
      </p:sp>
    </p:spTree>
    <p:extLst>
      <p:ext uri="{BB962C8B-B14F-4D97-AF65-F5344CB8AC3E}">
        <p14:creationId xmlns:p14="http://schemas.microsoft.com/office/powerpoint/2010/main" val="286236128"/>
      </p:ext>
    </p:extLst>
  </p:cSld>
  <p:clrMap bg1="lt1" tx1="dk1" bg2="lt2" tx2="dk2" accent1="accent1" accent2="accent2" accent3="accent3" accent4="accent4" accent5="accent5" accent6="accent6" hlink="hlink" folHlink="folHlink"/>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1DA365-C99A-4940-8AF9-98E712901930}"/>
              </a:ext>
            </a:extLst>
          </p:cNvPr>
          <p:cNvSpPr/>
          <p:nvPr userDrawn="1"/>
        </p:nvSpPr>
        <p:spPr>
          <a:xfrm>
            <a:off x="8156448" y="0"/>
            <a:ext cx="6473952" cy="822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orgia" panose="02040502050405020303" pitchFamily="18" charset="0"/>
            </a:endParaRPr>
          </a:p>
        </p:txBody>
      </p:sp>
      <p:sp>
        <p:nvSpPr>
          <p:cNvPr id="4" name="TextBox 3">
            <a:extLst>
              <a:ext uri="{FF2B5EF4-FFF2-40B4-BE49-F238E27FC236}">
                <a16:creationId xmlns:a16="http://schemas.microsoft.com/office/drawing/2014/main" id="{10E527EA-408F-F241-9BB4-C4ADA5E2E947}"/>
              </a:ext>
            </a:extLst>
          </p:cNvPr>
          <p:cNvSpPr txBox="1"/>
          <p:nvPr userDrawn="1"/>
        </p:nvSpPr>
        <p:spPr>
          <a:xfrm>
            <a:off x="12572999" y="7772400"/>
            <a:ext cx="1453101" cy="223138"/>
          </a:xfrm>
          <a:prstGeom prst="rect">
            <a:avLst/>
          </a:prstGeom>
          <a:noFill/>
        </p:spPr>
        <p:txBody>
          <a:bodyPr wrap="square" rtlCol="0">
            <a:spAutoFit/>
          </a:bodyPr>
          <a:lstStyle/>
          <a:p>
            <a:pPr algn="r"/>
            <a:r>
              <a:rPr lang="en-US" sz="850" b="1" i="0" dirty="0">
                <a:solidFill>
                  <a:schemeClr val="tx1"/>
                </a:solidFill>
                <a:latin typeface="Arial" panose="020B0604020202020204" pitchFamily="34" charset="0"/>
              </a:rPr>
              <a:t>PG </a:t>
            </a:r>
            <a:fld id="{7FEBC95B-E995-044D-AC87-85A66EAB3F8B}" type="slidenum">
              <a:rPr lang="en-US" sz="850" b="1" i="0" smtClean="0">
                <a:solidFill>
                  <a:schemeClr val="tx1"/>
                </a:solidFill>
                <a:latin typeface="Arial" panose="020B0604020202020204" pitchFamily="34" charset="0"/>
              </a:rPr>
              <a:pPr algn="r"/>
              <a:t>‹#›</a:t>
            </a:fld>
            <a:endParaRPr lang="en-US" sz="850" b="1" i="0" dirty="0">
              <a:solidFill>
                <a:schemeClr val="tx1"/>
              </a:solidFill>
              <a:latin typeface="Arial" panose="020B0604020202020204" pitchFamily="34" charset="0"/>
            </a:endParaRPr>
          </a:p>
        </p:txBody>
      </p:sp>
      <p:pic>
        <p:nvPicPr>
          <p:cNvPr id="6" name="Picture 5" descr="A blue and black logo&#10;&#10;Description automatically generated">
            <a:extLst>
              <a:ext uri="{FF2B5EF4-FFF2-40B4-BE49-F238E27FC236}">
                <a16:creationId xmlns:a16="http://schemas.microsoft.com/office/drawing/2014/main" id="{0209FC2E-BD2E-7440-A8FF-5E8B10BFB1FF}"/>
              </a:ext>
            </a:extLst>
          </p:cNvPr>
          <p:cNvPicPr>
            <a:picLocks noChangeAspect="1"/>
          </p:cNvPicPr>
          <p:nvPr userDrawn="1"/>
        </p:nvPicPr>
        <p:blipFill>
          <a:blip r:embed="rId4"/>
          <a:stretch>
            <a:fillRect/>
          </a:stretch>
        </p:blipFill>
        <p:spPr>
          <a:xfrm>
            <a:off x="609600" y="476892"/>
            <a:ext cx="457200" cy="513708"/>
          </a:xfrm>
          <a:prstGeom prst="rect">
            <a:avLst/>
          </a:prstGeom>
        </p:spPr>
      </p:pic>
      <p:sp>
        <p:nvSpPr>
          <p:cNvPr id="7" name="TextBox 6">
            <a:extLst>
              <a:ext uri="{FF2B5EF4-FFF2-40B4-BE49-F238E27FC236}">
                <a16:creationId xmlns:a16="http://schemas.microsoft.com/office/drawing/2014/main" id="{0B17D785-C36F-CC4C-B967-E0C2FD320226}"/>
              </a:ext>
            </a:extLst>
          </p:cNvPr>
          <p:cNvSpPr txBox="1"/>
          <p:nvPr userDrawn="1"/>
        </p:nvSpPr>
        <p:spPr>
          <a:xfrm>
            <a:off x="457200" y="7630053"/>
            <a:ext cx="5867400" cy="5078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dirty="0">
                <a:solidFill>
                  <a:srgbClr val="FFFFFF"/>
                </a:solidFill>
                <a:effectLst/>
                <a:latin typeface="Arial" panose="020B0604020202020204" pitchFamily="34" charset="0"/>
              </a:rPr>
              <a:t>MONTHLY EUROPEAN PRIVATE CREDIT MONITOR | PERMISSION TO REPRINT OR DISTRIBUTE ANY CONTENT FROM THIS PRESENTATION REQUIRES THE PRIOR WRITTEN APPROVAL OF PITCHBOOK DATA, INC.</a:t>
            </a:r>
          </a:p>
        </p:txBody>
      </p:sp>
    </p:spTree>
    <p:extLst>
      <p:ext uri="{BB962C8B-B14F-4D97-AF65-F5344CB8AC3E}">
        <p14:creationId xmlns:p14="http://schemas.microsoft.com/office/powerpoint/2010/main" val="946631886"/>
      </p:ext>
    </p:extLst>
  </p:cSld>
  <p:clrMap bg1="lt1" tx1="dk1" bg2="lt2" tx2="dk2" accent1="accent1" accent2="accent2" accent3="accent3" accent4="accent4" accent5="accent5" accent6="accent6" hlink="hlink" folHlink="folHlink"/>
  <p:sldLayoutIdLst>
    <p:sldLayoutId id="2147483678" r:id="rId1"/>
    <p:sldLayoutId id="2147483691"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 userDrawn="1">
          <p15:clr>
            <a:srgbClr val="F26B43"/>
          </p15:clr>
        </p15:guide>
        <p15:guide id="2" orient="horz" pos="720" userDrawn="1">
          <p15:clr>
            <a:srgbClr val="F26B43"/>
          </p15:clr>
        </p15:guide>
        <p15:guide id="3" orient="horz" pos="1248" userDrawn="1">
          <p15:clr>
            <a:srgbClr val="F26B43"/>
          </p15:clr>
        </p15:guide>
        <p15:guide id="4" pos="384" userDrawn="1">
          <p15:clr>
            <a:srgbClr val="F26B43"/>
          </p15:clr>
        </p15:guide>
        <p15:guide id="5" pos="8832" userDrawn="1">
          <p15:clr>
            <a:srgbClr val="F26B43"/>
          </p15:clr>
        </p15:guide>
        <p15:guide id="6" orient="horz" pos="4752" userDrawn="1">
          <p15:clr>
            <a:srgbClr val="F26B43"/>
          </p15:clr>
        </p15:guide>
        <p15:guide id="7" orient="horz" pos="4608" userDrawn="1">
          <p15:clr>
            <a:srgbClr val="F26B43"/>
          </p15:clr>
        </p15:guide>
        <p15:guide id="8" pos="4896" userDrawn="1">
          <p15:clr>
            <a:srgbClr val="F26B43"/>
          </p15:clr>
        </p15:guide>
        <p15:guide id="9" pos="51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EAA3D4-6EEC-944E-A234-05369B8BF947}"/>
              </a:ext>
            </a:extLst>
          </p:cNvPr>
          <p:cNvSpPr txBox="1"/>
          <p:nvPr userDrawn="1"/>
        </p:nvSpPr>
        <p:spPr>
          <a:xfrm>
            <a:off x="12572999" y="7772400"/>
            <a:ext cx="1453101" cy="223138"/>
          </a:xfrm>
          <a:prstGeom prst="rect">
            <a:avLst/>
          </a:prstGeom>
          <a:noFill/>
        </p:spPr>
        <p:txBody>
          <a:bodyPr wrap="square" rtlCol="0">
            <a:spAutoFit/>
          </a:bodyPr>
          <a:lstStyle/>
          <a:p>
            <a:pPr algn="r"/>
            <a:r>
              <a:rPr lang="en-US" sz="850" b="1" i="0" dirty="0">
                <a:solidFill>
                  <a:schemeClr val="tx1"/>
                </a:solidFill>
                <a:latin typeface="Arial" panose="020B0604020202020204" pitchFamily="34" charset="0"/>
              </a:rPr>
              <a:t>PG </a:t>
            </a:r>
            <a:fld id="{7FEBC95B-E995-044D-AC87-85A66EAB3F8B}" type="slidenum">
              <a:rPr lang="en-US" sz="850" b="1" i="0" smtClean="0">
                <a:solidFill>
                  <a:schemeClr val="tx1"/>
                </a:solidFill>
                <a:latin typeface="Arial" panose="020B0604020202020204" pitchFamily="34" charset="0"/>
              </a:rPr>
              <a:pPr algn="r"/>
              <a:t>‹#›</a:t>
            </a:fld>
            <a:endParaRPr lang="en-US" sz="850" b="1" i="0" dirty="0">
              <a:solidFill>
                <a:schemeClr val="tx1"/>
              </a:solidFill>
              <a:latin typeface="Arial" panose="020B0604020202020204" pitchFamily="34" charset="0"/>
            </a:endParaRPr>
          </a:p>
        </p:txBody>
      </p:sp>
      <p:pic>
        <p:nvPicPr>
          <p:cNvPr id="4" name="Picture 3" descr="A blue and black logo&#10;&#10;Description automatically generated">
            <a:extLst>
              <a:ext uri="{FF2B5EF4-FFF2-40B4-BE49-F238E27FC236}">
                <a16:creationId xmlns:a16="http://schemas.microsoft.com/office/drawing/2014/main" id="{4F75A58D-158A-4942-A518-8946E2A146DE}"/>
              </a:ext>
            </a:extLst>
          </p:cNvPr>
          <p:cNvPicPr>
            <a:picLocks noChangeAspect="1"/>
          </p:cNvPicPr>
          <p:nvPr userDrawn="1"/>
        </p:nvPicPr>
        <p:blipFill>
          <a:blip r:embed="rId3"/>
          <a:stretch>
            <a:fillRect/>
          </a:stretch>
        </p:blipFill>
        <p:spPr>
          <a:xfrm>
            <a:off x="609600" y="476892"/>
            <a:ext cx="457200" cy="513708"/>
          </a:xfrm>
          <a:prstGeom prst="rect">
            <a:avLst/>
          </a:prstGeom>
        </p:spPr>
      </p:pic>
      <p:sp>
        <p:nvSpPr>
          <p:cNvPr id="5" name="TextBox 4">
            <a:extLst>
              <a:ext uri="{FF2B5EF4-FFF2-40B4-BE49-F238E27FC236}">
                <a16:creationId xmlns:a16="http://schemas.microsoft.com/office/drawing/2014/main" id="{09F8BAFE-BA62-0D47-B1A4-D2E70BDD026A}"/>
              </a:ext>
            </a:extLst>
          </p:cNvPr>
          <p:cNvSpPr txBox="1"/>
          <p:nvPr userDrawn="1"/>
        </p:nvSpPr>
        <p:spPr>
          <a:xfrm>
            <a:off x="533400" y="7770168"/>
            <a:ext cx="5791200"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dirty="0">
                <a:solidFill>
                  <a:srgbClr val="FFFFFF"/>
                </a:solidFill>
                <a:effectLst/>
                <a:latin typeface="Arial" panose="020B0604020202020204" pitchFamily="34" charset="0"/>
              </a:rPr>
              <a:t>MONTHLY EUROPEAN PRIVATE CREDIT MONITOR | PERMISSION TO REPRINT OR DISTRIBUTE ANY CONTENT            FROM THIS PRESENTATION REQUIRES THE PRIOR WRITTEN APPROVAL OF PITCHBOOK DATA, INC.</a:t>
            </a:r>
          </a:p>
        </p:txBody>
      </p:sp>
    </p:spTree>
    <p:extLst>
      <p:ext uri="{BB962C8B-B14F-4D97-AF65-F5344CB8AC3E}">
        <p14:creationId xmlns:p14="http://schemas.microsoft.com/office/powerpoint/2010/main" val="3821478935"/>
      </p:ext>
    </p:extLst>
  </p:cSld>
  <p:clrMap bg1="lt1" tx1="dk1" bg2="lt2" tx2="dk2" accent1="accent1" accent2="accent2" accent3="accent3" accent4="accent4" accent5="accent5" accent6="accent6" hlink="hlink" folHlink="folHlink"/>
  <p:sldLayoutIdLst>
    <p:sldLayoutId id="2147483679"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96" userDrawn="1">
          <p15:clr>
            <a:srgbClr val="F26B43"/>
          </p15:clr>
        </p15:guide>
        <p15:guide id="2" orient="horz" pos="720" userDrawn="1">
          <p15:clr>
            <a:srgbClr val="F26B43"/>
          </p15:clr>
        </p15:guide>
        <p15:guide id="3" orient="horz" pos="576" userDrawn="1">
          <p15:clr>
            <a:srgbClr val="F26B43"/>
          </p15:clr>
        </p15:guide>
        <p15:guide id="4" pos="384" userDrawn="1">
          <p15:clr>
            <a:srgbClr val="F26B43"/>
          </p15:clr>
        </p15:guide>
        <p15:guide id="5" pos="4464" userDrawn="1">
          <p15:clr>
            <a:srgbClr val="F26B43"/>
          </p15:clr>
        </p15:guide>
        <p15:guide id="6" pos="4752" userDrawn="1">
          <p15:clr>
            <a:srgbClr val="F26B43"/>
          </p15:clr>
        </p15:guide>
        <p15:guide id="7" pos="8832" userDrawn="1">
          <p15:clr>
            <a:srgbClr val="F26B43"/>
          </p15:clr>
        </p15:guide>
        <p15:guide id="8" orient="horz" pos="4752" userDrawn="1">
          <p15:clr>
            <a:srgbClr val="F26B43"/>
          </p15:clr>
        </p15:guide>
        <p15:guide id="9" orient="horz" pos="460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51C38"/>
        </a:solidFill>
        <a:effectLst/>
      </p:bgPr>
    </p:bg>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71B953D4-3D68-E34B-B3BE-AD1268A02334}"/>
              </a:ext>
            </a:extLst>
          </p:cNvPr>
          <p:cNvPicPr>
            <a:picLocks noChangeAspect="1"/>
          </p:cNvPicPr>
          <p:nvPr userDrawn="1"/>
        </p:nvPicPr>
        <p:blipFill>
          <a:blip r:embed="rId4"/>
          <a:stretch>
            <a:fillRect/>
          </a:stretch>
        </p:blipFill>
        <p:spPr>
          <a:xfrm>
            <a:off x="609600" y="476892"/>
            <a:ext cx="457200" cy="513708"/>
          </a:xfrm>
          <a:prstGeom prst="rect">
            <a:avLst/>
          </a:prstGeom>
        </p:spPr>
      </p:pic>
      <p:sp>
        <p:nvSpPr>
          <p:cNvPr id="9" name="TextBox 8">
            <a:extLst>
              <a:ext uri="{FF2B5EF4-FFF2-40B4-BE49-F238E27FC236}">
                <a16:creationId xmlns:a16="http://schemas.microsoft.com/office/drawing/2014/main" id="{C5E11BE2-E771-794F-A8BA-2B0AB0FD9329}"/>
              </a:ext>
            </a:extLst>
          </p:cNvPr>
          <p:cNvSpPr txBox="1"/>
          <p:nvPr userDrawn="1"/>
        </p:nvSpPr>
        <p:spPr>
          <a:xfrm>
            <a:off x="12572999" y="7772400"/>
            <a:ext cx="1453101" cy="223138"/>
          </a:xfrm>
          <a:prstGeom prst="rect">
            <a:avLst/>
          </a:prstGeom>
          <a:noFill/>
        </p:spPr>
        <p:txBody>
          <a:bodyPr wrap="square" rtlCol="0">
            <a:spAutoFit/>
          </a:bodyPr>
          <a:lstStyle/>
          <a:p>
            <a:pPr algn="r"/>
            <a:r>
              <a:rPr lang="en-US" sz="850" b="1" i="0" dirty="0">
                <a:solidFill>
                  <a:schemeClr val="tx1"/>
                </a:solidFill>
                <a:latin typeface="Arial" panose="020B0604020202020204" pitchFamily="34" charset="0"/>
              </a:rPr>
              <a:t>PG </a:t>
            </a:r>
            <a:fld id="{7FEBC95B-E995-044D-AC87-85A66EAB3F8B}" type="slidenum">
              <a:rPr lang="en-US" sz="850" b="1" i="0" smtClean="0">
                <a:solidFill>
                  <a:schemeClr val="tx1"/>
                </a:solidFill>
                <a:latin typeface="Arial" panose="020B0604020202020204" pitchFamily="34" charset="0"/>
              </a:rPr>
              <a:pPr algn="r"/>
              <a:t>‹#›</a:t>
            </a:fld>
            <a:endParaRPr lang="en-US" sz="850" b="1" i="0" dirty="0">
              <a:solidFill>
                <a:schemeClr val="tx1"/>
              </a:solidFill>
              <a:latin typeface="Arial" panose="020B0604020202020204" pitchFamily="34" charset="0"/>
            </a:endParaRPr>
          </a:p>
        </p:txBody>
      </p:sp>
      <p:sp>
        <p:nvSpPr>
          <p:cNvPr id="10" name="TextBox 9">
            <a:extLst>
              <a:ext uri="{FF2B5EF4-FFF2-40B4-BE49-F238E27FC236}">
                <a16:creationId xmlns:a16="http://schemas.microsoft.com/office/drawing/2014/main" id="{8D535EE8-E1D5-6E46-94B7-D2C1F300C49A}"/>
              </a:ext>
            </a:extLst>
          </p:cNvPr>
          <p:cNvSpPr txBox="1"/>
          <p:nvPr userDrawn="1"/>
        </p:nvSpPr>
        <p:spPr>
          <a:xfrm>
            <a:off x="533400" y="7770168"/>
            <a:ext cx="57912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dirty="0">
                <a:solidFill>
                  <a:srgbClr val="FFFFFF"/>
                </a:solidFill>
                <a:effectLst/>
                <a:latin typeface="Arial" panose="020B0604020202020204" pitchFamily="34" charset="0"/>
              </a:rPr>
              <a:t>MONTHLY EUROPEAN PRIVATE CREDIT MONITOR | PERMISSION TO REPRINT OR DISTRIBUTE ANY CONTENT            FROM THIS PRESENTATION REQUIRES THE PRIOR WRITTEN APPROVAL OF PITCHBOOK DATA, INC.</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800" b="0" i="0" dirty="0">
              <a:solidFill>
                <a:srgbClr val="FFFFFF"/>
              </a:solidFill>
              <a:effectLst/>
              <a:latin typeface="Arial" panose="020B0604020202020204" pitchFamily="34" charset="0"/>
            </a:endParaRPr>
          </a:p>
        </p:txBody>
      </p:sp>
    </p:spTree>
    <p:extLst>
      <p:ext uri="{BB962C8B-B14F-4D97-AF65-F5344CB8AC3E}">
        <p14:creationId xmlns:p14="http://schemas.microsoft.com/office/powerpoint/2010/main" val="312278959"/>
      </p:ext>
    </p:extLst>
  </p:cSld>
  <p:clrMap bg1="lt1" tx1="dk1" bg2="lt2" tx2="dk2" accent1="accent1" accent2="accent2" accent3="accent3" accent4="accent4" accent5="accent5" accent6="accent6" hlink="hlink" folHlink="folHlink"/>
  <p:sldLayoutIdLst>
    <p:sldLayoutId id="2147483690" r:id="rId1"/>
    <p:sldLayoutId id="214748369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08BF49-DD77-0C46-BADF-2A913FACB04D}"/>
              </a:ext>
            </a:extLst>
          </p:cNvPr>
          <p:cNvSpPr txBox="1"/>
          <p:nvPr userDrawn="1"/>
        </p:nvSpPr>
        <p:spPr>
          <a:xfrm>
            <a:off x="12572999" y="7772400"/>
            <a:ext cx="1453101" cy="223138"/>
          </a:xfrm>
          <a:prstGeom prst="rect">
            <a:avLst/>
          </a:prstGeom>
          <a:noFill/>
        </p:spPr>
        <p:txBody>
          <a:bodyPr wrap="square" rtlCol="0">
            <a:spAutoFit/>
          </a:bodyPr>
          <a:lstStyle/>
          <a:p>
            <a:pPr algn="r"/>
            <a:r>
              <a:rPr lang="en-US" sz="850" b="1" i="0" dirty="0">
                <a:solidFill>
                  <a:schemeClr val="tx1"/>
                </a:solidFill>
                <a:latin typeface="Arial" panose="020B0604020202020204" pitchFamily="34" charset="0"/>
              </a:rPr>
              <a:t>PG </a:t>
            </a:r>
            <a:fld id="{7FEBC95B-E995-044D-AC87-85A66EAB3F8B}" type="slidenum">
              <a:rPr lang="en-US" sz="850" b="1" i="0" smtClean="0">
                <a:solidFill>
                  <a:schemeClr val="tx1"/>
                </a:solidFill>
                <a:latin typeface="Arial" panose="020B0604020202020204" pitchFamily="34" charset="0"/>
              </a:rPr>
              <a:pPr algn="r"/>
              <a:t>‹#›</a:t>
            </a:fld>
            <a:endParaRPr lang="en-US" sz="850" b="1" i="0" dirty="0">
              <a:solidFill>
                <a:schemeClr val="tx1"/>
              </a:solidFill>
              <a:latin typeface="Arial" panose="020B0604020202020204" pitchFamily="34" charset="0"/>
            </a:endParaRPr>
          </a:p>
        </p:txBody>
      </p:sp>
      <p:sp>
        <p:nvSpPr>
          <p:cNvPr id="4" name="Rectangle 3">
            <a:extLst>
              <a:ext uri="{FF2B5EF4-FFF2-40B4-BE49-F238E27FC236}">
                <a16:creationId xmlns:a16="http://schemas.microsoft.com/office/drawing/2014/main" id="{40242258-3090-1744-8D18-2D8594DDE2E1}"/>
              </a:ext>
            </a:extLst>
          </p:cNvPr>
          <p:cNvSpPr/>
          <p:nvPr userDrawn="1"/>
        </p:nvSpPr>
        <p:spPr>
          <a:xfrm>
            <a:off x="609600" y="2057400"/>
            <a:ext cx="13411200"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300" b="1" i="0" dirty="0">
              <a:latin typeface="Arial" panose="020B0604020202020204" pitchFamily="34" charset="0"/>
            </a:endParaRPr>
          </a:p>
        </p:txBody>
      </p:sp>
      <p:pic>
        <p:nvPicPr>
          <p:cNvPr id="5" name="Picture 4" descr="A blue and black logo&#10;&#10;Description automatically generated">
            <a:extLst>
              <a:ext uri="{FF2B5EF4-FFF2-40B4-BE49-F238E27FC236}">
                <a16:creationId xmlns:a16="http://schemas.microsoft.com/office/drawing/2014/main" id="{BB2C4E9A-F43F-9E4D-B940-40268F4AC526}"/>
              </a:ext>
            </a:extLst>
          </p:cNvPr>
          <p:cNvPicPr>
            <a:picLocks noChangeAspect="1"/>
          </p:cNvPicPr>
          <p:nvPr userDrawn="1"/>
        </p:nvPicPr>
        <p:blipFill>
          <a:blip r:embed="rId3"/>
          <a:stretch>
            <a:fillRect/>
          </a:stretch>
        </p:blipFill>
        <p:spPr>
          <a:xfrm>
            <a:off x="609600" y="476892"/>
            <a:ext cx="457200" cy="513708"/>
          </a:xfrm>
          <a:prstGeom prst="rect">
            <a:avLst/>
          </a:prstGeom>
        </p:spPr>
      </p:pic>
      <p:sp>
        <p:nvSpPr>
          <p:cNvPr id="6" name="TextBox 5">
            <a:extLst>
              <a:ext uri="{FF2B5EF4-FFF2-40B4-BE49-F238E27FC236}">
                <a16:creationId xmlns:a16="http://schemas.microsoft.com/office/drawing/2014/main" id="{D706CB6F-FF14-9440-A1D0-37464A3F03C0}"/>
              </a:ext>
            </a:extLst>
          </p:cNvPr>
          <p:cNvSpPr txBox="1"/>
          <p:nvPr userDrawn="1"/>
        </p:nvSpPr>
        <p:spPr>
          <a:xfrm>
            <a:off x="533400" y="7770168"/>
            <a:ext cx="5791200"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dirty="0">
                <a:solidFill>
                  <a:srgbClr val="FFFFFF"/>
                </a:solidFill>
                <a:effectLst/>
                <a:latin typeface="Arial" panose="020B0604020202020204" pitchFamily="34" charset="0"/>
              </a:rPr>
              <a:t>MONTHLY EUROPEAN PRIVATE CREDIT MONITOR | PERMISSION TO REPRINT OR DISTRIBUTE ANY CONTENT            FROM THIS PRESENTATION REQUIRES THE PRIOR WRITTEN APPROVAL OF PITCHBOOK DATA, INC.</a:t>
            </a:r>
          </a:p>
        </p:txBody>
      </p:sp>
    </p:spTree>
    <p:extLst>
      <p:ext uri="{BB962C8B-B14F-4D97-AF65-F5344CB8AC3E}">
        <p14:creationId xmlns:p14="http://schemas.microsoft.com/office/powerpoint/2010/main" val="1429624896"/>
      </p:ext>
    </p:extLst>
  </p:cSld>
  <p:clrMap bg1="lt1" tx1="dk1" bg2="lt2" tx2="dk2" accent1="accent1" accent2="accent2" accent3="accent3" accent4="accent4" accent5="accent5" accent6="accent6" hlink="hlink" folHlink="folHlink"/>
  <p:sldLayoutIdLst>
    <p:sldLayoutId id="2147483680"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8832" userDrawn="1">
          <p15:clr>
            <a:srgbClr val="F26B43"/>
          </p15:clr>
        </p15:guide>
        <p15:guide id="3" orient="horz" pos="1296" userDrawn="1">
          <p15:clr>
            <a:srgbClr val="F26B43"/>
          </p15:clr>
        </p15:guide>
        <p15:guide id="4" orient="horz" pos="4608" userDrawn="1">
          <p15:clr>
            <a:srgbClr val="F26B43"/>
          </p15:clr>
        </p15:guide>
        <p15:guide id="5" orient="horz" pos="4752" userDrawn="1">
          <p15:clr>
            <a:srgbClr val="F26B43"/>
          </p15:clr>
        </p15:guide>
        <p15:guide id="6" orient="horz" pos="1728" userDrawn="1">
          <p15:clr>
            <a:srgbClr val="F26B43"/>
          </p15:clr>
        </p15:guide>
        <p15:guide id="7" orient="horz" pos="4464"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BF9094-4EBD-D241-8AB0-FDED43617242}"/>
              </a:ext>
            </a:extLst>
          </p:cNvPr>
          <p:cNvSpPr/>
          <p:nvPr userDrawn="1"/>
        </p:nvSpPr>
        <p:spPr>
          <a:xfrm>
            <a:off x="609600" y="2057400"/>
            <a:ext cx="6471755"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300" b="1" i="0" dirty="0">
              <a:latin typeface="Arial" panose="020B0604020202020204" pitchFamily="34" charset="0"/>
            </a:endParaRPr>
          </a:p>
        </p:txBody>
      </p:sp>
      <p:sp>
        <p:nvSpPr>
          <p:cNvPr id="4" name="Rectangle 3">
            <a:extLst>
              <a:ext uri="{FF2B5EF4-FFF2-40B4-BE49-F238E27FC236}">
                <a16:creationId xmlns:a16="http://schemas.microsoft.com/office/drawing/2014/main" id="{52659BE1-D575-1843-8B09-37B65431307B}"/>
              </a:ext>
            </a:extLst>
          </p:cNvPr>
          <p:cNvSpPr/>
          <p:nvPr userDrawn="1"/>
        </p:nvSpPr>
        <p:spPr>
          <a:xfrm>
            <a:off x="7549043" y="2057400"/>
            <a:ext cx="6471755"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300" b="1" i="0" dirty="0">
              <a:latin typeface="Arial" panose="020B0604020202020204" pitchFamily="34" charset="0"/>
            </a:endParaRPr>
          </a:p>
        </p:txBody>
      </p:sp>
      <p:sp>
        <p:nvSpPr>
          <p:cNvPr id="5" name="TextBox 4">
            <a:extLst>
              <a:ext uri="{FF2B5EF4-FFF2-40B4-BE49-F238E27FC236}">
                <a16:creationId xmlns:a16="http://schemas.microsoft.com/office/drawing/2014/main" id="{A0C5476A-0C12-BF44-A033-4D9A1E621BA4}"/>
              </a:ext>
            </a:extLst>
          </p:cNvPr>
          <p:cNvSpPr txBox="1"/>
          <p:nvPr userDrawn="1"/>
        </p:nvSpPr>
        <p:spPr>
          <a:xfrm>
            <a:off x="12572999" y="7772400"/>
            <a:ext cx="1453101" cy="223138"/>
          </a:xfrm>
          <a:prstGeom prst="rect">
            <a:avLst/>
          </a:prstGeom>
          <a:noFill/>
        </p:spPr>
        <p:txBody>
          <a:bodyPr wrap="square" rtlCol="0">
            <a:spAutoFit/>
          </a:bodyPr>
          <a:lstStyle/>
          <a:p>
            <a:pPr algn="r"/>
            <a:r>
              <a:rPr lang="en-US" sz="850" b="1" i="0" dirty="0">
                <a:solidFill>
                  <a:schemeClr val="tx1"/>
                </a:solidFill>
                <a:latin typeface="Arial" panose="020B0604020202020204" pitchFamily="34" charset="0"/>
              </a:rPr>
              <a:t>PG </a:t>
            </a:r>
            <a:fld id="{7FEBC95B-E995-044D-AC87-85A66EAB3F8B}" type="slidenum">
              <a:rPr lang="en-US" sz="850" b="1" i="0" smtClean="0">
                <a:solidFill>
                  <a:schemeClr val="tx1"/>
                </a:solidFill>
                <a:latin typeface="Arial" panose="020B0604020202020204" pitchFamily="34" charset="0"/>
              </a:rPr>
              <a:pPr algn="r"/>
              <a:t>‹#›</a:t>
            </a:fld>
            <a:endParaRPr lang="en-US" sz="850" b="1" i="0" dirty="0">
              <a:solidFill>
                <a:schemeClr val="tx1"/>
              </a:solidFill>
              <a:latin typeface="Arial" panose="020B0604020202020204" pitchFamily="34" charset="0"/>
            </a:endParaRPr>
          </a:p>
        </p:txBody>
      </p:sp>
      <p:pic>
        <p:nvPicPr>
          <p:cNvPr id="6" name="Picture 5" descr="A blue and black logo&#10;&#10;Description automatically generated">
            <a:extLst>
              <a:ext uri="{FF2B5EF4-FFF2-40B4-BE49-F238E27FC236}">
                <a16:creationId xmlns:a16="http://schemas.microsoft.com/office/drawing/2014/main" id="{DB82C132-7301-6848-A50E-C21EF4FBCF9C}"/>
              </a:ext>
            </a:extLst>
          </p:cNvPr>
          <p:cNvPicPr>
            <a:picLocks noChangeAspect="1"/>
          </p:cNvPicPr>
          <p:nvPr userDrawn="1"/>
        </p:nvPicPr>
        <p:blipFill>
          <a:blip r:embed="rId3"/>
          <a:stretch>
            <a:fillRect/>
          </a:stretch>
        </p:blipFill>
        <p:spPr>
          <a:xfrm>
            <a:off x="609600" y="476892"/>
            <a:ext cx="457200" cy="513708"/>
          </a:xfrm>
          <a:prstGeom prst="rect">
            <a:avLst/>
          </a:prstGeom>
        </p:spPr>
      </p:pic>
      <p:sp>
        <p:nvSpPr>
          <p:cNvPr id="7" name="TextBox 6">
            <a:extLst>
              <a:ext uri="{FF2B5EF4-FFF2-40B4-BE49-F238E27FC236}">
                <a16:creationId xmlns:a16="http://schemas.microsoft.com/office/drawing/2014/main" id="{64F396C0-9167-F544-A899-A5A777DC0DA3}"/>
              </a:ext>
            </a:extLst>
          </p:cNvPr>
          <p:cNvSpPr txBox="1"/>
          <p:nvPr userDrawn="1"/>
        </p:nvSpPr>
        <p:spPr>
          <a:xfrm>
            <a:off x="533400" y="7770168"/>
            <a:ext cx="5791200" cy="21544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dirty="0">
                <a:solidFill>
                  <a:srgbClr val="FFFFFF"/>
                </a:solidFill>
                <a:effectLst/>
                <a:latin typeface="Arial" panose="020B0604020202020204" pitchFamily="34" charset="0"/>
              </a:rPr>
              <a:t>LCD RESEARCH MONTHLY  |  CONFIDENTIAL. NOT FOR REDISTRIBUTION.</a:t>
            </a:r>
          </a:p>
        </p:txBody>
      </p:sp>
    </p:spTree>
    <p:extLst>
      <p:ext uri="{BB962C8B-B14F-4D97-AF65-F5344CB8AC3E}">
        <p14:creationId xmlns:p14="http://schemas.microsoft.com/office/powerpoint/2010/main" val="901248054"/>
      </p:ext>
    </p:extLst>
  </p:cSld>
  <p:clrMap bg1="lt1" tx1="dk1" bg2="lt2" tx2="dk2" accent1="accent1" accent2="accent2" accent3="accent3" accent4="accent4" accent5="accent5" accent6="accent6" hlink="hlink" folHlink="folHlink"/>
  <p:sldLayoutIdLst>
    <p:sldLayoutId id="214748368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608" userDrawn="1">
          <p15:clr>
            <a:srgbClr val="F26B43"/>
          </p15:clr>
        </p15:guide>
        <p15:guide id="2" orient="horz" pos="1296" userDrawn="1">
          <p15:clr>
            <a:srgbClr val="F26B43"/>
          </p15:clr>
        </p15:guide>
        <p15:guide id="4" orient="horz" pos="1728" userDrawn="1">
          <p15:clr>
            <a:srgbClr val="F26B43"/>
          </p15:clr>
        </p15:guide>
        <p15:guide id="5" orient="horz" pos="4752" userDrawn="1">
          <p15:clr>
            <a:srgbClr val="F26B43"/>
          </p15:clr>
        </p15:guide>
        <p15:guide id="6" orient="horz" pos="4608" userDrawn="1">
          <p15:clr>
            <a:srgbClr val="F26B43"/>
          </p15:clr>
        </p15:guide>
        <p15:guide id="7" pos="384" userDrawn="1">
          <p15:clr>
            <a:srgbClr val="F26B43"/>
          </p15:clr>
        </p15:guide>
        <p15:guide id="8" pos="8832" userDrawn="1">
          <p15:clr>
            <a:srgbClr val="F26B43"/>
          </p15:clr>
        </p15:guide>
        <p15:guide id="9" pos="4464" userDrawn="1">
          <p15:clr>
            <a:srgbClr val="F26B43"/>
          </p15:clr>
        </p15:guide>
        <p15:guide id="10" pos="475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F227EC-E50A-1C49-ABEE-033133B7A073}"/>
              </a:ext>
            </a:extLst>
          </p:cNvPr>
          <p:cNvSpPr/>
          <p:nvPr userDrawn="1"/>
        </p:nvSpPr>
        <p:spPr>
          <a:xfrm>
            <a:off x="10591800" y="0"/>
            <a:ext cx="4038600" cy="822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orgia" panose="02040502050405020303" pitchFamily="18" charset="0"/>
            </a:endParaRPr>
          </a:p>
        </p:txBody>
      </p:sp>
      <p:sp>
        <p:nvSpPr>
          <p:cNvPr id="3" name="TextBox 2">
            <a:extLst>
              <a:ext uri="{FF2B5EF4-FFF2-40B4-BE49-F238E27FC236}">
                <a16:creationId xmlns:a16="http://schemas.microsoft.com/office/drawing/2014/main" id="{2580B9F5-EBA3-5542-B327-C43DC51F0FA2}"/>
              </a:ext>
            </a:extLst>
          </p:cNvPr>
          <p:cNvSpPr txBox="1"/>
          <p:nvPr userDrawn="1"/>
        </p:nvSpPr>
        <p:spPr>
          <a:xfrm>
            <a:off x="12572999" y="7772400"/>
            <a:ext cx="1453101" cy="223138"/>
          </a:xfrm>
          <a:prstGeom prst="rect">
            <a:avLst/>
          </a:prstGeom>
          <a:noFill/>
        </p:spPr>
        <p:txBody>
          <a:bodyPr wrap="square" rtlCol="0">
            <a:spAutoFit/>
          </a:bodyPr>
          <a:lstStyle/>
          <a:p>
            <a:pPr algn="r"/>
            <a:r>
              <a:rPr lang="en-US" sz="850" b="1" i="0" dirty="0">
                <a:solidFill>
                  <a:schemeClr val="tx1"/>
                </a:solidFill>
                <a:latin typeface="Arial" panose="020B0604020202020204" pitchFamily="34" charset="0"/>
              </a:rPr>
              <a:t>PG </a:t>
            </a:r>
            <a:fld id="{7FEBC95B-E995-044D-AC87-85A66EAB3F8B}" type="slidenum">
              <a:rPr lang="en-US" sz="850" b="1" i="0" smtClean="0">
                <a:solidFill>
                  <a:schemeClr val="tx1"/>
                </a:solidFill>
                <a:latin typeface="Arial" panose="020B0604020202020204" pitchFamily="34" charset="0"/>
              </a:rPr>
              <a:pPr algn="r"/>
              <a:t>‹#›</a:t>
            </a:fld>
            <a:endParaRPr lang="en-US" sz="850" b="1" i="0" dirty="0">
              <a:solidFill>
                <a:schemeClr val="tx1"/>
              </a:solidFill>
              <a:latin typeface="Arial" panose="020B0604020202020204" pitchFamily="34" charset="0"/>
            </a:endParaRPr>
          </a:p>
        </p:txBody>
      </p:sp>
      <p:pic>
        <p:nvPicPr>
          <p:cNvPr id="5" name="Picture 4" descr="A blue and black logo&#10;&#10;Description automatically generated">
            <a:extLst>
              <a:ext uri="{FF2B5EF4-FFF2-40B4-BE49-F238E27FC236}">
                <a16:creationId xmlns:a16="http://schemas.microsoft.com/office/drawing/2014/main" id="{1357A1FD-EB71-4A43-9B64-3252F4430084}"/>
              </a:ext>
            </a:extLst>
          </p:cNvPr>
          <p:cNvPicPr>
            <a:picLocks noChangeAspect="1"/>
          </p:cNvPicPr>
          <p:nvPr userDrawn="1"/>
        </p:nvPicPr>
        <p:blipFill>
          <a:blip r:embed="rId3"/>
          <a:stretch>
            <a:fillRect/>
          </a:stretch>
        </p:blipFill>
        <p:spPr>
          <a:xfrm>
            <a:off x="609600" y="476892"/>
            <a:ext cx="457200" cy="513708"/>
          </a:xfrm>
          <a:prstGeom prst="rect">
            <a:avLst/>
          </a:prstGeom>
        </p:spPr>
      </p:pic>
      <p:sp>
        <p:nvSpPr>
          <p:cNvPr id="6" name="TextBox 5">
            <a:extLst>
              <a:ext uri="{FF2B5EF4-FFF2-40B4-BE49-F238E27FC236}">
                <a16:creationId xmlns:a16="http://schemas.microsoft.com/office/drawing/2014/main" id="{A4E6131F-9781-7848-B9E1-7F251A19470B}"/>
              </a:ext>
            </a:extLst>
          </p:cNvPr>
          <p:cNvSpPr txBox="1"/>
          <p:nvPr userDrawn="1"/>
        </p:nvSpPr>
        <p:spPr>
          <a:xfrm>
            <a:off x="533400" y="7770168"/>
            <a:ext cx="5791200" cy="21544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dirty="0">
                <a:solidFill>
                  <a:srgbClr val="FFFFFF"/>
                </a:solidFill>
                <a:effectLst/>
                <a:latin typeface="Arial" panose="020B0604020202020204" pitchFamily="34" charset="0"/>
              </a:rPr>
              <a:t>LCD RESEARCH MONTHLY  |  CONFIDENTIAL. NOT FOR REDISTRIBUTION.</a:t>
            </a:r>
          </a:p>
        </p:txBody>
      </p:sp>
    </p:spTree>
    <p:extLst>
      <p:ext uri="{BB962C8B-B14F-4D97-AF65-F5344CB8AC3E}">
        <p14:creationId xmlns:p14="http://schemas.microsoft.com/office/powerpoint/2010/main" val="1655537637"/>
      </p:ext>
    </p:extLst>
  </p:cSld>
  <p:clrMap bg1="lt1" tx1="dk1" bg2="lt2" tx2="dk2" accent1="accent1" accent2="accent2" accent3="accent3" accent4="accent4" accent5="accent5" accent6="accent6" hlink="hlink" folHlink="folHlink"/>
  <p:sldLayoutIdLst>
    <p:sldLayoutId id="2147483682"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96" userDrawn="1">
          <p15:clr>
            <a:srgbClr val="F26B43"/>
          </p15:clr>
        </p15:guide>
        <p15:guide id="2" pos="384" userDrawn="1">
          <p15:clr>
            <a:srgbClr val="F26B43"/>
          </p15:clr>
        </p15:guide>
        <p15:guide id="3" orient="horz" pos="1728" userDrawn="1">
          <p15:clr>
            <a:srgbClr val="F26B43"/>
          </p15:clr>
        </p15:guide>
        <p15:guide id="4" orient="horz" pos="4752" userDrawn="1">
          <p15:clr>
            <a:srgbClr val="F26B43"/>
          </p15:clr>
        </p15:guide>
        <p15:guide id="5" orient="horz" pos="4608" userDrawn="1">
          <p15:clr>
            <a:srgbClr val="F26B43"/>
          </p15:clr>
        </p15:guide>
        <p15:guide id="6" pos="6384" userDrawn="1">
          <p15:clr>
            <a:srgbClr val="F26B43"/>
          </p15:clr>
        </p15:guide>
        <p15:guide id="7" pos="6960" userDrawn="1">
          <p15:clr>
            <a:srgbClr val="F26B43"/>
          </p15:clr>
        </p15:guide>
        <p15:guide id="8" pos="8832"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788CBF-1D97-2E40-832C-76AB16231D01}"/>
              </a:ext>
            </a:extLst>
          </p:cNvPr>
          <p:cNvSpPr/>
          <p:nvPr userDrawn="1"/>
        </p:nvSpPr>
        <p:spPr>
          <a:xfrm>
            <a:off x="9296400" y="0"/>
            <a:ext cx="5340096" cy="822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eorgia" panose="02040502050405020303" pitchFamily="18" charset="0"/>
            </a:endParaRPr>
          </a:p>
        </p:txBody>
      </p:sp>
      <p:sp>
        <p:nvSpPr>
          <p:cNvPr id="5" name="TextBox 4">
            <a:extLst>
              <a:ext uri="{FF2B5EF4-FFF2-40B4-BE49-F238E27FC236}">
                <a16:creationId xmlns:a16="http://schemas.microsoft.com/office/drawing/2014/main" id="{C8903829-D629-DE44-99A7-3F47952FDEF0}"/>
              </a:ext>
            </a:extLst>
          </p:cNvPr>
          <p:cNvSpPr txBox="1"/>
          <p:nvPr userDrawn="1"/>
        </p:nvSpPr>
        <p:spPr>
          <a:xfrm>
            <a:off x="12572999" y="7772400"/>
            <a:ext cx="1453101" cy="223138"/>
          </a:xfrm>
          <a:prstGeom prst="rect">
            <a:avLst/>
          </a:prstGeom>
          <a:noFill/>
        </p:spPr>
        <p:txBody>
          <a:bodyPr wrap="square" rtlCol="0">
            <a:spAutoFit/>
          </a:bodyPr>
          <a:lstStyle/>
          <a:p>
            <a:pPr algn="r"/>
            <a:r>
              <a:rPr lang="en-US" sz="850" b="1" i="0" dirty="0">
                <a:solidFill>
                  <a:schemeClr val="tx1"/>
                </a:solidFill>
                <a:latin typeface="Arial" panose="020B0604020202020204" pitchFamily="34" charset="0"/>
              </a:rPr>
              <a:t>PG </a:t>
            </a:r>
            <a:fld id="{7FEBC95B-E995-044D-AC87-85A66EAB3F8B}" type="slidenum">
              <a:rPr lang="en-US" sz="850" b="1" i="0" smtClean="0">
                <a:solidFill>
                  <a:schemeClr val="tx1"/>
                </a:solidFill>
                <a:latin typeface="Arial" panose="020B0604020202020204" pitchFamily="34" charset="0"/>
              </a:rPr>
              <a:pPr algn="r"/>
              <a:t>‹#›</a:t>
            </a:fld>
            <a:endParaRPr lang="en-US" sz="850" b="1" i="0" dirty="0">
              <a:solidFill>
                <a:schemeClr val="tx1"/>
              </a:solidFill>
              <a:latin typeface="Arial" panose="020B0604020202020204" pitchFamily="34" charset="0"/>
            </a:endParaRPr>
          </a:p>
        </p:txBody>
      </p:sp>
      <p:pic>
        <p:nvPicPr>
          <p:cNvPr id="6" name="Picture 5" descr="A blue and black logo&#10;&#10;Description automatically generated">
            <a:extLst>
              <a:ext uri="{FF2B5EF4-FFF2-40B4-BE49-F238E27FC236}">
                <a16:creationId xmlns:a16="http://schemas.microsoft.com/office/drawing/2014/main" id="{4083DEDB-41A1-564F-927D-E02A5E681E20}"/>
              </a:ext>
            </a:extLst>
          </p:cNvPr>
          <p:cNvPicPr>
            <a:picLocks noChangeAspect="1"/>
          </p:cNvPicPr>
          <p:nvPr userDrawn="1"/>
        </p:nvPicPr>
        <p:blipFill>
          <a:blip r:embed="rId3"/>
          <a:stretch>
            <a:fillRect/>
          </a:stretch>
        </p:blipFill>
        <p:spPr>
          <a:xfrm>
            <a:off x="609600" y="476892"/>
            <a:ext cx="457200" cy="513708"/>
          </a:xfrm>
          <a:prstGeom prst="rect">
            <a:avLst/>
          </a:prstGeom>
        </p:spPr>
      </p:pic>
      <p:sp>
        <p:nvSpPr>
          <p:cNvPr id="7" name="TextBox 6">
            <a:extLst>
              <a:ext uri="{FF2B5EF4-FFF2-40B4-BE49-F238E27FC236}">
                <a16:creationId xmlns:a16="http://schemas.microsoft.com/office/drawing/2014/main" id="{0B6B732F-D9C4-834E-9B63-9274616A130D}"/>
              </a:ext>
            </a:extLst>
          </p:cNvPr>
          <p:cNvSpPr txBox="1"/>
          <p:nvPr userDrawn="1"/>
        </p:nvSpPr>
        <p:spPr>
          <a:xfrm>
            <a:off x="533400" y="7770168"/>
            <a:ext cx="5791200" cy="21544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dirty="0">
                <a:solidFill>
                  <a:srgbClr val="FFFFFF"/>
                </a:solidFill>
                <a:effectLst/>
                <a:latin typeface="Arial" panose="020B0604020202020204" pitchFamily="34" charset="0"/>
              </a:rPr>
              <a:t>LCD RESEARCH MONTHLY  |  CONFIDENTIAL. NOT FOR REDISTRIBUTION.</a:t>
            </a:r>
          </a:p>
        </p:txBody>
      </p:sp>
    </p:spTree>
    <p:extLst>
      <p:ext uri="{BB962C8B-B14F-4D97-AF65-F5344CB8AC3E}">
        <p14:creationId xmlns:p14="http://schemas.microsoft.com/office/powerpoint/2010/main" val="2426490800"/>
      </p:ext>
    </p:extLst>
  </p:cSld>
  <p:clrMap bg1="lt1" tx1="dk1" bg2="lt2" tx2="dk2" accent1="accent1" accent2="accent2" accent3="accent3" accent4="accent4" accent5="accent5" accent6="accent6" hlink="hlink" folHlink="folHlink"/>
  <p:sldLayoutIdLst>
    <p:sldLayoutId id="214748368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96" userDrawn="1">
          <p15:clr>
            <a:srgbClr val="F26B43"/>
          </p15:clr>
        </p15:guide>
        <p15:guide id="2" pos="6096" userDrawn="1">
          <p15:clr>
            <a:srgbClr val="F26B43"/>
          </p15:clr>
        </p15:guide>
        <p15:guide id="3" pos="8832" userDrawn="1">
          <p15:clr>
            <a:srgbClr val="F26B43"/>
          </p15:clr>
        </p15:guide>
        <p15:guide id="4" orient="horz" pos="1728" userDrawn="1">
          <p15:clr>
            <a:srgbClr val="F26B43"/>
          </p15:clr>
        </p15:guide>
        <p15:guide id="5" orient="horz" pos="4752" userDrawn="1">
          <p15:clr>
            <a:srgbClr val="F26B43"/>
          </p15:clr>
        </p15:guide>
        <p15:guide id="6" orient="horz" pos="4608" userDrawn="1">
          <p15:clr>
            <a:srgbClr val="F26B43"/>
          </p15:clr>
        </p15:guide>
        <p15:guide id="7" pos="384" userDrawn="1">
          <p15:clr>
            <a:srgbClr val="F26B43"/>
          </p15:clr>
        </p15:guide>
        <p15:guide id="8" pos="5568"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 name="Picture 5" descr="A blue and black logo&#10;&#10;Description automatically generated">
            <a:extLst>
              <a:ext uri="{FF2B5EF4-FFF2-40B4-BE49-F238E27FC236}">
                <a16:creationId xmlns:a16="http://schemas.microsoft.com/office/drawing/2014/main" id="{4083DEDB-41A1-564F-927D-E02A5E681E20}"/>
              </a:ext>
            </a:extLst>
          </p:cNvPr>
          <p:cNvPicPr>
            <a:picLocks noChangeAspect="1"/>
          </p:cNvPicPr>
          <p:nvPr userDrawn="1"/>
        </p:nvPicPr>
        <p:blipFill>
          <a:blip r:embed="rId3"/>
          <a:stretch>
            <a:fillRect/>
          </a:stretch>
        </p:blipFill>
        <p:spPr>
          <a:xfrm>
            <a:off x="609600" y="476892"/>
            <a:ext cx="457200" cy="513708"/>
          </a:xfrm>
          <a:prstGeom prst="rect">
            <a:avLst/>
          </a:prstGeom>
        </p:spPr>
      </p:pic>
    </p:spTree>
    <p:extLst>
      <p:ext uri="{BB962C8B-B14F-4D97-AF65-F5344CB8AC3E}">
        <p14:creationId xmlns:p14="http://schemas.microsoft.com/office/powerpoint/2010/main" val="3811906809"/>
      </p:ext>
    </p:extLst>
  </p:cSld>
  <p:clrMap bg1="lt1" tx1="dk1" bg2="lt2" tx2="dk2" accent1="accent1" accent2="accent2" accent3="accent3" accent4="accent4" accent5="accent5" accent6="accent6" hlink="hlink" folHlink="folHlink"/>
  <p:sldLayoutIdLst>
    <p:sldLayoutId id="2147483686"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96" userDrawn="1">
          <p15:clr>
            <a:srgbClr val="F26B43"/>
          </p15:clr>
        </p15:guide>
        <p15:guide id="3" pos="8832" userDrawn="1">
          <p15:clr>
            <a:srgbClr val="F26B43"/>
          </p15:clr>
        </p15:guide>
        <p15:guide id="4" orient="horz" pos="1728" userDrawn="1">
          <p15:clr>
            <a:srgbClr val="F26B43"/>
          </p15:clr>
        </p15:guide>
        <p15:guide id="5" orient="horz" pos="4752" userDrawn="1">
          <p15:clr>
            <a:srgbClr val="F26B43"/>
          </p15:clr>
        </p15:guide>
        <p15:guide id="6" orient="horz" pos="4608" userDrawn="1">
          <p15:clr>
            <a:srgbClr val="F26B43"/>
          </p15:clr>
        </p15:guide>
        <p15:guide id="7" pos="384" userDrawn="1">
          <p15:clr>
            <a:srgbClr val="F26B43"/>
          </p15:clr>
        </p15:guide>
        <p15:guide id="8" orient="horz" pos="2736" userDrawn="1">
          <p15:clr>
            <a:srgbClr val="F26B43"/>
          </p15:clr>
        </p15:guide>
        <p15:guide id="9"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mailto:julia.avdoigreen@pitchbook.com" TargetMode="External"/><Relationship Id="rId2" Type="http://schemas.openxmlformats.org/officeDocument/2006/relationships/hyperlink" Target="mailto:taron.wade@pitchbook.com" TargetMode="External"/><Relationship Id="rId1" Type="http://schemas.openxmlformats.org/officeDocument/2006/relationships/slideLayout" Target="../slideLayouts/slideLayout6.xml"/><Relationship Id="rId4" Type="http://schemas.openxmlformats.org/officeDocument/2006/relationships/hyperlink" Target="mailto:support@pitchbook.com"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1584FEF-1DBF-834A-854E-934CB0C68360}"/>
              </a:ext>
            </a:extLst>
          </p:cNvPr>
          <p:cNvSpPr>
            <a:spLocks noGrp="1"/>
          </p:cNvSpPr>
          <p:nvPr>
            <p:ph idx="10"/>
          </p:nvPr>
        </p:nvSpPr>
        <p:spPr>
          <a:xfrm>
            <a:off x="838201" y="3505200"/>
            <a:ext cx="6248400" cy="1295400"/>
          </a:xfrm>
        </p:spPr>
        <p:txBody>
          <a:bodyPr/>
          <a:lstStyle/>
          <a:p>
            <a:r>
              <a:rPr lang="en-US" b="1" dirty="0">
                <a:latin typeface="Georgia" panose="02040502050405020303" pitchFamily="18" charset="0"/>
              </a:rPr>
              <a:t>Private Credit Monitor</a:t>
            </a:r>
          </a:p>
        </p:txBody>
      </p:sp>
      <p:sp>
        <p:nvSpPr>
          <p:cNvPr id="12" name="Content Placeholder 11">
            <a:extLst>
              <a:ext uri="{FF2B5EF4-FFF2-40B4-BE49-F238E27FC236}">
                <a16:creationId xmlns:a16="http://schemas.microsoft.com/office/drawing/2014/main" id="{93D10ACD-6DB6-9C49-959E-0CBC1FB79C1C}"/>
              </a:ext>
            </a:extLst>
          </p:cNvPr>
          <p:cNvSpPr>
            <a:spLocks noGrp="1"/>
          </p:cNvSpPr>
          <p:nvPr>
            <p:ph idx="11"/>
          </p:nvPr>
        </p:nvSpPr>
        <p:spPr>
          <a:xfrm>
            <a:off x="838201" y="5486400"/>
            <a:ext cx="6248400" cy="594688"/>
          </a:xfrm>
        </p:spPr>
        <p:txBody>
          <a:bodyPr/>
          <a:lstStyle/>
          <a:p>
            <a:r>
              <a:rPr lang="en-US" dirty="0"/>
              <a:t>July 2026</a:t>
            </a:r>
          </a:p>
        </p:txBody>
      </p:sp>
      <p:sp>
        <p:nvSpPr>
          <p:cNvPr id="2" name="Content Placeholder 11">
            <a:extLst>
              <a:ext uri="{FF2B5EF4-FFF2-40B4-BE49-F238E27FC236}">
                <a16:creationId xmlns:a16="http://schemas.microsoft.com/office/drawing/2014/main" id="{FE33F568-9AFB-5D9F-588C-9B490AE0BFBF}"/>
              </a:ext>
            </a:extLst>
          </p:cNvPr>
          <p:cNvSpPr txBox="1">
            <a:spLocks/>
          </p:cNvSpPr>
          <p:nvPr/>
        </p:nvSpPr>
        <p:spPr>
          <a:xfrm>
            <a:off x="1447800" y="2148512"/>
            <a:ext cx="6248400" cy="59468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95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50" b="0" i="0" kern="1200">
                <a:solidFill>
                  <a:schemeClr val="bg1"/>
                </a:solidFill>
                <a:latin typeface="Whitney SSm Book"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050" b="0" i="0" kern="1200">
                <a:solidFill>
                  <a:schemeClr val="bg1"/>
                </a:solidFill>
                <a:latin typeface="Whitney SSm Book"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b="0" i="0" kern="1200">
                <a:solidFill>
                  <a:schemeClr val="bg1"/>
                </a:solidFill>
                <a:latin typeface="Whitney SSm Book"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b="0" i="0" kern="1200">
                <a:solidFill>
                  <a:schemeClr val="bg1"/>
                </a:solidFill>
                <a:latin typeface="Whitney SSm Book"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rgbClr val="FF0000"/>
              </a:solidFill>
            </a:endParaRPr>
          </a:p>
        </p:txBody>
      </p:sp>
    </p:spTree>
    <p:extLst>
      <p:ext uri="{BB962C8B-B14F-4D97-AF65-F5344CB8AC3E}">
        <p14:creationId xmlns:p14="http://schemas.microsoft.com/office/powerpoint/2010/main" val="2244178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The number of LBOs stayed below 20 in the last three months, but estimated volume is the highest since 4Q25</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Narrow" panose="020B0606020202030204" pitchFamily="34" charset="0"/>
              </a:rPr>
              <a:t>Count and estimated volume of deals financing buyouts (€B) </a:t>
            </a:r>
            <a:endParaRPr lang="en-US" sz="1400" b="0" i="0" dirty="0">
              <a:solidFill>
                <a:schemeClr val="tx1"/>
              </a:solidFill>
              <a:latin typeface="Arial Narrow" panose="020B0606020202030204" pitchFamily="34" charset="0"/>
            </a:endParaRPr>
          </a:p>
        </p:txBody>
      </p:sp>
      <p:graphicFrame>
        <p:nvGraphicFramePr>
          <p:cNvPr id="2" name="Chart 1">
            <a:extLst>
              <a:ext uri="{FF2B5EF4-FFF2-40B4-BE49-F238E27FC236}">
                <a16:creationId xmlns:a16="http://schemas.microsoft.com/office/drawing/2014/main" id="{2463D7B8-A8D3-41C7-AE9B-0C94CF12674D}"/>
              </a:ext>
            </a:extLst>
          </p:cNvPr>
          <p:cNvGraphicFramePr>
            <a:graphicFrameLocks/>
          </p:cNvGraphicFramePr>
          <p:nvPr>
            <p:extLst>
              <p:ext uri="{D42A27DB-BD31-4B8C-83A1-F6EECF244321}">
                <p14:modId xmlns:p14="http://schemas.microsoft.com/office/powerpoint/2010/main" val="3553755501"/>
              </p:ext>
            </p:extLst>
          </p:nvPr>
        </p:nvGraphicFramePr>
        <p:xfrm>
          <a:off x="622300" y="2623343"/>
          <a:ext cx="13398500" cy="43516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92335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279FA-8053-3F80-8112-959F4DC6D42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6C0FB6-8D41-F98C-FC35-8D104DEB2C2F}"/>
              </a:ext>
            </a:extLst>
          </p:cNvPr>
          <p:cNvSpPr>
            <a:spLocks noGrp="1"/>
          </p:cNvSpPr>
          <p:nvPr>
            <p:ph type="body" sz="quarter" idx="11"/>
          </p:nvPr>
        </p:nvSpPr>
        <p:spPr>
          <a:xfrm>
            <a:off x="609600" y="1125697"/>
            <a:ext cx="13411200" cy="914400"/>
          </a:xfrm>
        </p:spPr>
        <p:txBody>
          <a:bodyPr/>
          <a:lstStyle/>
          <a:p>
            <a:r>
              <a:rPr lang="en-GB" dirty="0"/>
              <a:t>The count and estimated volume of LBOs remain behind 2025’s pace</a:t>
            </a:r>
            <a:endParaRPr lang="en-US" dirty="0"/>
          </a:p>
        </p:txBody>
      </p:sp>
      <p:sp>
        <p:nvSpPr>
          <p:cNvPr id="29" name="TextBox 28">
            <a:extLst>
              <a:ext uri="{FF2B5EF4-FFF2-40B4-BE49-F238E27FC236}">
                <a16:creationId xmlns:a16="http://schemas.microsoft.com/office/drawing/2014/main" id="{02B43440-7EF4-0835-3BD8-6721AFCE7F0D}"/>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cs typeface="Arial" panose="020B0604020202020204" pitchFamily="34" charset="0"/>
              </a:rPr>
              <a:t>Source: PitchBook | LCD  •  Geography: Europe  •  *As of July 31, 2026</a:t>
            </a:r>
          </a:p>
        </p:txBody>
      </p:sp>
      <p:sp>
        <p:nvSpPr>
          <p:cNvPr id="31" name="TextBox 30">
            <a:extLst>
              <a:ext uri="{FF2B5EF4-FFF2-40B4-BE49-F238E27FC236}">
                <a16:creationId xmlns:a16="http://schemas.microsoft.com/office/drawing/2014/main" id="{1F2A1860-BBDF-E7F9-4653-5E4806F06147}"/>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4625221C-89E9-08BD-25BA-22D886C9654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1400" dirty="0">
                <a:solidFill>
                  <a:schemeClr val="tx1"/>
                </a:solidFill>
                <a:latin typeface="Arial Narrow" panose="020B0606020202030204" pitchFamily="34" charset="0"/>
              </a:rPr>
              <a:t>Count and estimated volume of deals financing LBOs (€B) </a:t>
            </a:r>
          </a:p>
        </p:txBody>
      </p:sp>
      <p:graphicFrame>
        <p:nvGraphicFramePr>
          <p:cNvPr id="5" name="Chart Placeholder 4">
            <a:extLst>
              <a:ext uri="{FF2B5EF4-FFF2-40B4-BE49-F238E27FC236}">
                <a16:creationId xmlns:a16="http://schemas.microsoft.com/office/drawing/2014/main" id="{5798B10C-F9C0-C5CD-22E5-580307FEFB4D}"/>
              </a:ext>
            </a:extLst>
          </p:cNvPr>
          <p:cNvGraphicFramePr>
            <a:graphicFrameLocks noGrp="1"/>
          </p:cNvGraphicFramePr>
          <p:nvPr>
            <p:ph type="chart" sz="quarter" idx="10"/>
            <p:extLst>
              <p:ext uri="{D42A27DB-BD31-4B8C-83A1-F6EECF244321}">
                <p14:modId xmlns:p14="http://schemas.microsoft.com/office/powerpoint/2010/main" val="932394029"/>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2156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D9026E-8EE2-39C8-8677-2ED3C4D35BFC}"/>
              </a:ext>
            </a:extLst>
          </p:cNvPr>
          <p:cNvSpPr>
            <a:spLocks noGrp="1"/>
          </p:cNvSpPr>
          <p:nvPr>
            <p:ph type="body" sz="quarter" idx="10"/>
          </p:nvPr>
        </p:nvSpPr>
        <p:spPr/>
        <p:txBody>
          <a:bodyPr/>
          <a:lstStyle/>
          <a:p>
            <a:r>
              <a:rPr lang="en-US" dirty="0">
                <a:latin typeface="Georgia" panose="02040502050405020303" pitchFamily="18" charset="0"/>
              </a:rPr>
              <a:t>Spreads</a:t>
            </a:r>
          </a:p>
        </p:txBody>
      </p:sp>
    </p:spTree>
    <p:extLst>
      <p:ext uri="{BB962C8B-B14F-4D97-AF65-F5344CB8AC3E}">
        <p14:creationId xmlns:p14="http://schemas.microsoft.com/office/powerpoint/2010/main" val="4070685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Average direct lending spreads rise in the YTD as more borrowers need to widen pricing, but median still shows a decline </a:t>
            </a:r>
          </a:p>
        </p:txBody>
      </p:sp>
      <p:sp>
        <p:nvSpPr>
          <p:cNvPr id="29" name="TextBox 28">
            <a:extLst>
              <a:ext uri="{FF2B5EF4-FFF2-40B4-BE49-F238E27FC236}">
                <a16:creationId xmlns:a16="http://schemas.microsoft.com/office/drawing/2014/main" id="{2575F363-F7D5-134D-85C9-859294382D6F}"/>
              </a:ext>
            </a:extLst>
          </p:cNvPr>
          <p:cNvSpPr txBox="1"/>
          <p:nvPr/>
        </p:nvSpPr>
        <p:spPr>
          <a:xfrm>
            <a:off x="10363200" y="6975031"/>
            <a:ext cx="3757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87346" y="6979770"/>
            <a:ext cx="8556654" cy="230832"/>
          </a:xfrm>
          <a:prstGeom prst="rect">
            <a:avLst/>
          </a:prstGeom>
          <a:noFill/>
        </p:spPr>
        <p:txBody>
          <a:bodyPr wrap="square">
            <a:spAutoFit/>
          </a:bodyPr>
          <a:lstStyle/>
          <a:p>
            <a:r>
              <a:rPr lang="en-US" sz="900" dirty="0">
                <a:latin typeface="Arial Narrow" panose="020B0606020202030204" pitchFamily="34" charset="0"/>
              </a:rPr>
              <a:t>Direct lending data includes first-lien and </a:t>
            </a:r>
            <a:r>
              <a:rPr lang="en-US" sz="900" dirty="0" err="1">
                <a:latin typeface="Arial Narrow" panose="020B0606020202030204" pitchFamily="34" charset="0"/>
              </a:rPr>
              <a:t>unitranche</a:t>
            </a:r>
            <a:r>
              <a:rPr lang="en-US" sz="900" dirty="0">
                <a:latin typeface="Arial Narrow" panose="020B0606020202030204" pitchFamily="34" charset="0"/>
              </a:rPr>
              <a:t> deals. As of July 2026, direct lending spread data includes private lender-submitted values alongside data from LCD News and other public sources.</a:t>
            </a:r>
            <a:endParaRPr lang="en-US" sz="850" dirty="0">
              <a:solidFill>
                <a:schemeClr val="accent3"/>
              </a:solidFill>
              <a:latin typeface="Arial Narrow" panose="020B060602020203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European direct lending average spreads (bps)</a:t>
            </a:r>
          </a:p>
        </p:txBody>
      </p:sp>
      <p:graphicFrame>
        <p:nvGraphicFramePr>
          <p:cNvPr id="6" name="Chart Placeholder 5">
            <a:extLst>
              <a:ext uri="{FF2B5EF4-FFF2-40B4-BE49-F238E27FC236}">
                <a16:creationId xmlns:a16="http://schemas.microsoft.com/office/drawing/2014/main" id="{4DF92F86-66EF-4C6F-BA3D-03348A4DB7AF}"/>
              </a:ext>
            </a:extLst>
          </p:cNvPr>
          <p:cNvGraphicFramePr>
            <a:graphicFrameLocks noGrp="1"/>
          </p:cNvGraphicFramePr>
          <p:nvPr>
            <p:ph type="chart" sz="quarter" idx="10"/>
            <p:extLst>
              <p:ext uri="{D42A27DB-BD31-4B8C-83A1-F6EECF244321}">
                <p14:modId xmlns:p14="http://schemas.microsoft.com/office/powerpoint/2010/main" val="3916588845"/>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69235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BSL market repricing pressure means tighter spreads, showing a clearer bifurcation from the DL market YTD</a:t>
            </a:r>
          </a:p>
        </p:txBody>
      </p:sp>
      <p:sp>
        <p:nvSpPr>
          <p:cNvPr id="29" name="TextBox 28">
            <a:extLst>
              <a:ext uri="{FF2B5EF4-FFF2-40B4-BE49-F238E27FC236}">
                <a16:creationId xmlns:a16="http://schemas.microsoft.com/office/drawing/2014/main" id="{2575F363-F7D5-134D-85C9-859294382D6F}"/>
              </a:ext>
            </a:extLst>
          </p:cNvPr>
          <p:cNvSpPr txBox="1"/>
          <p:nvPr/>
        </p:nvSpPr>
        <p:spPr>
          <a:xfrm>
            <a:off x="10363200" y="6975031"/>
            <a:ext cx="3757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066471"/>
            <a:ext cx="7357534" cy="369332"/>
          </a:xfrm>
          <a:prstGeom prst="rect">
            <a:avLst/>
          </a:prstGeom>
          <a:noFill/>
        </p:spPr>
        <p:txBody>
          <a:bodyPr wrap="square">
            <a:spAutoFit/>
          </a:bodyPr>
          <a:lstStyle/>
          <a:p>
            <a:r>
              <a:rPr lang="en-US" sz="900" dirty="0">
                <a:latin typeface="Arial Narrow" panose="020B0606020202030204" pitchFamily="34" charset="0"/>
              </a:rPr>
              <a:t>Direct lending data is based on transactions covered by LCD News. As of July 2026, direct lending spread data includes data from LCD News and other public sources.</a:t>
            </a:r>
            <a:br>
              <a:rPr lang="en-US" sz="900" dirty="0">
                <a:latin typeface="Arial Narrow" panose="020B0606020202030204" pitchFamily="34" charset="0"/>
              </a:rPr>
            </a:br>
            <a:r>
              <a:rPr lang="en-US" sz="900" dirty="0">
                <a:latin typeface="Arial Narrow" panose="020B0606020202030204" pitchFamily="34" charset="0"/>
              </a:rPr>
              <a:t> </a:t>
            </a:r>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New-issue spread of acquisition-related deals, PE-backed borrowers (bps)</a:t>
            </a:r>
          </a:p>
        </p:txBody>
      </p:sp>
      <p:graphicFrame>
        <p:nvGraphicFramePr>
          <p:cNvPr id="5" name="Chart Placeholder 4">
            <a:extLst>
              <a:ext uri="{FF2B5EF4-FFF2-40B4-BE49-F238E27FC236}">
                <a16:creationId xmlns:a16="http://schemas.microsoft.com/office/drawing/2014/main" id="{7EFB7314-3FE2-4CFF-95D5-AC907BE3D9B0}"/>
              </a:ext>
            </a:extLst>
          </p:cNvPr>
          <p:cNvGraphicFramePr>
            <a:graphicFrameLocks noGrp="1"/>
          </p:cNvGraphicFramePr>
          <p:nvPr>
            <p:ph type="chart" sz="quarter" idx="10"/>
            <p:extLst>
              <p:ext uri="{D42A27DB-BD31-4B8C-83A1-F6EECF244321}">
                <p14:modId xmlns:p14="http://schemas.microsoft.com/office/powerpoint/2010/main" val="484153694"/>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0817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626903"/>
          </a:xfrm>
        </p:spPr>
        <p:txBody>
          <a:bodyPr/>
          <a:lstStyle/>
          <a:p>
            <a:r>
              <a:rPr lang="en-US" dirty="0">
                <a:latin typeface="Arial" panose="020B0604020202020204"/>
                <a:cs typeface="Arial" panose="020B0604020202020204"/>
              </a:rPr>
              <a:t>YTD in Europe, 84% of direct lending LBOs have priced at under 550 bps</a:t>
            </a:r>
            <a:endParaRPr lang="en-US" dirty="0"/>
          </a:p>
        </p:txBody>
      </p:sp>
      <p:sp>
        <p:nvSpPr>
          <p:cNvPr id="29" name="TextBox 28">
            <a:extLst>
              <a:ext uri="{FF2B5EF4-FFF2-40B4-BE49-F238E27FC236}">
                <a16:creationId xmlns:a16="http://schemas.microsoft.com/office/drawing/2014/main" id="{2575F363-F7D5-134D-85C9-859294382D6F}"/>
              </a:ext>
            </a:extLst>
          </p:cNvPr>
          <p:cNvSpPr txBox="1"/>
          <p:nvPr/>
        </p:nvSpPr>
        <p:spPr>
          <a:xfrm>
            <a:off x="9982200" y="697503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09798" y="6975031"/>
            <a:ext cx="8627910" cy="228600"/>
          </a:xfrm>
          <a:prstGeom prst="rect">
            <a:avLst/>
          </a:prstGeom>
          <a:noFill/>
        </p:spPr>
        <p:txBody>
          <a:bodyPr wrap="square">
            <a:spAutoFit/>
          </a:bodyPr>
          <a:lstStyle/>
          <a:p>
            <a:r>
              <a:rPr lang="en-US" sz="900" dirty="0">
                <a:latin typeface="Arial Narrow" panose="020B0606020202030204" pitchFamily="34" charset="0"/>
              </a:rPr>
              <a:t>Data reflects senior secured loans and unitranche facilities. As of July 2026, direct lending spread data includes private lender-submitted values alongside data from LCD News and other public sources.</a:t>
            </a:r>
            <a:br>
              <a:rPr lang="en-US" sz="900" dirty="0">
                <a:latin typeface="Arial Narrow" panose="020B0606020202030204" pitchFamily="34" charset="0"/>
              </a:rPr>
            </a:br>
            <a:endParaRPr lang="en-US" sz="900" dirty="0">
              <a:latin typeface="Arial Narrow" panose="020B0606020202030204" pitchFamily="34" charset="0"/>
            </a:endParaRPr>
          </a:p>
          <a:p>
            <a:endParaRPr lang="en-US" sz="900" dirty="0">
              <a:latin typeface="Arial Narrow" panose="020B0606020202030204" pitchFamily="34" charset="0"/>
            </a:endParaRPr>
          </a:p>
          <a:p>
            <a:pPr lvl="0"/>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1400" dirty="0">
                <a:solidFill>
                  <a:schemeClr val="tx1"/>
                </a:solidFill>
                <a:latin typeface="Arial Narrow" panose="020B0606020202030204" pitchFamily="34" charset="0"/>
              </a:rPr>
              <a:t>New-issue spread distribution of LBOs financed in the direct lending market</a:t>
            </a:r>
          </a:p>
        </p:txBody>
      </p:sp>
      <p:graphicFrame>
        <p:nvGraphicFramePr>
          <p:cNvPr id="5" name="Chart Placeholder 4">
            <a:extLst>
              <a:ext uri="{FF2B5EF4-FFF2-40B4-BE49-F238E27FC236}">
                <a16:creationId xmlns:a16="http://schemas.microsoft.com/office/drawing/2014/main" id="{42298749-6798-4CDA-9DFA-B509909752BD}"/>
              </a:ext>
            </a:extLst>
          </p:cNvPr>
          <p:cNvGraphicFramePr>
            <a:graphicFrameLocks noGrp="1"/>
          </p:cNvGraphicFramePr>
          <p:nvPr>
            <p:ph type="chart" sz="quarter" idx="10"/>
            <p:extLst>
              <p:ext uri="{D42A27DB-BD31-4B8C-83A1-F6EECF244321}">
                <p14:modId xmlns:p14="http://schemas.microsoft.com/office/powerpoint/2010/main" val="3733021177"/>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7726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16856"/>
            <a:ext cx="13411200" cy="914400"/>
          </a:xfrm>
        </p:spPr>
        <p:txBody>
          <a:bodyPr/>
          <a:lstStyle/>
          <a:p>
            <a:r>
              <a:rPr lang="en-US" dirty="0"/>
              <a:t>BSL spread compression means the difference between average LBO spreads has jumped to 157 bps in YTD 2026</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82200" y="7205863"/>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071210"/>
            <a:ext cx="6900334" cy="369332"/>
          </a:xfrm>
          <a:prstGeom prst="rect">
            <a:avLst/>
          </a:prstGeom>
          <a:noFill/>
        </p:spPr>
        <p:txBody>
          <a:bodyPr wrap="square">
            <a:spAutoFit/>
          </a:bodyPr>
          <a:lstStyle/>
          <a:p>
            <a:r>
              <a:rPr lang="en-US" sz="900" dirty="0">
                <a:latin typeface="Arial Narrow" panose="020B0606020202030204" pitchFamily="34" charset="0"/>
              </a:rPr>
              <a:t>Direct lending spread data reflects senior secured first-lien loans and unitranche facilities. BSL data reflects loans issued to all leveraged borrowers.</a:t>
            </a:r>
          </a:p>
          <a:p>
            <a:r>
              <a:rPr lang="en-US" sz="900" dirty="0">
                <a:latin typeface="Arial Narrow" panose="020B0606020202030204" pitchFamily="34" charset="0"/>
              </a:rPr>
              <a:t>As of July 2026, direct lending spread data includes private lender-submitted values alongside data from LCD News and other public sources.</a:t>
            </a:r>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Spread of LBOs financed in BSL (all borrowers) vs direct lending market</a:t>
            </a:r>
          </a:p>
        </p:txBody>
      </p:sp>
      <p:graphicFrame>
        <p:nvGraphicFramePr>
          <p:cNvPr id="7" name="Chart 6">
            <a:extLst>
              <a:ext uri="{FF2B5EF4-FFF2-40B4-BE49-F238E27FC236}">
                <a16:creationId xmlns:a16="http://schemas.microsoft.com/office/drawing/2014/main" id="{A76DA284-6478-4CA6-A3AC-3282A710289D}"/>
              </a:ext>
            </a:extLst>
          </p:cNvPr>
          <p:cNvGraphicFramePr>
            <a:graphicFrameLocks/>
          </p:cNvGraphicFramePr>
          <p:nvPr>
            <p:extLst>
              <p:ext uri="{D42A27DB-BD31-4B8C-83A1-F6EECF244321}">
                <p14:modId xmlns:p14="http://schemas.microsoft.com/office/powerpoint/2010/main" val="2576753694"/>
              </p:ext>
            </p:extLst>
          </p:nvPr>
        </p:nvGraphicFramePr>
        <p:xfrm>
          <a:off x="622300" y="2771457"/>
          <a:ext cx="13398500" cy="42035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373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3F3E9A-4688-A024-6E23-6627E71C2CF5}"/>
              </a:ext>
            </a:extLst>
          </p:cNvPr>
          <p:cNvSpPr>
            <a:spLocks noGrp="1"/>
          </p:cNvSpPr>
          <p:nvPr>
            <p:ph type="body" sz="quarter" idx="10"/>
          </p:nvPr>
        </p:nvSpPr>
        <p:spPr>
          <a:xfrm>
            <a:off x="533400" y="3276600"/>
            <a:ext cx="7315200" cy="1752600"/>
          </a:xfrm>
        </p:spPr>
        <p:txBody>
          <a:bodyPr/>
          <a:lstStyle/>
          <a:p>
            <a:r>
              <a:rPr lang="en-US" dirty="0"/>
              <a:t>Broadly Syndicated vs. Direct Lending Market</a:t>
            </a:r>
          </a:p>
        </p:txBody>
      </p:sp>
    </p:spTree>
    <p:extLst>
      <p:ext uri="{BB962C8B-B14F-4D97-AF65-F5344CB8AC3E}">
        <p14:creationId xmlns:p14="http://schemas.microsoft.com/office/powerpoint/2010/main" val="1714739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Direct lenders financed more than three times as many buyouts as BSL lenders</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Count of LBO deals financed </a:t>
            </a:r>
            <a:r>
              <a:rPr lang="en-US" sz="1400" dirty="0">
                <a:solidFill>
                  <a:schemeClr val="tx1"/>
                </a:solidFill>
                <a:latin typeface="Arial Narrow" panose="020B0606020202030204" pitchFamily="34" charset="0"/>
              </a:rPr>
              <a:t>in BSL vs direct lending market</a:t>
            </a:r>
            <a:endParaRPr lang="en-US" sz="1400" b="0" i="0" dirty="0">
              <a:solidFill>
                <a:schemeClr val="tx1"/>
              </a:solidFill>
              <a:latin typeface="Arial Narrow" panose="020B0606020202030204" pitchFamily="34" charset="0"/>
            </a:endParaRPr>
          </a:p>
        </p:txBody>
      </p:sp>
      <p:graphicFrame>
        <p:nvGraphicFramePr>
          <p:cNvPr id="2" name="Chart 1">
            <a:extLst>
              <a:ext uri="{FF2B5EF4-FFF2-40B4-BE49-F238E27FC236}">
                <a16:creationId xmlns:a16="http://schemas.microsoft.com/office/drawing/2014/main" id="{10370CA8-A3E0-4E36-9047-B122C461C7B6}"/>
              </a:ext>
            </a:extLst>
          </p:cNvPr>
          <p:cNvGraphicFramePr>
            <a:graphicFrameLocks/>
          </p:cNvGraphicFramePr>
          <p:nvPr>
            <p:extLst>
              <p:ext uri="{D42A27DB-BD31-4B8C-83A1-F6EECF244321}">
                <p14:modId xmlns:p14="http://schemas.microsoft.com/office/powerpoint/2010/main" val="3127187192"/>
              </p:ext>
            </p:extLst>
          </p:nvPr>
        </p:nvGraphicFramePr>
        <p:xfrm>
          <a:off x="622300" y="2706369"/>
          <a:ext cx="13398499" cy="42686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9789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Syndicated lenders continue to outpace direct lenders in terms of buyout volume, but the gap has narrowed</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New-issue volume for LBOs financed in BSL vs direct lending market (€B)</a:t>
            </a:r>
          </a:p>
        </p:txBody>
      </p:sp>
      <p:graphicFrame>
        <p:nvGraphicFramePr>
          <p:cNvPr id="2" name="Chart 1">
            <a:extLst>
              <a:ext uri="{FF2B5EF4-FFF2-40B4-BE49-F238E27FC236}">
                <a16:creationId xmlns:a16="http://schemas.microsoft.com/office/drawing/2014/main" id="{94E42A74-C074-4C73-8B21-0CB5348637E2}"/>
              </a:ext>
            </a:extLst>
          </p:cNvPr>
          <p:cNvGraphicFramePr>
            <a:graphicFrameLocks/>
          </p:cNvGraphicFramePr>
          <p:nvPr>
            <p:extLst>
              <p:ext uri="{D42A27DB-BD31-4B8C-83A1-F6EECF244321}">
                <p14:modId xmlns:p14="http://schemas.microsoft.com/office/powerpoint/2010/main" val="859120993"/>
              </p:ext>
            </p:extLst>
          </p:nvPr>
        </p:nvGraphicFramePr>
        <p:xfrm>
          <a:off x="622300" y="2706369"/>
          <a:ext cx="13398499" cy="42686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1465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9DDB1D-D98A-8844-BEF6-43408D3BD012}"/>
              </a:ext>
            </a:extLst>
          </p:cNvPr>
          <p:cNvSpPr>
            <a:spLocks noGrp="1"/>
          </p:cNvSpPr>
          <p:nvPr>
            <p:ph idx="1"/>
          </p:nvPr>
        </p:nvSpPr>
        <p:spPr>
          <a:xfrm>
            <a:off x="609600" y="2057400"/>
            <a:ext cx="13335000" cy="5486400"/>
          </a:xfrm>
        </p:spPr>
        <p:txBody>
          <a:bodyPr numCol="2" spcCol="182880"/>
          <a:lstStyle/>
          <a:p>
            <a:pPr marL="274320"/>
            <a:r>
              <a:rPr lang="en-US" sz="1600" b="1" dirty="0">
                <a:solidFill>
                  <a:schemeClr val="tx1"/>
                </a:solidFill>
                <a:latin typeface="Arial" panose="020B0604020202020204"/>
                <a:cs typeface="Arial" panose="020B0604020202020204"/>
              </a:rPr>
              <a:t>Estimated volume and deal count pick up over the last three months </a:t>
            </a:r>
            <a:r>
              <a:rPr lang="en-US" sz="1600" dirty="0">
                <a:solidFill>
                  <a:schemeClr val="tx1"/>
                </a:solidFill>
                <a:latin typeface="Arial" panose="020B0604020202020204"/>
                <a:cs typeface="Arial" panose="020B0604020202020204"/>
              </a:rPr>
              <a:t>– Direct lending deal count rose to 35 in the last three months, and estimated volume grew to €9.8 billion, from 32 and €8.5 billion in Q2, respectively. PE-backed direct lending estimated volume grew to its highest level since the end of 2025 on a three-month basis.</a:t>
            </a:r>
          </a:p>
          <a:p>
            <a:pPr marL="274320"/>
            <a:r>
              <a:rPr lang="en-US" sz="1600" b="1" dirty="0">
                <a:solidFill>
                  <a:schemeClr val="tx1"/>
                </a:solidFill>
                <a:latin typeface="Arial" panose="020B0604020202020204"/>
                <a:cs typeface="Arial" panose="020B0604020202020204"/>
              </a:rPr>
              <a:t>YTD volumes and counts still lag 2025 </a:t>
            </a:r>
            <a:r>
              <a:rPr lang="en-US" sz="1600" dirty="0">
                <a:solidFill>
                  <a:schemeClr val="tx1"/>
                </a:solidFill>
                <a:latin typeface="Arial" panose="020B0604020202020204"/>
                <a:cs typeface="Arial" panose="020B0604020202020204"/>
              </a:rPr>
              <a:t>– YTD DL estimated volume and count continue to trail the 2025 pace by 29% and 19%, respectively. Sponsor-backed activity shows a comparable decline, with estimated volume down 24% and the number of transactions down 19%. </a:t>
            </a:r>
          </a:p>
          <a:p>
            <a:pPr marL="274320"/>
            <a:r>
              <a:rPr lang="en-US" sz="1600" b="1" dirty="0">
                <a:solidFill>
                  <a:schemeClr val="tx1"/>
                </a:solidFill>
                <a:latin typeface="Arial" panose="020B0604020202020204"/>
                <a:cs typeface="Arial" panose="020B0604020202020204"/>
              </a:rPr>
              <a:t>Take-outs between BSL and DL markets show higher activity levels </a:t>
            </a:r>
            <a:r>
              <a:rPr lang="en-US" sz="1600" dirty="0">
                <a:solidFill>
                  <a:schemeClr val="tx1"/>
                </a:solidFill>
                <a:latin typeface="Arial" panose="020B0604020202020204"/>
                <a:cs typeface="Arial" panose="020B0604020202020204"/>
              </a:rPr>
              <a:t>– The last three months featured the second-highest level of DL-to-BSL refinancings compared to quarterly figures since LCD began tracking this data, and included the first BSL-to-DL takeout since Q3 2025. </a:t>
            </a:r>
          </a:p>
          <a:p>
            <a:pPr marL="274320"/>
            <a:r>
              <a:rPr lang="en-US" sz="1600" b="1" dirty="0">
                <a:solidFill>
                  <a:schemeClr val="tx1"/>
                </a:solidFill>
                <a:latin typeface="Arial" panose="020B0604020202020204"/>
                <a:cs typeface="Arial" panose="020B0604020202020204"/>
              </a:rPr>
              <a:t>Average spread level widens </a:t>
            </a:r>
            <a:r>
              <a:rPr lang="en-US" sz="1600" dirty="0">
                <a:solidFill>
                  <a:schemeClr val="tx1"/>
                </a:solidFill>
                <a:latin typeface="Arial" panose="020B0604020202020204"/>
                <a:cs typeface="Arial" panose="020B0604020202020204"/>
              </a:rPr>
              <a:t>– Median spreads on all deals continued to decline in the YTD, but some borrowers have widened pricing, raising the average to 529 bps. This is the first widening in overall average spreads since LCD began tracking this data.</a:t>
            </a:r>
          </a:p>
          <a:p>
            <a:pPr marL="274320"/>
            <a:r>
              <a:rPr lang="en-US" sz="1600" b="1" dirty="0">
                <a:solidFill>
                  <a:schemeClr val="tx1"/>
                </a:solidFill>
                <a:latin typeface="Arial" panose="020B0604020202020204"/>
                <a:cs typeface="Arial" panose="020B0604020202020204"/>
              </a:rPr>
              <a:t>Professional &amp; Business Services is the busiest sector YTD – </a:t>
            </a:r>
            <a:r>
              <a:rPr lang="en-US" sz="1600" dirty="0">
                <a:solidFill>
                  <a:schemeClr val="tx1"/>
                </a:solidFill>
                <a:latin typeface="Arial" panose="020B0604020202020204"/>
                <a:cs typeface="Arial" panose="020B0604020202020204"/>
              </a:rPr>
              <a:t>The broad Professional &amp; Business Services category is still the most active sector in Europe in the YTD, with a 25% share of all deals. But drilling down more granularly, Software and Data Integration is still in the lead at 22%, with Business Services at 20%.</a:t>
            </a:r>
          </a:p>
          <a:p>
            <a:pPr marL="274320"/>
            <a:r>
              <a:rPr lang="en-US" sz="1600" b="1" dirty="0">
                <a:solidFill>
                  <a:schemeClr val="tx1"/>
                </a:solidFill>
                <a:latin typeface="Arial" panose="020B0604020202020204"/>
                <a:cs typeface="Arial" panose="020B0604020202020204"/>
              </a:rPr>
              <a:t>Larger deals have taken back share, but mega deals have fallen away </a:t>
            </a:r>
            <a:r>
              <a:rPr lang="en-US" sz="1600" dirty="0">
                <a:solidFill>
                  <a:schemeClr val="tx1"/>
                </a:solidFill>
                <a:latin typeface="Arial" panose="020B0604020202020204"/>
                <a:cs typeface="Arial" panose="020B0604020202020204"/>
              </a:rPr>
              <a:t>– The €1 billion or more deal category has risen to 18% from 13% in 2025, while the €100-349 million category, which had a huge increase in share in 2025 to 57%, fell to 45% in the YTD. However, the mega deals of the past few years are absent in 2026, with none of the deals so far this year making the top 10 list.</a:t>
            </a:r>
          </a:p>
          <a:p>
            <a:pPr marL="274320"/>
            <a:r>
              <a:rPr lang="en-US" sz="1600" b="1" dirty="0">
                <a:solidFill>
                  <a:schemeClr val="tx1"/>
                </a:solidFill>
                <a:latin typeface="Arial" panose="020B0604020202020204"/>
                <a:cs typeface="Arial" panose="020B0604020202020204"/>
              </a:rPr>
              <a:t>Acquisition share declines, except in non-sponsored deals </a:t>
            </a:r>
            <a:r>
              <a:rPr lang="en-US" sz="1600" dirty="0">
                <a:solidFill>
                  <a:schemeClr val="tx1"/>
                </a:solidFill>
                <a:latin typeface="Arial" panose="020B0604020202020204"/>
                <a:cs typeface="Arial" panose="020B0604020202020204"/>
              </a:rPr>
              <a:t>– Acquisition-related transactions accounted for less than 70% of the direct lending market YTD, with the sponsored segment also falling below that threshold. However, acquisition activity continues to gain share in non-sponsored deals, reaching 57% YTD. </a:t>
            </a:r>
          </a:p>
          <a:p>
            <a:pPr marL="274320"/>
            <a:endParaRPr lang="en-US" sz="1600" b="1" dirty="0">
              <a:solidFill>
                <a:schemeClr val="tx1"/>
              </a:solidFill>
              <a:latin typeface="Arial" panose="020B0604020202020204"/>
              <a:cs typeface="Arial" panose="020B0604020202020204"/>
            </a:endParaRPr>
          </a:p>
        </p:txBody>
      </p:sp>
    </p:spTree>
    <p:extLst>
      <p:ext uri="{BB962C8B-B14F-4D97-AF65-F5344CB8AC3E}">
        <p14:creationId xmlns:p14="http://schemas.microsoft.com/office/powerpoint/2010/main" val="234589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The number of sponsor-backed transactions has increased for both BSL and DL, but the gap has widened…</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Count of sponsor-backed deals financed </a:t>
            </a:r>
            <a:r>
              <a:rPr lang="en-US" sz="1400" dirty="0">
                <a:solidFill>
                  <a:schemeClr val="tx1"/>
                </a:solidFill>
                <a:latin typeface="Arial Narrow" panose="020B0606020202030204" pitchFamily="34" charset="0"/>
              </a:rPr>
              <a:t>in BSL vs direct lending market</a:t>
            </a:r>
            <a:endParaRPr lang="en-US" sz="1400" b="0" i="0" dirty="0">
              <a:solidFill>
                <a:schemeClr val="tx1"/>
              </a:solidFill>
              <a:latin typeface="Arial Narrow" panose="020B0606020202030204" pitchFamily="34" charset="0"/>
            </a:endParaRPr>
          </a:p>
        </p:txBody>
      </p:sp>
      <p:graphicFrame>
        <p:nvGraphicFramePr>
          <p:cNvPr id="4" name="Chart 3">
            <a:extLst>
              <a:ext uri="{FF2B5EF4-FFF2-40B4-BE49-F238E27FC236}">
                <a16:creationId xmlns:a16="http://schemas.microsoft.com/office/drawing/2014/main" id="{234A50B6-13B1-4E34-9068-F73904C1542C}"/>
              </a:ext>
            </a:extLst>
          </p:cNvPr>
          <p:cNvGraphicFramePr>
            <a:graphicFrameLocks/>
          </p:cNvGraphicFramePr>
          <p:nvPr>
            <p:extLst>
              <p:ext uri="{D42A27DB-BD31-4B8C-83A1-F6EECF244321}">
                <p14:modId xmlns:p14="http://schemas.microsoft.com/office/powerpoint/2010/main" val="3507251598"/>
              </p:ext>
            </p:extLst>
          </p:nvPr>
        </p:nvGraphicFramePr>
        <p:xfrm>
          <a:off x="622300" y="2706369"/>
          <a:ext cx="13398499" cy="42686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18412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…and the trend is the same for estimated volume</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New-issue sponsor-backed volume for loans financed in BSL vs private credit market (€B)</a:t>
            </a:r>
          </a:p>
        </p:txBody>
      </p:sp>
      <p:graphicFrame>
        <p:nvGraphicFramePr>
          <p:cNvPr id="4" name="Chart 3">
            <a:extLst>
              <a:ext uri="{FF2B5EF4-FFF2-40B4-BE49-F238E27FC236}">
                <a16:creationId xmlns:a16="http://schemas.microsoft.com/office/drawing/2014/main" id="{FA0E7273-FCCC-4219-8B67-BE438769260E}"/>
              </a:ext>
            </a:extLst>
          </p:cNvPr>
          <p:cNvGraphicFramePr>
            <a:graphicFrameLocks/>
          </p:cNvGraphicFramePr>
          <p:nvPr>
            <p:extLst>
              <p:ext uri="{D42A27DB-BD31-4B8C-83A1-F6EECF244321}">
                <p14:modId xmlns:p14="http://schemas.microsoft.com/office/powerpoint/2010/main" val="1704795271"/>
              </p:ext>
            </p:extLst>
          </p:nvPr>
        </p:nvGraphicFramePr>
        <p:xfrm>
          <a:off x="622300" y="2706370"/>
          <a:ext cx="13398499" cy="4151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13754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9A099-E7D2-728B-E9DB-68C6BF7DD43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F012EE2-B1FF-AFFB-8E76-683A17C9F883}"/>
              </a:ext>
            </a:extLst>
          </p:cNvPr>
          <p:cNvSpPr>
            <a:spLocks noGrp="1"/>
          </p:cNvSpPr>
          <p:nvPr>
            <p:ph type="body" sz="quarter" idx="11"/>
          </p:nvPr>
        </p:nvSpPr>
        <p:spPr>
          <a:xfrm>
            <a:off x="609600" y="1125697"/>
            <a:ext cx="13411200" cy="914400"/>
          </a:xfrm>
        </p:spPr>
        <p:txBody>
          <a:bodyPr/>
          <a:lstStyle/>
          <a:p>
            <a:r>
              <a:rPr lang="en-US" dirty="0"/>
              <a:t>Both BSL and DL volumes in 2026 are behind the same period last year</a:t>
            </a:r>
          </a:p>
        </p:txBody>
      </p:sp>
      <p:sp>
        <p:nvSpPr>
          <p:cNvPr id="29" name="TextBox 28">
            <a:extLst>
              <a:ext uri="{FF2B5EF4-FFF2-40B4-BE49-F238E27FC236}">
                <a16:creationId xmlns:a16="http://schemas.microsoft.com/office/drawing/2014/main" id="{6241A677-FA26-5356-4F90-02EA1FD88B78}"/>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2" name="Rectangle 31">
            <a:extLst>
              <a:ext uri="{FF2B5EF4-FFF2-40B4-BE49-F238E27FC236}">
                <a16:creationId xmlns:a16="http://schemas.microsoft.com/office/drawing/2014/main" id="{A51B7ACE-71BC-2D51-239A-F20B2F0E134A}"/>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New-issue volume for loans financed in BSL vs private credit market (€B)</a:t>
            </a:r>
          </a:p>
        </p:txBody>
      </p:sp>
      <p:graphicFrame>
        <p:nvGraphicFramePr>
          <p:cNvPr id="4" name="Chart 3">
            <a:extLst>
              <a:ext uri="{FF2B5EF4-FFF2-40B4-BE49-F238E27FC236}">
                <a16:creationId xmlns:a16="http://schemas.microsoft.com/office/drawing/2014/main" id="{6B5E4E62-B21C-4857-676E-CF12C8B00FC1}"/>
              </a:ext>
            </a:extLst>
          </p:cNvPr>
          <p:cNvGraphicFramePr>
            <a:graphicFrameLocks/>
          </p:cNvGraphicFramePr>
          <p:nvPr>
            <p:extLst>
              <p:ext uri="{D42A27DB-BD31-4B8C-83A1-F6EECF244321}">
                <p14:modId xmlns:p14="http://schemas.microsoft.com/office/powerpoint/2010/main" val="4236790908"/>
              </p:ext>
            </p:extLst>
          </p:nvPr>
        </p:nvGraphicFramePr>
        <p:xfrm>
          <a:off x="622300" y="2706370"/>
          <a:ext cx="13398499" cy="4151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6755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ECF12-FFA2-0692-B19A-8ACE6839A44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62D00C1-F3B2-074D-2CC9-87F41534BE7D}"/>
              </a:ext>
            </a:extLst>
          </p:cNvPr>
          <p:cNvSpPr>
            <a:spLocks noGrp="1"/>
          </p:cNvSpPr>
          <p:nvPr>
            <p:ph type="body" sz="quarter" idx="11"/>
          </p:nvPr>
        </p:nvSpPr>
        <p:spPr>
          <a:xfrm>
            <a:off x="609600" y="1125697"/>
            <a:ext cx="13411200" cy="914400"/>
          </a:xfrm>
        </p:spPr>
        <p:txBody>
          <a:bodyPr/>
          <a:lstStyle/>
          <a:p>
            <a:r>
              <a:rPr lang="en-GB" dirty="0"/>
              <a:t>European HY deal activity outpaces BSL and direct lending markets</a:t>
            </a:r>
            <a:endParaRPr lang="en-US" dirty="0"/>
          </a:p>
        </p:txBody>
      </p:sp>
      <p:sp>
        <p:nvSpPr>
          <p:cNvPr id="29" name="TextBox 28">
            <a:extLst>
              <a:ext uri="{FF2B5EF4-FFF2-40B4-BE49-F238E27FC236}">
                <a16:creationId xmlns:a16="http://schemas.microsoft.com/office/drawing/2014/main" id="{CD347AF1-ED61-03AF-5A96-35E94ABCB139}"/>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2" name="Rectangle 31">
            <a:extLst>
              <a:ext uri="{FF2B5EF4-FFF2-40B4-BE49-F238E27FC236}">
                <a16:creationId xmlns:a16="http://schemas.microsoft.com/office/drawing/2014/main" id="{86339962-E1F4-6EF5-94FF-1347A3D5CC7C}"/>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Narrow" panose="020B0606020202030204" pitchFamily="34" charset="0"/>
              </a:rPr>
              <a:t>Total</a:t>
            </a:r>
            <a:r>
              <a:rPr lang="en-US" sz="1400" dirty="0">
                <a:solidFill>
                  <a:schemeClr val="tx1"/>
                </a:solidFill>
                <a:latin typeface="Arial Narrow" panose="020B0606020202030204" pitchFamily="34" charset="0"/>
              </a:rPr>
              <a:t> number of deals financed via BSL, direct lending and HY bonds</a:t>
            </a:r>
            <a:endParaRPr lang="en-US" sz="1400" b="0" i="0" dirty="0">
              <a:solidFill>
                <a:schemeClr val="tx1"/>
              </a:solidFill>
              <a:latin typeface="Arial Narrow" panose="020B0606020202030204" pitchFamily="34" charset="0"/>
            </a:endParaRPr>
          </a:p>
        </p:txBody>
      </p:sp>
      <p:graphicFrame>
        <p:nvGraphicFramePr>
          <p:cNvPr id="4" name="Chart 3">
            <a:extLst>
              <a:ext uri="{FF2B5EF4-FFF2-40B4-BE49-F238E27FC236}">
                <a16:creationId xmlns:a16="http://schemas.microsoft.com/office/drawing/2014/main" id="{000FDF11-670F-CC12-003C-E43E9DA93731}"/>
              </a:ext>
            </a:extLst>
          </p:cNvPr>
          <p:cNvGraphicFramePr>
            <a:graphicFrameLocks/>
          </p:cNvGraphicFramePr>
          <p:nvPr>
            <p:extLst>
              <p:ext uri="{D42A27DB-BD31-4B8C-83A1-F6EECF244321}">
                <p14:modId xmlns:p14="http://schemas.microsoft.com/office/powerpoint/2010/main" val="10599113"/>
              </p:ext>
            </p:extLst>
          </p:nvPr>
        </p:nvGraphicFramePr>
        <p:xfrm>
          <a:off x="622300" y="2706370"/>
          <a:ext cx="13398499" cy="4151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097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The last three months featured the highest level of DL-to-BSL refinancings (compared to quarterly figures) since 1Q24, and the first BSL-to-DL refi since 3Q25</a:t>
            </a:r>
            <a:endParaRPr lang="en-GB" dirty="0"/>
          </a:p>
        </p:txBody>
      </p:sp>
      <p:sp>
        <p:nvSpPr>
          <p:cNvPr id="29" name="TextBox 28">
            <a:extLst>
              <a:ext uri="{FF2B5EF4-FFF2-40B4-BE49-F238E27FC236}">
                <a16:creationId xmlns:a16="http://schemas.microsoft.com/office/drawing/2014/main" id="{2575F363-F7D5-134D-85C9-859294382D6F}"/>
              </a:ext>
            </a:extLst>
          </p:cNvPr>
          <p:cNvSpPr txBox="1"/>
          <p:nvPr/>
        </p:nvSpPr>
        <p:spPr>
          <a:xfrm>
            <a:off x="9982200" y="697503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266057"/>
            <a:ext cx="3928533" cy="361637"/>
          </a:xfrm>
          <a:prstGeom prst="rect">
            <a:avLst/>
          </a:prstGeom>
          <a:noFill/>
        </p:spPr>
        <p:txBody>
          <a:bodyPr wrap="square">
            <a:spAutoFit/>
          </a:bodyPr>
          <a:lstStyle/>
          <a:p>
            <a:r>
              <a:rPr lang="en-US" sz="850" dirty="0">
                <a:solidFill>
                  <a:schemeClr val="accent3"/>
                </a:solidFill>
                <a:latin typeface="Arial" panose="020B0604020202020204" pitchFamily="34" charset="0"/>
              </a:rPr>
              <a:t> </a:t>
            </a:r>
            <a:r>
              <a:rPr lang="en-US" sz="900" dirty="0">
                <a:latin typeface="Arial Narrow" panose="020B0606020202030204" pitchFamily="34" charset="0"/>
              </a:rPr>
              <a:t>Historical data is subject to revisions as LCD collects additional information.</a:t>
            </a:r>
          </a:p>
          <a:p>
            <a:pPr lvl="0"/>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Syndicated loans and direct lending takeouts (€B)</a:t>
            </a:r>
          </a:p>
        </p:txBody>
      </p:sp>
      <p:graphicFrame>
        <p:nvGraphicFramePr>
          <p:cNvPr id="4" name="Chart Placeholder 3">
            <a:extLst>
              <a:ext uri="{FF2B5EF4-FFF2-40B4-BE49-F238E27FC236}">
                <a16:creationId xmlns:a16="http://schemas.microsoft.com/office/drawing/2014/main" id="{A43ACB17-E374-489A-AA36-A3CA98B675AA}"/>
              </a:ext>
            </a:extLst>
          </p:cNvPr>
          <p:cNvGraphicFramePr>
            <a:graphicFrameLocks noGrp="1"/>
          </p:cNvGraphicFramePr>
          <p:nvPr>
            <p:ph type="chart" sz="quarter" idx="10"/>
            <p:extLst>
              <p:ext uri="{D42A27DB-BD31-4B8C-83A1-F6EECF244321}">
                <p14:modId xmlns:p14="http://schemas.microsoft.com/office/powerpoint/2010/main" val="387472272"/>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31535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E387FC-BDF4-5A46-18AD-CC95041F9E51}"/>
              </a:ext>
            </a:extLst>
          </p:cNvPr>
          <p:cNvSpPr>
            <a:spLocks noGrp="1"/>
          </p:cNvSpPr>
          <p:nvPr>
            <p:ph type="body" sz="quarter" idx="10"/>
          </p:nvPr>
        </p:nvSpPr>
        <p:spPr>
          <a:xfrm>
            <a:off x="533400" y="3200400"/>
            <a:ext cx="7315200" cy="2743200"/>
          </a:xfrm>
        </p:spPr>
        <p:txBody>
          <a:bodyPr/>
          <a:lstStyle/>
          <a:p>
            <a:r>
              <a:rPr lang="en-US" dirty="0"/>
              <a:t>Market Characteristics</a:t>
            </a:r>
            <a:endParaRPr lang="en-US" dirty="0">
              <a:latin typeface="Georgia" panose="02040502050405020303" pitchFamily="18" charset="0"/>
            </a:endParaRPr>
          </a:p>
        </p:txBody>
      </p:sp>
    </p:spTree>
    <p:extLst>
      <p:ext uri="{BB962C8B-B14F-4D97-AF65-F5344CB8AC3E}">
        <p14:creationId xmlns:p14="http://schemas.microsoft.com/office/powerpoint/2010/main" val="3925066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The share of non-sponsored transactions is 9% in the last three months…</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Share of European private credit deals by ownership type, by deal count</a:t>
            </a:r>
          </a:p>
        </p:txBody>
      </p:sp>
      <p:graphicFrame>
        <p:nvGraphicFramePr>
          <p:cNvPr id="4" name="Chart 3">
            <a:extLst>
              <a:ext uri="{FF2B5EF4-FFF2-40B4-BE49-F238E27FC236}">
                <a16:creationId xmlns:a16="http://schemas.microsoft.com/office/drawing/2014/main" id="{8A15DE95-40B1-4FEE-9BEF-8DADB093E63B}"/>
              </a:ext>
            </a:extLst>
          </p:cNvPr>
          <p:cNvGraphicFramePr>
            <a:graphicFrameLocks/>
          </p:cNvGraphicFramePr>
          <p:nvPr>
            <p:extLst>
              <p:ext uri="{D42A27DB-BD31-4B8C-83A1-F6EECF244321}">
                <p14:modId xmlns:p14="http://schemas.microsoft.com/office/powerpoint/2010/main" val="3687673124"/>
              </p:ext>
            </p:extLst>
          </p:nvPr>
        </p:nvGraphicFramePr>
        <p:xfrm>
          <a:off x="622300" y="2710497"/>
          <a:ext cx="13398500" cy="41625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2276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…matching the YTD share, which is the lowest since LCD began tracking this data</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Share of European private credit deals by ownership type, by deal count</a:t>
            </a:r>
          </a:p>
        </p:txBody>
      </p:sp>
      <p:graphicFrame>
        <p:nvGraphicFramePr>
          <p:cNvPr id="2" name="Chart 1">
            <a:extLst>
              <a:ext uri="{FF2B5EF4-FFF2-40B4-BE49-F238E27FC236}">
                <a16:creationId xmlns:a16="http://schemas.microsoft.com/office/drawing/2014/main" id="{FBB57FD4-CB74-48DB-9DD3-46B22BE4B251}"/>
              </a:ext>
            </a:extLst>
          </p:cNvPr>
          <p:cNvGraphicFramePr>
            <a:graphicFrameLocks/>
          </p:cNvGraphicFramePr>
          <p:nvPr>
            <p:extLst>
              <p:ext uri="{D42A27DB-BD31-4B8C-83A1-F6EECF244321}">
                <p14:modId xmlns:p14="http://schemas.microsoft.com/office/powerpoint/2010/main" val="3082268563"/>
              </p:ext>
            </p:extLst>
          </p:nvPr>
        </p:nvGraphicFramePr>
        <p:xfrm>
          <a:off x="622300" y="2708909"/>
          <a:ext cx="13398499" cy="41641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60375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B3102-BCFA-3C56-B32F-6E5DB2BA112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195199-D734-4877-A2A7-04B83AC53890}"/>
              </a:ext>
            </a:extLst>
          </p:cNvPr>
          <p:cNvSpPr>
            <a:spLocks noGrp="1"/>
          </p:cNvSpPr>
          <p:nvPr>
            <p:ph type="body" sz="quarter" idx="11"/>
          </p:nvPr>
        </p:nvSpPr>
        <p:spPr>
          <a:xfrm>
            <a:off x="609600" y="1125697"/>
            <a:ext cx="13411200" cy="914400"/>
          </a:xfrm>
        </p:spPr>
        <p:txBody>
          <a:bodyPr/>
          <a:lstStyle/>
          <a:p>
            <a:r>
              <a:rPr lang="en-US" dirty="0">
                <a:latin typeface="Arial" panose="020B0604020202020204"/>
                <a:cs typeface="Arial" panose="020B0604020202020204"/>
              </a:rPr>
              <a:t>The share of acquisition-related deals falls below 70% in the YTD for the whole DL market…</a:t>
            </a:r>
            <a:endParaRPr lang="en-US" dirty="0"/>
          </a:p>
        </p:txBody>
      </p:sp>
      <p:sp>
        <p:nvSpPr>
          <p:cNvPr id="29" name="TextBox 28">
            <a:extLst>
              <a:ext uri="{FF2B5EF4-FFF2-40B4-BE49-F238E27FC236}">
                <a16:creationId xmlns:a16="http://schemas.microsoft.com/office/drawing/2014/main" id="{146CBCEC-83AA-7EDF-83FE-58ADB80E3D43}"/>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B5D1C4A5-E8E9-990A-C33A-06ED9FAE150E}"/>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57F2EE90-3DE5-EE3A-D2FC-471A0BA855D6}"/>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European direct lending deals by purpose</a:t>
            </a:r>
          </a:p>
        </p:txBody>
      </p:sp>
      <p:graphicFrame>
        <p:nvGraphicFramePr>
          <p:cNvPr id="2" name="Chart 1">
            <a:extLst>
              <a:ext uri="{FF2B5EF4-FFF2-40B4-BE49-F238E27FC236}">
                <a16:creationId xmlns:a16="http://schemas.microsoft.com/office/drawing/2014/main" id="{A58A5E56-001C-0A55-F4AB-9F2DDF436071}"/>
              </a:ext>
            </a:extLst>
          </p:cNvPr>
          <p:cNvGraphicFramePr>
            <a:graphicFrameLocks/>
          </p:cNvGraphicFramePr>
          <p:nvPr>
            <p:extLst>
              <p:ext uri="{D42A27DB-BD31-4B8C-83A1-F6EECF244321}">
                <p14:modId xmlns:p14="http://schemas.microsoft.com/office/powerpoint/2010/main" val="2531062588"/>
              </p:ext>
            </p:extLst>
          </p:nvPr>
        </p:nvGraphicFramePr>
        <p:xfrm>
          <a:off x="622300" y="2710497"/>
          <a:ext cx="13398500" cy="41625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51563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1E646-D066-AD03-0A66-0470DDF76AD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12EE74D-0AF1-90C0-7F05-8422A95D601C}"/>
              </a:ext>
            </a:extLst>
          </p:cNvPr>
          <p:cNvSpPr>
            <a:spLocks noGrp="1"/>
          </p:cNvSpPr>
          <p:nvPr>
            <p:ph type="body" sz="quarter" idx="11"/>
          </p:nvPr>
        </p:nvSpPr>
        <p:spPr>
          <a:xfrm>
            <a:off x="609600" y="1125697"/>
            <a:ext cx="13411200" cy="914400"/>
          </a:xfrm>
        </p:spPr>
        <p:txBody>
          <a:bodyPr/>
          <a:lstStyle/>
          <a:p>
            <a:r>
              <a:rPr lang="en-US" dirty="0"/>
              <a:t>…and for the sponsored portion of the market…</a:t>
            </a:r>
          </a:p>
        </p:txBody>
      </p:sp>
      <p:sp>
        <p:nvSpPr>
          <p:cNvPr id="29" name="TextBox 28">
            <a:extLst>
              <a:ext uri="{FF2B5EF4-FFF2-40B4-BE49-F238E27FC236}">
                <a16:creationId xmlns:a16="http://schemas.microsoft.com/office/drawing/2014/main" id="{905B0854-A4E1-8242-5D6A-AFC8BFA88EDF}"/>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D557B8-6BEC-55C6-CE8B-A9615D1A5067}"/>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8B14221B-8EAF-F567-B5BB-F23BCBF63B59}"/>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European direct lending sponsored deals by purpose</a:t>
            </a:r>
          </a:p>
        </p:txBody>
      </p:sp>
      <p:graphicFrame>
        <p:nvGraphicFramePr>
          <p:cNvPr id="2" name="Chart 1">
            <a:extLst>
              <a:ext uri="{FF2B5EF4-FFF2-40B4-BE49-F238E27FC236}">
                <a16:creationId xmlns:a16="http://schemas.microsoft.com/office/drawing/2014/main" id="{3ACC9712-8B9B-3336-FE9D-194827982B9B}"/>
              </a:ext>
            </a:extLst>
          </p:cNvPr>
          <p:cNvGraphicFramePr>
            <a:graphicFrameLocks/>
          </p:cNvGraphicFramePr>
          <p:nvPr>
            <p:extLst>
              <p:ext uri="{D42A27DB-BD31-4B8C-83A1-F6EECF244321}">
                <p14:modId xmlns:p14="http://schemas.microsoft.com/office/powerpoint/2010/main" val="3516003762"/>
              </p:ext>
            </p:extLst>
          </p:nvPr>
        </p:nvGraphicFramePr>
        <p:xfrm>
          <a:off x="622300" y="2710497"/>
          <a:ext cx="13398500" cy="41625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8814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44F105-3B27-F0CA-676B-3DC064022D71}"/>
              </a:ext>
            </a:extLst>
          </p:cNvPr>
          <p:cNvSpPr>
            <a:spLocks noGrp="1"/>
          </p:cNvSpPr>
          <p:nvPr>
            <p:ph type="body" sz="quarter" idx="10"/>
          </p:nvPr>
        </p:nvSpPr>
        <p:spPr>
          <a:xfrm>
            <a:off x="533400" y="3352800"/>
            <a:ext cx="7315200" cy="1447800"/>
          </a:xfrm>
        </p:spPr>
        <p:txBody>
          <a:bodyPr/>
          <a:lstStyle/>
          <a:p>
            <a:r>
              <a:rPr lang="en-US" dirty="0">
                <a:latin typeface="Georgia" panose="02040502050405020303" pitchFamily="18" charset="0"/>
              </a:rPr>
              <a:t>Direct Lending Volume &amp; Counts</a:t>
            </a:r>
          </a:p>
        </p:txBody>
      </p:sp>
    </p:spTree>
    <p:extLst>
      <p:ext uri="{BB962C8B-B14F-4D97-AF65-F5344CB8AC3E}">
        <p14:creationId xmlns:p14="http://schemas.microsoft.com/office/powerpoint/2010/main" val="2231772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…while the acquisition share of non-sponsored deals continues to rise</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European direct lending non-sponsored deals by purpose</a:t>
            </a:r>
          </a:p>
        </p:txBody>
      </p:sp>
      <p:graphicFrame>
        <p:nvGraphicFramePr>
          <p:cNvPr id="2" name="Chart 1">
            <a:extLst>
              <a:ext uri="{FF2B5EF4-FFF2-40B4-BE49-F238E27FC236}">
                <a16:creationId xmlns:a16="http://schemas.microsoft.com/office/drawing/2014/main" id="{92FF5B7D-0D50-4E13-A091-B72E58BE2077}"/>
              </a:ext>
            </a:extLst>
          </p:cNvPr>
          <p:cNvGraphicFramePr>
            <a:graphicFrameLocks/>
          </p:cNvGraphicFramePr>
          <p:nvPr>
            <p:extLst>
              <p:ext uri="{D42A27DB-BD31-4B8C-83A1-F6EECF244321}">
                <p14:modId xmlns:p14="http://schemas.microsoft.com/office/powerpoint/2010/main" val="1370585191"/>
              </p:ext>
            </p:extLst>
          </p:nvPr>
        </p:nvGraphicFramePr>
        <p:xfrm>
          <a:off x="622300" y="2710497"/>
          <a:ext cx="13398500" cy="41625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8022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81D76-E29E-FB4C-0596-1F4129BB645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BC6EB0-5012-C1E3-DAE6-B9A696C9C827}"/>
              </a:ext>
            </a:extLst>
          </p:cNvPr>
          <p:cNvSpPr>
            <a:spLocks noGrp="1"/>
          </p:cNvSpPr>
          <p:nvPr>
            <p:ph type="body" sz="quarter" idx="11"/>
          </p:nvPr>
        </p:nvSpPr>
        <p:spPr>
          <a:xfrm>
            <a:off x="609600" y="1125697"/>
            <a:ext cx="13411200" cy="914400"/>
          </a:xfrm>
        </p:spPr>
        <p:txBody>
          <a:bodyPr/>
          <a:lstStyle/>
          <a:p>
            <a:r>
              <a:rPr lang="en-GB" dirty="0"/>
              <a:t>The UK has the highest deal share in the European direct lending market so far in 2026…</a:t>
            </a:r>
            <a:endParaRPr lang="en-US" dirty="0"/>
          </a:p>
        </p:txBody>
      </p:sp>
      <p:sp>
        <p:nvSpPr>
          <p:cNvPr id="29" name="TextBox 28">
            <a:extLst>
              <a:ext uri="{FF2B5EF4-FFF2-40B4-BE49-F238E27FC236}">
                <a16:creationId xmlns:a16="http://schemas.microsoft.com/office/drawing/2014/main" id="{40352F66-C032-C7B7-E168-77B8C1153568}"/>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B8DC5310-E464-3206-2E03-D0EBE6BB389D}"/>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C376327E-205F-6281-9D58-7CE5F78E79B8}"/>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European direct lending deal share by top countries</a:t>
            </a:r>
          </a:p>
        </p:txBody>
      </p:sp>
      <p:graphicFrame>
        <p:nvGraphicFramePr>
          <p:cNvPr id="6" name="Chart 5">
            <a:extLst>
              <a:ext uri="{FF2B5EF4-FFF2-40B4-BE49-F238E27FC236}">
                <a16:creationId xmlns:a16="http://schemas.microsoft.com/office/drawing/2014/main" id="{17E5260A-E693-4116-A3F8-7C48CF9E16D6}"/>
              </a:ext>
            </a:extLst>
          </p:cNvPr>
          <p:cNvGraphicFramePr>
            <a:graphicFrameLocks/>
          </p:cNvGraphicFramePr>
          <p:nvPr>
            <p:extLst>
              <p:ext uri="{D42A27DB-BD31-4B8C-83A1-F6EECF244321}">
                <p14:modId xmlns:p14="http://schemas.microsoft.com/office/powerpoint/2010/main" val="2755593424"/>
              </p:ext>
            </p:extLst>
          </p:nvPr>
        </p:nvGraphicFramePr>
        <p:xfrm>
          <a:off x="609600" y="2763520"/>
          <a:ext cx="13411200" cy="37896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4467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B80A6-C1DB-98F0-5D6A-0DE52E10A15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1ABAB40-6567-EE07-C232-751EC5C8C73A}"/>
              </a:ext>
            </a:extLst>
          </p:cNvPr>
          <p:cNvSpPr>
            <a:spLocks noGrp="1"/>
          </p:cNvSpPr>
          <p:nvPr>
            <p:ph type="body" sz="quarter" idx="11"/>
          </p:nvPr>
        </p:nvSpPr>
        <p:spPr>
          <a:xfrm>
            <a:off x="609600" y="1125697"/>
            <a:ext cx="13411200" cy="914400"/>
          </a:xfrm>
        </p:spPr>
        <p:txBody>
          <a:bodyPr/>
          <a:lstStyle/>
          <a:p>
            <a:r>
              <a:rPr lang="en-US" dirty="0"/>
              <a:t>…similarly taking the lead in the PE-backed DL market…</a:t>
            </a:r>
          </a:p>
        </p:txBody>
      </p:sp>
      <p:sp>
        <p:nvSpPr>
          <p:cNvPr id="29" name="TextBox 28">
            <a:extLst>
              <a:ext uri="{FF2B5EF4-FFF2-40B4-BE49-F238E27FC236}">
                <a16:creationId xmlns:a16="http://schemas.microsoft.com/office/drawing/2014/main" id="{EBE669F8-DED5-8384-FD55-B0DC5EDC5F10}"/>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274DC183-87FB-878B-031E-3FCBAB150FA7}"/>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6DA90019-B8E7-90E4-188E-CE9EDDA62940}"/>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European direct lending sponsored deal share by top countries</a:t>
            </a:r>
          </a:p>
        </p:txBody>
      </p:sp>
      <p:graphicFrame>
        <p:nvGraphicFramePr>
          <p:cNvPr id="6" name="Chart 5">
            <a:extLst>
              <a:ext uri="{FF2B5EF4-FFF2-40B4-BE49-F238E27FC236}">
                <a16:creationId xmlns:a16="http://schemas.microsoft.com/office/drawing/2014/main" id="{D38E4137-A1C3-C888-DE51-4357F360EDAB}"/>
              </a:ext>
            </a:extLst>
          </p:cNvPr>
          <p:cNvGraphicFramePr>
            <a:graphicFrameLocks/>
          </p:cNvGraphicFramePr>
          <p:nvPr>
            <p:extLst>
              <p:ext uri="{D42A27DB-BD31-4B8C-83A1-F6EECF244321}">
                <p14:modId xmlns:p14="http://schemas.microsoft.com/office/powerpoint/2010/main" val="3259536250"/>
              </p:ext>
            </p:extLst>
          </p:nvPr>
        </p:nvGraphicFramePr>
        <p:xfrm>
          <a:off x="609600" y="2763520"/>
          <a:ext cx="13411200" cy="37896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2290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A12B1-916B-1EFC-E3E6-44FA517E2A1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33AA6AA-25CC-7E2A-5E43-AA17AC8D85AF}"/>
              </a:ext>
            </a:extLst>
          </p:cNvPr>
          <p:cNvSpPr>
            <a:spLocks noGrp="1"/>
          </p:cNvSpPr>
          <p:nvPr>
            <p:ph type="body" sz="quarter" idx="11"/>
          </p:nvPr>
        </p:nvSpPr>
        <p:spPr>
          <a:xfrm>
            <a:off x="609600" y="1125697"/>
            <a:ext cx="13411200" cy="914400"/>
          </a:xfrm>
        </p:spPr>
        <p:txBody>
          <a:bodyPr/>
          <a:lstStyle/>
          <a:p>
            <a:r>
              <a:rPr lang="en-US" dirty="0"/>
              <a:t>…while Spain is leading the non-sponsored DL market this year</a:t>
            </a:r>
          </a:p>
        </p:txBody>
      </p:sp>
      <p:sp>
        <p:nvSpPr>
          <p:cNvPr id="29" name="TextBox 28">
            <a:extLst>
              <a:ext uri="{FF2B5EF4-FFF2-40B4-BE49-F238E27FC236}">
                <a16:creationId xmlns:a16="http://schemas.microsoft.com/office/drawing/2014/main" id="{9FFBF013-9979-A2F1-E929-886350B5E6FF}"/>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3A2C85D8-624C-61B2-53D4-99619FB84DF9}"/>
              </a:ext>
            </a:extLst>
          </p:cNvPr>
          <p:cNvSpPr txBox="1"/>
          <p:nvPr/>
        </p:nvSpPr>
        <p:spPr>
          <a:xfrm>
            <a:off x="567266" y="7266057"/>
            <a:ext cx="3928533" cy="230832"/>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p:txBody>
      </p:sp>
      <p:sp>
        <p:nvSpPr>
          <p:cNvPr id="32" name="Rectangle 31">
            <a:extLst>
              <a:ext uri="{FF2B5EF4-FFF2-40B4-BE49-F238E27FC236}">
                <a16:creationId xmlns:a16="http://schemas.microsoft.com/office/drawing/2014/main" id="{02343A13-D237-7D7E-1BD6-2A7E1C04F166}"/>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European direct lending non-sponsored deal share by top countries</a:t>
            </a:r>
          </a:p>
        </p:txBody>
      </p:sp>
      <p:graphicFrame>
        <p:nvGraphicFramePr>
          <p:cNvPr id="6" name="Chart 5">
            <a:extLst>
              <a:ext uri="{FF2B5EF4-FFF2-40B4-BE49-F238E27FC236}">
                <a16:creationId xmlns:a16="http://schemas.microsoft.com/office/drawing/2014/main" id="{C6B2FE69-4C42-DA31-FFA5-4A2303AED258}"/>
              </a:ext>
            </a:extLst>
          </p:cNvPr>
          <p:cNvGraphicFramePr>
            <a:graphicFrameLocks/>
          </p:cNvGraphicFramePr>
          <p:nvPr>
            <p:extLst>
              <p:ext uri="{D42A27DB-BD31-4B8C-83A1-F6EECF244321}">
                <p14:modId xmlns:p14="http://schemas.microsoft.com/office/powerpoint/2010/main" val="3973628458"/>
              </p:ext>
            </p:extLst>
          </p:nvPr>
        </p:nvGraphicFramePr>
        <p:xfrm>
          <a:off x="609600" y="2763520"/>
          <a:ext cx="13411200" cy="37896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6156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Professional &amp; Business Services stays ahead of Technology as the leading European direct lending sector YTD…</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82200" y="697503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New-issue </a:t>
            </a:r>
            <a:r>
              <a:rPr lang="en-US" sz="1400" dirty="0">
                <a:solidFill>
                  <a:schemeClr val="tx1"/>
                </a:solidFill>
                <a:latin typeface="Arial Narrow" panose="020B0606020202030204" pitchFamily="34" charset="0"/>
              </a:rPr>
              <a:t>d</a:t>
            </a:r>
            <a:r>
              <a:rPr lang="en-US" sz="1400" b="0" i="0" dirty="0">
                <a:solidFill>
                  <a:schemeClr val="tx1"/>
                </a:solidFill>
                <a:latin typeface="Arial Narrow" panose="020B0606020202030204" pitchFamily="34" charset="0"/>
              </a:rPr>
              <a:t>irect </a:t>
            </a:r>
            <a:r>
              <a:rPr lang="en-US" sz="1400" dirty="0">
                <a:solidFill>
                  <a:schemeClr val="tx1"/>
                </a:solidFill>
                <a:latin typeface="Arial Narrow" panose="020B0606020202030204" pitchFamily="34" charset="0"/>
              </a:rPr>
              <a:t>l</a:t>
            </a:r>
            <a:r>
              <a:rPr lang="en-US" sz="1400" b="0" i="0" dirty="0">
                <a:solidFill>
                  <a:schemeClr val="tx1"/>
                </a:solidFill>
                <a:latin typeface="Arial Narrow" panose="020B0606020202030204" pitchFamily="34" charset="0"/>
              </a:rPr>
              <a:t>ending top 10 sectors – share by deal count</a:t>
            </a:r>
          </a:p>
        </p:txBody>
      </p:sp>
      <p:graphicFrame>
        <p:nvGraphicFramePr>
          <p:cNvPr id="5" name="Chart Placeholder 4">
            <a:extLst>
              <a:ext uri="{FF2B5EF4-FFF2-40B4-BE49-F238E27FC236}">
                <a16:creationId xmlns:a16="http://schemas.microsoft.com/office/drawing/2014/main" id="{26E7B945-9BA3-4761-B25E-4E07BAFB6FEC}"/>
              </a:ext>
            </a:extLst>
          </p:cNvPr>
          <p:cNvGraphicFramePr>
            <a:graphicFrameLocks noGrp="1"/>
          </p:cNvGraphicFramePr>
          <p:nvPr>
            <p:ph type="chart" sz="quarter" idx="10"/>
            <p:extLst>
              <p:ext uri="{D42A27DB-BD31-4B8C-83A1-F6EECF244321}">
                <p14:modId xmlns:p14="http://schemas.microsoft.com/office/powerpoint/2010/main" val="2491668117"/>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1329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61B56-C54B-A148-E8DE-5E1BE02A2C1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FA42667-5A77-D4BE-BA8B-BFB1794A2362}"/>
              </a:ext>
            </a:extLst>
          </p:cNvPr>
          <p:cNvSpPr>
            <a:spLocks noGrp="1"/>
          </p:cNvSpPr>
          <p:nvPr>
            <p:ph type="body" sz="quarter" idx="11"/>
          </p:nvPr>
        </p:nvSpPr>
        <p:spPr>
          <a:xfrm>
            <a:off x="609600" y="1125697"/>
            <a:ext cx="13411200" cy="914400"/>
          </a:xfrm>
        </p:spPr>
        <p:txBody>
          <a:bodyPr/>
          <a:lstStyle/>
          <a:p>
            <a:r>
              <a:rPr lang="en-US" dirty="0">
                <a:latin typeface="Arial" panose="020B0604020202020204"/>
                <a:cs typeface="Arial" panose="020B0604020202020204"/>
              </a:rPr>
              <a:t>…however, Software &amp; Data Integration regains its position as a top DL segment in the YTD, slightly ahead of Business Services</a:t>
            </a:r>
          </a:p>
        </p:txBody>
      </p:sp>
      <p:sp>
        <p:nvSpPr>
          <p:cNvPr id="29" name="TextBox 28">
            <a:extLst>
              <a:ext uri="{FF2B5EF4-FFF2-40B4-BE49-F238E27FC236}">
                <a16:creationId xmlns:a16="http://schemas.microsoft.com/office/drawing/2014/main" id="{83414EBD-72B0-2F39-F029-FC6804AEB3FC}"/>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1D22279B-B995-45DA-BABA-3F047015B041}"/>
              </a:ext>
            </a:extLst>
          </p:cNvPr>
          <p:cNvSpPr txBox="1"/>
          <p:nvPr/>
        </p:nvSpPr>
        <p:spPr>
          <a:xfrm>
            <a:off x="567266" y="7266057"/>
            <a:ext cx="7433734" cy="230832"/>
          </a:xfrm>
          <a:prstGeom prst="rect">
            <a:avLst/>
          </a:prstGeom>
          <a:noFill/>
        </p:spPr>
        <p:txBody>
          <a:bodyPr wrap="square">
            <a:spAutoFit/>
          </a:bodyPr>
          <a:lstStyle/>
          <a:p>
            <a:r>
              <a:rPr lang="en-US" sz="900" dirty="0">
                <a:latin typeface="Arial Narrow" panose="020B0606020202030204" pitchFamily="34" charset="0"/>
              </a:rPr>
              <a:t>Direct lending data is based on transactions covered by LCD News; share calculated based on deals where size information is disclosed.</a:t>
            </a:r>
          </a:p>
        </p:txBody>
      </p:sp>
      <p:sp>
        <p:nvSpPr>
          <p:cNvPr id="32" name="Rectangle 31">
            <a:extLst>
              <a:ext uri="{FF2B5EF4-FFF2-40B4-BE49-F238E27FC236}">
                <a16:creationId xmlns:a16="http://schemas.microsoft.com/office/drawing/2014/main" id="{DAA8B219-E1CF-6FFA-948F-9B8C7D586883}"/>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Top five direct lending segments, based on count</a:t>
            </a:r>
          </a:p>
        </p:txBody>
      </p:sp>
      <p:graphicFrame>
        <p:nvGraphicFramePr>
          <p:cNvPr id="2" name="Chart 1">
            <a:extLst>
              <a:ext uri="{FF2B5EF4-FFF2-40B4-BE49-F238E27FC236}">
                <a16:creationId xmlns:a16="http://schemas.microsoft.com/office/drawing/2014/main" id="{34A0DBB6-0165-C80D-BC8D-1901656E26E8}"/>
              </a:ext>
            </a:extLst>
          </p:cNvPr>
          <p:cNvGraphicFramePr>
            <a:graphicFrameLocks/>
          </p:cNvGraphicFramePr>
          <p:nvPr>
            <p:extLst>
              <p:ext uri="{D42A27DB-BD31-4B8C-83A1-F6EECF244321}">
                <p14:modId xmlns:p14="http://schemas.microsoft.com/office/powerpoint/2010/main" val="1008644318"/>
              </p:ext>
            </p:extLst>
          </p:nvPr>
        </p:nvGraphicFramePr>
        <p:xfrm>
          <a:off x="622300" y="2706370"/>
          <a:ext cx="13398500" cy="39937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1078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Sponsored leverage in the syndicated market has risen YTD, while compressing in the DL market</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266057"/>
            <a:ext cx="5528734" cy="361637"/>
          </a:xfrm>
          <a:prstGeom prst="rect">
            <a:avLst/>
          </a:prstGeom>
          <a:noFill/>
        </p:spPr>
        <p:txBody>
          <a:bodyPr wrap="square">
            <a:spAutoFit/>
          </a:bodyPr>
          <a:lstStyle/>
          <a:p>
            <a:r>
              <a:rPr lang="en-US" sz="900" dirty="0">
                <a:latin typeface="Arial Narrow" panose="020B0606020202030204" pitchFamily="34" charset="0"/>
              </a:rPr>
              <a:t>Direct lending data is based on transactions covered by LCD News. Includes new-issue deals only, excluding repricings.</a:t>
            </a:r>
          </a:p>
          <a:p>
            <a:pPr lvl="0"/>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Leverage for PE-backed transactions in broadly syndicated v</a:t>
            </a:r>
            <a:r>
              <a:rPr lang="en-US" sz="1400" dirty="0">
                <a:solidFill>
                  <a:schemeClr val="tx1"/>
                </a:solidFill>
                <a:latin typeface="Arial Narrow" panose="020B0606020202030204" pitchFamily="34" charset="0"/>
              </a:rPr>
              <a:t>s</a:t>
            </a:r>
            <a:r>
              <a:rPr lang="en-US" sz="1400" b="0" i="0" dirty="0">
                <a:solidFill>
                  <a:schemeClr val="tx1"/>
                </a:solidFill>
                <a:latin typeface="Arial Narrow" panose="020B0606020202030204" pitchFamily="34" charset="0"/>
              </a:rPr>
              <a:t> direct lending market</a:t>
            </a:r>
          </a:p>
        </p:txBody>
      </p:sp>
      <p:graphicFrame>
        <p:nvGraphicFramePr>
          <p:cNvPr id="4" name="Chart 3">
            <a:extLst>
              <a:ext uri="{FF2B5EF4-FFF2-40B4-BE49-F238E27FC236}">
                <a16:creationId xmlns:a16="http://schemas.microsoft.com/office/drawing/2014/main" id="{5E57B65E-AD79-4BCF-8833-6BB4FEA86825}"/>
              </a:ext>
            </a:extLst>
          </p:cNvPr>
          <p:cNvGraphicFramePr>
            <a:graphicFrameLocks/>
          </p:cNvGraphicFramePr>
          <p:nvPr>
            <p:extLst>
              <p:ext uri="{D42A27DB-BD31-4B8C-83A1-F6EECF244321}">
                <p14:modId xmlns:p14="http://schemas.microsoft.com/office/powerpoint/2010/main" val="3594461688"/>
              </p:ext>
            </p:extLst>
          </p:nvPr>
        </p:nvGraphicFramePr>
        <p:xfrm>
          <a:off x="622299" y="2706369"/>
          <a:ext cx="13398499" cy="41667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03708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Some larger transactions have recouped market share in the YTD, and the €99 million or less category had a slight uptick as well</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6" y="7266057"/>
            <a:ext cx="7433734" cy="230832"/>
          </a:xfrm>
          <a:prstGeom prst="rect">
            <a:avLst/>
          </a:prstGeom>
          <a:noFill/>
        </p:spPr>
        <p:txBody>
          <a:bodyPr wrap="square">
            <a:spAutoFit/>
          </a:bodyPr>
          <a:lstStyle/>
          <a:p>
            <a:r>
              <a:rPr lang="en-US" sz="900" dirty="0">
                <a:latin typeface="Arial Narrow" panose="020B0606020202030204" pitchFamily="34" charset="0"/>
              </a:rPr>
              <a:t>Direct lending data is based on transactions covered by LCD News; share calculated based on deals where size information is disclosed.</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Deal size diversification of European direct lending deals, by count</a:t>
            </a:r>
          </a:p>
        </p:txBody>
      </p:sp>
      <p:graphicFrame>
        <p:nvGraphicFramePr>
          <p:cNvPr id="2" name="Chart 1">
            <a:extLst>
              <a:ext uri="{FF2B5EF4-FFF2-40B4-BE49-F238E27FC236}">
                <a16:creationId xmlns:a16="http://schemas.microsoft.com/office/drawing/2014/main" id="{B2612520-689E-462B-B413-5647DF159BFB}"/>
              </a:ext>
            </a:extLst>
          </p:cNvPr>
          <p:cNvGraphicFramePr>
            <a:graphicFrameLocks/>
          </p:cNvGraphicFramePr>
          <p:nvPr>
            <p:extLst>
              <p:ext uri="{D42A27DB-BD31-4B8C-83A1-F6EECF244321}">
                <p14:modId xmlns:p14="http://schemas.microsoft.com/office/powerpoint/2010/main" val="1332552453"/>
              </p:ext>
            </p:extLst>
          </p:nvPr>
        </p:nvGraphicFramePr>
        <p:xfrm>
          <a:off x="622300" y="2706370"/>
          <a:ext cx="13398500" cy="39937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6695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367BF-CFCD-2C9E-B1FA-0B95EFE5DC7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E8442C3-43D7-A5C4-D585-5E5298671A66}"/>
              </a:ext>
            </a:extLst>
          </p:cNvPr>
          <p:cNvSpPr>
            <a:spLocks noGrp="1"/>
          </p:cNvSpPr>
          <p:nvPr>
            <p:ph type="body" sz="quarter" idx="11"/>
          </p:nvPr>
        </p:nvSpPr>
        <p:spPr>
          <a:xfrm>
            <a:off x="609600" y="1125697"/>
            <a:ext cx="13411200" cy="914400"/>
          </a:xfrm>
        </p:spPr>
        <p:txBody>
          <a:bodyPr/>
          <a:lstStyle/>
          <a:p>
            <a:r>
              <a:rPr lang="en-US" dirty="0"/>
              <a:t>None of the 10 largest direct lending deals were done in 2026</a:t>
            </a:r>
          </a:p>
        </p:txBody>
      </p:sp>
      <p:sp>
        <p:nvSpPr>
          <p:cNvPr id="29" name="TextBox 28">
            <a:extLst>
              <a:ext uri="{FF2B5EF4-FFF2-40B4-BE49-F238E27FC236}">
                <a16:creationId xmlns:a16="http://schemas.microsoft.com/office/drawing/2014/main" id="{0191F39B-2715-1368-BBDB-69F53BBD8BFB}"/>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8090D178-ECA5-DDF5-0F17-1E5263D20717}"/>
              </a:ext>
            </a:extLst>
          </p:cNvPr>
          <p:cNvSpPr txBox="1"/>
          <p:nvPr/>
        </p:nvSpPr>
        <p:spPr>
          <a:xfrm>
            <a:off x="567266" y="7266057"/>
            <a:ext cx="3928533" cy="361637"/>
          </a:xfrm>
          <a:prstGeom prst="rect">
            <a:avLst/>
          </a:prstGeom>
          <a:noFill/>
        </p:spPr>
        <p:txBody>
          <a:bodyPr wrap="square">
            <a:spAutoFit/>
          </a:bodyPr>
          <a:lstStyle/>
          <a:p>
            <a:r>
              <a:rPr lang="en-US" sz="850" dirty="0">
                <a:solidFill>
                  <a:schemeClr val="accent3"/>
                </a:solidFill>
                <a:latin typeface="Arial" panose="020B0604020202020204" pitchFamily="34" charset="0"/>
              </a:rPr>
              <a:t> </a:t>
            </a:r>
            <a:r>
              <a:rPr lang="en-US" sz="900" dirty="0">
                <a:latin typeface="Arial Narrow" panose="020B0606020202030204" pitchFamily="34" charset="0"/>
              </a:rPr>
              <a:t>Table is based on LCD News reporting.</a:t>
            </a:r>
          </a:p>
          <a:p>
            <a:pPr lvl="0"/>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58763AC7-BA55-EE69-A3DA-E457C930D489}"/>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Top 10 largest European direct lending deals reported by LCD</a:t>
            </a:r>
          </a:p>
        </p:txBody>
      </p:sp>
      <p:pic>
        <p:nvPicPr>
          <p:cNvPr id="2" name="Picture 1">
            <a:extLst>
              <a:ext uri="{FF2B5EF4-FFF2-40B4-BE49-F238E27FC236}">
                <a16:creationId xmlns:a16="http://schemas.microsoft.com/office/drawing/2014/main" id="{5140CB9C-8B43-73B7-F2A0-BD69104BD3A2}"/>
              </a:ext>
            </a:extLst>
          </p:cNvPr>
          <p:cNvPicPr>
            <a:picLocks noChangeAspect="1"/>
          </p:cNvPicPr>
          <p:nvPr/>
        </p:nvPicPr>
        <p:blipFill>
          <a:blip r:embed="rId3"/>
          <a:stretch>
            <a:fillRect/>
          </a:stretch>
        </p:blipFill>
        <p:spPr>
          <a:xfrm>
            <a:off x="609599" y="2601450"/>
            <a:ext cx="13411201" cy="3831755"/>
          </a:xfrm>
          <a:prstGeom prst="rect">
            <a:avLst/>
          </a:prstGeom>
        </p:spPr>
      </p:pic>
    </p:spTree>
    <p:extLst>
      <p:ext uri="{BB962C8B-B14F-4D97-AF65-F5344CB8AC3E}">
        <p14:creationId xmlns:p14="http://schemas.microsoft.com/office/powerpoint/2010/main" val="34930269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6F2CA-CD9F-37C4-F8FA-BF8ED87F4D2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A062DE9-E9B3-1F61-35B0-9EF5C1B3012B}"/>
              </a:ext>
            </a:extLst>
          </p:cNvPr>
          <p:cNvSpPr>
            <a:spLocks noGrp="1"/>
          </p:cNvSpPr>
          <p:nvPr>
            <p:ph type="body" sz="quarter" idx="11"/>
          </p:nvPr>
        </p:nvSpPr>
        <p:spPr>
          <a:xfrm>
            <a:off x="609600" y="1125697"/>
            <a:ext cx="13411200" cy="914400"/>
          </a:xfrm>
        </p:spPr>
        <p:txBody>
          <a:bodyPr/>
          <a:lstStyle/>
          <a:p>
            <a:r>
              <a:rPr lang="en-US" dirty="0"/>
              <a:t>Cegid’s €1.1 billion acquisition facility is the second deal in 2026 to make it into the top 10 largest software DL deals in Europe</a:t>
            </a:r>
          </a:p>
        </p:txBody>
      </p:sp>
      <p:sp>
        <p:nvSpPr>
          <p:cNvPr id="29" name="TextBox 28">
            <a:extLst>
              <a:ext uri="{FF2B5EF4-FFF2-40B4-BE49-F238E27FC236}">
                <a16:creationId xmlns:a16="http://schemas.microsoft.com/office/drawing/2014/main" id="{1F50A4FE-FD14-E612-DCA9-F6327702B775}"/>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290F57E5-5D69-3745-08A0-B3D347C2FEF8}"/>
              </a:ext>
            </a:extLst>
          </p:cNvPr>
          <p:cNvSpPr txBox="1"/>
          <p:nvPr/>
        </p:nvSpPr>
        <p:spPr>
          <a:xfrm>
            <a:off x="567266" y="7266057"/>
            <a:ext cx="3928533" cy="361637"/>
          </a:xfrm>
          <a:prstGeom prst="rect">
            <a:avLst/>
          </a:prstGeom>
          <a:noFill/>
        </p:spPr>
        <p:txBody>
          <a:bodyPr wrap="square">
            <a:spAutoFit/>
          </a:bodyPr>
          <a:lstStyle/>
          <a:p>
            <a:r>
              <a:rPr lang="en-US" sz="850" dirty="0">
                <a:solidFill>
                  <a:schemeClr val="accent3"/>
                </a:solidFill>
                <a:latin typeface="Arial" panose="020B0604020202020204" pitchFamily="34" charset="0"/>
              </a:rPr>
              <a:t> </a:t>
            </a:r>
            <a:r>
              <a:rPr lang="en-US" sz="900" dirty="0">
                <a:latin typeface="Arial Narrow" panose="020B0606020202030204" pitchFamily="34" charset="0"/>
              </a:rPr>
              <a:t>Table is based on LCD News reporting.</a:t>
            </a:r>
          </a:p>
          <a:p>
            <a:pPr lvl="0"/>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CFA469F1-001C-5D0E-3760-FA4A9F38EE31}"/>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Top 10 largest software European direct lending deals reported by LCD</a:t>
            </a:r>
          </a:p>
        </p:txBody>
      </p:sp>
      <p:pic>
        <p:nvPicPr>
          <p:cNvPr id="5" name="Picture 4">
            <a:extLst>
              <a:ext uri="{FF2B5EF4-FFF2-40B4-BE49-F238E27FC236}">
                <a16:creationId xmlns:a16="http://schemas.microsoft.com/office/drawing/2014/main" id="{15AF2079-8B50-17E9-B748-710B4FD905AA}"/>
              </a:ext>
            </a:extLst>
          </p:cNvPr>
          <p:cNvPicPr>
            <a:picLocks noChangeAspect="1"/>
          </p:cNvPicPr>
          <p:nvPr/>
        </p:nvPicPr>
        <p:blipFill>
          <a:blip r:embed="rId3"/>
          <a:stretch>
            <a:fillRect/>
          </a:stretch>
        </p:blipFill>
        <p:spPr>
          <a:xfrm>
            <a:off x="597040" y="2584719"/>
            <a:ext cx="9893300" cy="4115395"/>
          </a:xfrm>
          <a:prstGeom prst="rect">
            <a:avLst/>
          </a:prstGeom>
        </p:spPr>
      </p:pic>
    </p:spTree>
    <p:extLst>
      <p:ext uri="{BB962C8B-B14F-4D97-AF65-F5344CB8AC3E}">
        <p14:creationId xmlns:p14="http://schemas.microsoft.com/office/powerpoint/2010/main" val="503268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cs typeface="Arial" panose="020B0604020202020204" pitchFamily="34" charset="0"/>
              </a:rPr>
              <a:t>Direct lending deal activity picked up slightly in the last three months…</a:t>
            </a:r>
            <a:endParaRPr lang="en-US"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cs typeface="Arial" panose="020B060402020202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Direct lending deal count and estimated volume </a:t>
            </a:r>
            <a:r>
              <a:rPr lang="en-US" sz="1400" dirty="0">
                <a:solidFill>
                  <a:schemeClr val="tx1"/>
                </a:solidFill>
                <a:latin typeface="Arial Narrow" panose="020B0606020202030204" pitchFamily="34" charset="0"/>
              </a:rPr>
              <a:t>(€B) </a:t>
            </a:r>
            <a:endParaRPr lang="en-US" sz="1400" b="0" i="0" dirty="0">
              <a:solidFill>
                <a:schemeClr val="tx1"/>
              </a:solidFill>
              <a:latin typeface="Arial Narrow" panose="020B0606020202030204" pitchFamily="34" charset="0"/>
            </a:endParaRPr>
          </a:p>
        </p:txBody>
      </p:sp>
      <p:graphicFrame>
        <p:nvGraphicFramePr>
          <p:cNvPr id="2" name="Chart 1">
            <a:extLst>
              <a:ext uri="{FF2B5EF4-FFF2-40B4-BE49-F238E27FC236}">
                <a16:creationId xmlns:a16="http://schemas.microsoft.com/office/drawing/2014/main" id="{394BF7E1-B3A5-482B-ABD3-A7191B729B13}"/>
              </a:ext>
            </a:extLst>
          </p:cNvPr>
          <p:cNvGraphicFramePr>
            <a:graphicFrameLocks/>
          </p:cNvGraphicFramePr>
          <p:nvPr>
            <p:extLst>
              <p:ext uri="{D42A27DB-BD31-4B8C-83A1-F6EECF244321}">
                <p14:modId xmlns:p14="http://schemas.microsoft.com/office/powerpoint/2010/main" val="2754493326"/>
              </p:ext>
            </p:extLst>
          </p:nvPr>
        </p:nvGraphicFramePr>
        <p:xfrm>
          <a:off x="622300" y="2623343"/>
          <a:ext cx="13411200" cy="42346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6098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2D866-E1B0-FB25-614F-0D74BC1616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385E111-92AE-607C-51BB-631B0C42D966}"/>
              </a:ext>
            </a:extLst>
          </p:cNvPr>
          <p:cNvSpPr>
            <a:spLocks noGrp="1"/>
          </p:cNvSpPr>
          <p:nvPr>
            <p:ph type="body" sz="quarter" idx="11"/>
          </p:nvPr>
        </p:nvSpPr>
        <p:spPr>
          <a:xfrm>
            <a:off x="609600" y="1125697"/>
            <a:ext cx="13411200" cy="914400"/>
          </a:xfrm>
        </p:spPr>
        <p:txBody>
          <a:bodyPr/>
          <a:lstStyle/>
          <a:p>
            <a:r>
              <a:rPr lang="en-US" dirty="0"/>
              <a:t>The number of debt-for-equity swaps and other distressed situations increased sharply in 2025</a:t>
            </a:r>
          </a:p>
        </p:txBody>
      </p:sp>
      <p:sp>
        <p:nvSpPr>
          <p:cNvPr id="29" name="TextBox 28">
            <a:extLst>
              <a:ext uri="{FF2B5EF4-FFF2-40B4-BE49-F238E27FC236}">
                <a16:creationId xmlns:a16="http://schemas.microsoft.com/office/drawing/2014/main" id="{B6BD8157-3BD1-E368-FB4F-D8EDE2DC6443}"/>
              </a:ext>
            </a:extLst>
          </p:cNvPr>
          <p:cNvSpPr txBox="1"/>
          <p:nvPr/>
        </p:nvSpPr>
        <p:spPr>
          <a:xfrm>
            <a:off x="9882397" y="687307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5DCE5F6C-B280-E822-B5C2-F08A321A720D}"/>
              </a:ext>
            </a:extLst>
          </p:cNvPr>
          <p:cNvSpPr txBox="1"/>
          <p:nvPr/>
        </p:nvSpPr>
        <p:spPr>
          <a:xfrm>
            <a:off x="567266" y="7266057"/>
            <a:ext cx="3928533" cy="361637"/>
          </a:xfrm>
          <a:prstGeom prst="rect">
            <a:avLst/>
          </a:prstGeom>
          <a:noFill/>
        </p:spPr>
        <p:txBody>
          <a:bodyPr wrap="square">
            <a:spAutoFit/>
          </a:bodyPr>
          <a:lstStyle/>
          <a:p>
            <a:r>
              <a:rPr lang="en-US" sz="850" dirty="0">
                <a:solidFill>
                  <a:schemeClr val="accent3"/>
                </a:solidFill>
                <a:latin typeface="Arial" panose="020B0604020202020204" pitchFamily="34" charset="0"/>
              </a:rPr>
              <a:t> </a:t>
            </a:r>
            <a:r>
              <a:rPr lang="en-US" sz="900" dirty="0">
                <a:latin typeface="Arial Narrow" panose="020B0606020202030204" pitchFamily="34" charset="0"/>
              </a:rPr>
              <a:t>Table is based on LCD News reporting.</a:t>
            </a:r>
          </a:p>
          <a:p>
            <a:pPr lvl="0"/>
            <a:endParaRPr lang="en-US" sz="850" dirty="0">
              <a:solidFill>
                <a:schemeClr val="accent3"/>
              </a:solidFill>
              <a:latin typeface="Arial" panose="020B0604020202020204" pitchFamily="34" charset="0"/>
            </a:endParaRPr>
          </a:p>
        </p:txBody>
      </p:sp>
      <p:sp>
        <p:nvSpPr>
          <p:cNvPr id="32" name="Rectangle 31">
            <a:extLst>
              <a:ext uri="{FF2B5EF4-FFF2-40B4-BE49-F238E27FC236}">
                <a16:creationId xmlns:a16="http://schemas.microsoft.com/office/drawing/2014/main" id="{5DB3ADC8-8F6F-448C-DE93-75E941E8BBED}"/>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Direct len</a:t>
            </a:r>
            <a:r>
              <a:rPr lang="en-US" sz="1400" dirty="0">
                <a:solidFill>
                  <a:schemeClr val="tx1"/>
                </a:solidFill>
                <a:latin typeface="Arial Narrow" panose="020B0606020202030204" pitchFamily="34" charset="0"/>
              </a:rPr>
              <a:t>ding distressed and restructuring situations</a:t>
            </a:r>
            <a:endParaRPr lang="en-US" sz="1400" b="0" i="0" dirty="0">
              <a:solidFill>
                <a:schemeClr val="tx1"/>
              </a:solidFill>
              <a:latin typeface="Arial Narrow" panose="020B0606020202030204" pitchFamily="34" charset="0"/>
            </a:endParaRPr>
          </a:p>
        </p:txBody>
      </p:sp>
      <p:graphicFrame>
        <p:nvGraphicFramePr>
          <p:cNvPr id="6" name="Chart Placeholder 3">
            <a:extLst>
              <a:ext uri="{FF2B5EF4-FFF2-40B4-BE49-F238E27FC236}">
                <a16:creationId xmlns:a16="http://schemas.microsoft.com/office/drawing/2014/main" id="{FFF8D0D6-A25E-587F-12A7-EE848A6EC17B}"/>
              </a:ext>
            </a:extLst>
          </p:cNvPr>
          <p:cNvGraphicFramePr>
            <a:graphicFrameLocks noGrp="1"/>
          </p:cNvGraphicFramePr>
          <p:nvPr>
            <p:ph type="chart" sz="quarter" idx="10"/>
            <p:extLst>
              <p:ext uri="{D42A27DB-BD31-4B8C-83A1-F6EECF244321}">
                <p14:modId xmlns:p14="http://schemas.microsoft.com/office/powerpoint/2010/main" val="412708587"/>
              </p:ext>
            </p:extLst>
          </p:nvPr>
        </p:nvGraphicFramePr>
        <p:xfrm>
          <a:off x="7086600" y="2906631"/>
          <a:ext cx="6934200" cy="3966440"/>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38A880BF-2826-F645-F4AA-AC791833DF09}"/>
              </a:ext>
            </a:extLst>
          </p:cNvPr>
          <p:cNvPicPr>
            <a:picLocks noChangeAspect="1"/>
          </p:cNvPicPr>
          <p:nvPr/>
        </p:nvPicPr>
        <p:blipFill>
          <a:blip r:embed="rId4"/>
          <a:stretch>
            <a:fillRect/>
          </a:stretch>
        </p:blipFill>
        <p:spPr>
          <a:xfrm>
            <a:off x="609600" y="2590800"/>
            <a:ext cx="5778500" cy="4068352"/>
          </a:xfrm>
          <a:prstGeom prst="rect">
            <a:avLst/>
          </a:prstGeom>
        </p:spPr>
      </p:pic>
    </p:spTree>
    <p:extLst>
      <p:ext uri="{BB962C8B-B14F-4D97-AF65-F5344CB8AC3E}">
        <p14:creationId xmlns:p14="http://schemas.microsoft.com/office/powerpoint/2010/main" val="4200447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A9C99D-FAFD-99BA-7F29-A6D3D8F4197F}"/>
              </a:ext>
            </a:extLst>
          </p:cNvPr>
          <p:cNvSpPr>
            <a:spLocks noGrp="1"/>
          </p:cNvSpPr>
          <p:nvPr>
            <p:ph type="body" sz="quarter" idx="10"/>
          </p:nvPr>
        </p:nvSpPr>
        <p:spPr>
          <a:xfrm>
            <a:off x="533400" y="3048000"/>
            <a:ext cx="7848600" cy="2362200"/>
          </a:xfrm>
        </p:spPr>
        <p:txBody>
          <a:bodyPr/>
          <a:lstStyle/>
          <a:p>
            <a:r>
              <a:rPr lang="en-US" dirty="0">
                <a:latin typeface="Georgia" panose="02040502050405020303" pitchFamily="18" charset="0"/>
              </a:rPr>
              <a:t>Direct Lending AUM, Private Debt Capital Raised</a:t>
            </a:r>
          </a:p>
        </p:txBody>
      </p:sp>
    </p:spTree>
    <p:extLst>
      <p:ext uri="{BB962C8B-B14F-4D97-AF65-F5344CB8AC3E}">
        <p14:creationId xmlns:p14="http://schemas.microsoft.com/office/powerpoint/2010/main" val="3136691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Direct lending continues to be the largest type of private capital fundraising so far in 2026 in Europe</a:t>
            </a:r>
          </a:p>
        </p:txBody>
      </p:sp>
      <p:sp>
        <p:nvSpPr>
          <p:cNvPr id="29" name="TextBox 28">
            <a:extLst>
              <a:ext uri="{FF2B5EF4-FFF2-40B4-BE49-F238E27FC236}">
                <a16:creationId xmlns:a16="http://schemas.microsoft.com/office/drawing/2014/main" id="{2575F363-F7D5-134D-85C9-859294382D6F}"/>
              </a:ext>
            </a:extLst>
          </p:cNvPr>
          <p:cNvSpPr txBox="1"/>
          <p:nvPr/>
        </p:nvSpPr>
        <p:spPr>
          <a:xfrm>
            <a:off x="10058400" y="6975031"/>
            <a:ext cx="4062202" cy="230832"/>
          </a:xfrm>
          <a:prstGeom prst="rect">
            <a:avLst/>
          </a:prstGeom>
          <a:noFill/>
        </p:spPr>
        <p:txBody>
          <a:bodyPr wrap="square">
            <a:spAutoFit/>
          </a:bodyPr>
          <a:lstStyle/>
          <a:p>
            <a:pPr lvl="0" algn="r"/>
            <a:r>
              <a:rPr lang="en-US" sz="900" dirty="0">
                <a:latin typeface="Arial Narrow" panose="020B0606020202030204" pitchFamily="34" charset="0"/>
              </a:rPr>
              <a:t>Source: PitchBook  •  Geography: Europe  •  *As of July 10, 2026</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Narrow" panose="020B0606020202030204" pitchFamily="34" charset="0"/>
              </a:rPr>
              <a:t>European</a:t>
            </a:r>
            <a:r>
              <a:rPr lang="en-US" sz="1400" b="0" i="0" dirty="0">
                <a:solidFill>
                  <a:schemeClr val="tx1"/>
                </a:solidFill>
                <a:latin typeface="Arial Narrow" panose="020B0606020202030204" pitchFamily="34" charset="0"/>
              </a:rPr>
              <a:t> private debt capital raised by type (€B)</a:t>
            </a:r>
          </a:p>
        </p:txBody>
      </p:sp>
      <p:graphicFrame>
        <p:nvGraphicFramePr>
          <p:cNvPr id="7" name="Chart Placeholder 6">
            <a:extLst>
              <a:ext uri="{FF2B5EF4-FFF2-40B4-BE49-F238E27FC236}">
                <a16:creationId xmlns:a16="http://schemas.microsoft.com/office/drawing/2014/main" id="{EB7F81CB-A89E-4CC1-9E55-F1FBDFBD8A28}"/>
              </a:ext>
            </a:extLst>
          </p:cNvPr>
          <p:cNvGraphicFramePr>
            <a:graphicFrameLocks noGrp="1"/>
          </p:cNvGraphicFramePr>
          <p:nvPr>
            <p:ph type="chart" sz="quarter" idx="10"/>
            <p:extLst>
              <p:ext uri="{D42A27DB-BD31-4B8C-83A1-F6EECF244321}">
                <p14:modId xmlns:p14="http://schemas.microsoft.com/office/powerpoint/2010/main" val="1900943460"/>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92176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Direct lending AUM fell off in 2025, nearing levels closer to 2022</a:t>
            </a:r>
          </a:p>
        </p:txBody>
      </p:sp>
      <p:sp>
        <p:nvSpPr>
          <p:cNvPr id="29" name="TextBox 28">
            <a:extLst>
              <a:ext uri="{FF2B5EF4-FFF2-40B4-BE49-F238E27FC236}">
                <a16:creationId xmlns:a16="http://schemas.microsoft.com/office/drawing/2014/main" id="{2575F363-F7D5-134D-85C9-859294382D6F}"/>
              </a:ext>
            </a:extLst>
          </p:cNvPr>
          <p:cNvSpPr txBox="1"/>
          <p:nvPr/>
        </p:nvSpPr>
        <p:spPr>
          <a:xfrm>
            <a:off x="10058400" y="6975031"/>
            <a:ext cx="4062202" cy="230832"/>
          </a:xfrm>
          <a:prstGeom prst="rect">
            <a:avLst/>
          </a:prstGeom>
          <a:noFill/>
        </p:spPr>
        <p:txBody>
          <a:bodyPr wrap="square">
            <a:spAutoFit/>
          </a:bodyPr>
          <a:lstStyle/>
          <a:p>
            <a:pPr lvl="0" algn="r"/>
            <a:r>
              <a:rPr lang="en-US" sz="900" dirty="0">
                <a:latin typeface="Arial Narrow" panose="020B0606020202030204" pitchFamily="34" charset="0"/>
              </a:rPr>
              <a:t>Source: PitchBook  •  Geography: Europe  •  *As of Dec. 31, 2025</a:t>
            </a: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Arial Narrow" panose="020B0606020202030204" pitchFamily="34" charset="0"/>
              </a:rPr>
              <a:t>European</a:t>
            </a:r>
            <a:r>
              <a:rPr lang="en-US" sz="1400" b="0" i="0" dirty="0">
                <a:solidFill>
                  <a:schemeClr val="tx1"/>
                </a:solidFill>
                <a:latin typeface="Arial Narrow" panose="020B0606020202030204" pitchFamily="34" charset="0"/>
              </a:rPr>
              <a:t> direct lending AUM (€B)</a:t>
            </a:r>
          </a:p>
        </p:txBody>
      </p:sp>
      <p:graphicFrame>
        <p:nvGraphicFramePr>
          <p:cNvPr id="5" name="Chart Placeholder 4">
            <a:extLst>
              <a:ext uri="{FF2B5EF4-FFF2-40B4-BE49-F238E27FC236}">
                <a16:creationId xmlns:a16="http://schemas.microsoft.com/office/drawing/2014/main" id="{6A3B7AE4-5114-4677-AD81-A273B078AF21}"/>
              </a:ext>
            </a:extLst>
          </p:cNvPr>
          <p:cNvGraphicFramePr>
            <a:graphicFrameLocks noGrp="1"/>
          </p:cNvGraphicFramePr>
          <p:nvPr>
            <p:ph type="chart" sz="quarter" idx="10"/>
            <p:extLst>
              <p:ext uri="{D42A27DB-BD31-4B8C-83A1-F6EECF244321}">
                <p14:modId xmlns:p14="http://schemas.microsoft.com/office/powerpoint/2010/main" val="305307451"/>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7902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1A163-9548-9DF2-726C-4F7AE84F00DE}"/>
              </a:ext>
            </a:extLst>
          </p:cNvPr>
          <p:cNvSpPr>
            <a:spLocks noGrp="1"/>
          </p:cNvSpPr>
          <p:nvPr>
            <p:ph type="body" sz="quarter" idx="10"/>
          </p:nvPr>
        </p:nvSpPr>
        <p:spPr/>
        <p:txBody>
          <a:bodyPr/>
          <a:lstStyle/>
          <a:p>
            <a:r>
              <a:rPr lang="en-US" dirty="0">
                <a:latin typeface="Georgia" panose="02040502050405020303" pitchFamily="18" charset="0"/>
              </a:rPr>
              <a:t>Methodology</a:t>
            </a:r>
          </a:p>
        </p:txBody>
      </p:sp>
    </p:spTree>
    <p:extLst>
      <p:ext uri="{BB962C8B-B14F-4D97-AF65-F5344CB8AC3E}">
        <p14:creationId xmlns:p14="http://schemas.microsoft.com/office/powerpoint/2010/main" val="27169235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9DDB1D-D98A-8844-BEF6-43408D3BD012}"/>
              </a:ext>
            </a:extLst>
          </p:cNvPr>
          <p:cNvSpPr>
            <a:spLocks noGrp="1"/>
          </p:cNvSpPr>
          <p:nvPr>
            <p:ph idx="1"/>
          </p:nvPr>
        </p:nvSpPr>
        <p:spPr>
          <a:xfrm>
            <a:off x="609600" y="2057400"/>
            <a:ext cx="13335000" cy="5029200"/>
          </a:xfrm>
        </p:spPr>
        <p:txBody>
          <a:bodyPr numCol="2" spcCol="228600"/>
          <a:lstStyle/>
          <a:p>
            <a:pPr marL="0" indent="0">
              <a:buNone/>
            </a:pPr>
            <a:r>
              <a:rPr lang="en-US" sz="1400" b="1" u="sng" dirty="0">
                <a:solidFill>
                  <a:schemeClr val="tx1"/>
                </a:solidFill>
              </a:rPr>
              <a:t>Data composition: </a:t>
            </a:r>
          </a:p>
          <a:p>
            <a:r>
              <a:rPr lang="en-US" sz="1400" dirty="0">
                <a:solidFill>
                  <a:schemeClr val="tx1"/>
                </a:solidFill>
              </a:rPr>
              <a:t>Unless otherwise noted, data reflects new-issue direct lending transactions as tracked by PitchBook LCD. Charts reflect new transactions in the European direct lending market, including both private-equity-backed borrowers and non-backed borrowers, as covered by LCD News. </a:t>
            </a:r>
          </a:p>
          <a:p>
            <a:r>
              <a:rPr lang="en-US" sz="1400" dirty="0">
                <a:solidFill>
                  <a:schemeClr val="tx1"/>
                </a:solidFill>
              </a:rPr>
              <a:t>We define direct lending as directly originated loans to corporate borrowers that are not broadly syndicated. These borrowers are typically unrated and tend to be small to midsized companies. However, in recent years, larger borrowers have also issued this type of financing. This type of financing is typically provided by a non-bank lender, or a small “club,” or group, of lenders. These loans are generally not tradable as broadly syndicated loans are. Lenders usually provide the financing with the intention of holding the debt to maturity.</a:t>
            </a:r>
          </a:p>
          <a:p>
            <a:r>
              <a:rPr lang="en-US" sz="1400" dirty="0">
                <a:solidFill>
                  <a:schemeClr val="tx1"/>
                </a:solidFill>
              </a:rPr>
              <a:t>Given the opaque nature of the direct lending market, deal size is not available for every transaction. To calculate overall volume, LCD estimates deal size where it is not available using historical averages within our dataset.</a:t>
            </a:r>
          </a:p>
          <a:p>
            <a:endParaRPr lang="en-US" sz="1400" dirty="0">
              <a:solidFill>
                <a:schemeClr val="tx1">
                  <a:lumMod val="85000"/>
                </a:schemeClr>
              </a:solidFill>
            </a:endParaRPr>
          </a:p>
          <a:p>
            <a:pPr marL="0" indent="0">
              <a:buNone/>
            </a:pPr>
            <a:endParaRPr lang="en-US" sz="1400" b="1" u="sng" dirty="0">
              <a:solidFill>
                <a:schemeClr val="tx1">
                  <a:lumMod val="85000"/>
                </a:schemeClr>
              </a:solidFill>
            </a:endParaRPr>
          </a:p>
          <a:p>
            <a:pPr marL="0" indent="0">
              <a:buNone/>
            </a:pPr>
            <a:endParaRPr lang="en-US" sz="1400" b="1" u="sng" dirty="0">
              <a:solidFill>
                <a:schemeClr val="tx1">
                  <a:lumMod val="85000"/>
                </a:schemeClr>
              </a:solidFill>
            </a:endParaRPr>
          </a:p>
          <a:p>
            <a:pPr marL="0" indent="0">
              <a:buNone/>
            </a:pPr>
            <a:r>
              <a:rPr lang="en-US" sz="1400" b="1" u="sng" dirty="0">
                <a:solidFill>
                  <a:schemeClr val="tx1"/>
                </a:solidFill>
              </a:rPr>
              <a:t>Contacts:</a:t>
            </a:r>
          </a:p>
          <a:p>
            <a:pPr marL="0" indent="0">
              <a:buNone/>
            </a:pPr>
            <a:r>
              <a:rPr lang="en-US" sz="1400" u="sng" dirty="0">
                <a:solidFill>
                  <a:schemeClr val="tx1"/>
                </a:solidFill>
              </a:rPr>
              <a:t>Research</a:t>
            </a:r>
          </a:p>
          <a:p>
            <a:r>
              <a:rPr lang="en-US" sz="1400" dirty="0">
                <a:solidFill>
                  <a:schemeClr val="tx1"/>
                </a:solidFill>
              </a:rPr>
              <a:t>Taron Wade, Head of Credit Research, EMEA, </a:t>
            </a:r>
            <a:r>
              <a:rPr lang="en-US" sz="1400" dirty="0">
                <a:solidFill>
                  <a:srgbClr val="40C2C9"/>
                </a:solidFill>
                <a:hlinkClick r:id="rId2">
                  <a:extLst>
                    <a:ext uri="{A12FA001-AC4F-418D-AE19-62706E023703}">
                      <ahyp:hlinkClr xmlns:ahyp="http://schemas.microsoft.com/office/drawing/2018/hyperlinkcolor" val="tx"/>
                    </a:ext>
                  </a:extLst>
                </a:hlinkClick>
              </a:rPr>
              <a:t>taron.wade@pitchbook.com</a:t>
            </a:r>
            <a:endParaRPr lang="en-US" sz="1400" dirty="0">
              <a:solidFill>
                <a:srgbClr val="40C2C9"/>
              </a:solidFill>
            </a:endParaRPr>
          </a:p>
          <a:p>
            <a:pPr marL="0" indent="0">
              <a:buNone/>
            </a:pPr>
            <a:r>
              <a:rPr lang="en-US" sz="1400" u="sng" dirty="0">
                <a:solidFill>
                  <a:schemeClr val="tx1"/>
                </a:solidFill>
              </a:rPr>
              <a:t>Data</a:t>
            </a:r>
          </a:p>
          <a:p>
            <a:r>
              <a:rPr lang="en-US" sz="1400" dirty="0">
                <a:solidFill>
                  <a:schemeClr val="tx1"/>
                </a:solidFill>
              </a:rPr>
              <a:t>Julia Avdoi-Green, Associate Data Analyst, </a:t>
            </a:r>
            <a:r>
              <a:rPr lang="en-US" sz="1400" dirty="0">
                <a:solidFill>
                  <a:srgbClr val="40C2C9"/>
                </a:solidFill>
                <a:hlinkClick r:id="rId3">
                  <a:extLst>
                    <a:ext uri="{A12FA001-AC4F-418D-AE19-62706E023703}">
                      <ahyp:hlinkClr xmlns:ahyp="http://schemas.microsoft.com/office/drawing/2018/hyperlinkcolor" val="tx"/>
                    </a:ext>
                  </a:extLst>
                </a:hlinkClick>
              </a:rPr>
              <a:t>julia.avdoigreen@pitchbook.com</a:t>
            </a:r>
            <a:endParaRPr lang="en-US" sz="1400" dirty="0">
              <a:solidFill>
                <a:srgbClr val="40C2C9"/>
              </a:solidFill>
            </a:endParaRPr>
          </a:p>
          <a:p>
            <a:pPr marL="0" indent="0">
              <a:buNone/>
            </a:pPr>
            <a:r>
              <a:rPr lang="en-US" sz="1400" u="sng" dirty="0">
                <a:solidFill>
                  <a:schemeClr val="tx1"/>
                </a:solidFill>
              </a:rPr>
              <a:t>Support</a:t>
            </a:r>
          </a:p>
          <a:p>
            <a:r>
              <a:rPr lang="en-US" sz="1400" dirty="0">
                <a:solidFill>
                  <a:schemeClr val="tx1"/>
                </a:solidFill>
              </a:rPr>
              <a:t>PB Support</a:t>
            </a:r>
            <a:r>
              <a:rPr lang="en-US" sz="1400" dirty="0">
                <a:solidFill>
                  <a:schemeClr val="tx1">
                    <a:lumMod val="85000"/>
                  </a:schemeClr>
                </a:solidFill>
              </a:rPr>
              <a:t>, </a:t>
            </a:r>
            <a:r>
              <a:rPr lang="en-US" sz="1400" dirty="0">
                <a:solidFill>
                  <a:srgbClr val="40C2C9"/>
                </a:solidFill>
                <a:hlinkClick r:id="rId4">
                  <a:extLst>
                    <a:ext uri="{A12FA001-AC4F-418D-AE19-62706E023703}">
                      <ahyp:hlinkClr xmlns:ahyp="http://schemas.microsoft.com/office/drawing/2018/hyperlinkcolor" val="tx"/>
                    </a:ext>
                  </a:extLst>
                </a:hlinkClick>
              </a:rPr>
              <a:t>support@pitchbook.com</a:t>
            </a:r>
            <a:endParaRPr lang="en-US" sz="1400" dirty="0">
              <a:solidFill>
                <a:srgbClr val="40C2C9"/>
              </a:solidFill>
            </a:endParaRPr>
          </a:p>
          <a:p>
            <a:endParaRPr lang="en-US" sz="1400" dirty="0">
              <a:solidFill>
                <a:schemeClr val="tx1">
                  <a:lumMod val="85000"/>
                </a:schemeClr>
              </a:solidFill>
            </a:endParaRPr>
          </a:p>
          <a:p>
            <a:endParaRPr lang="en-US" sz="1400" b="1" dirty="0">
              <a:solidFill>
                <a:schemeClr val="tx1">
                  <a:lumMod val="85000"/>
                </a:schemeClr>
              </a:solidFill>
            </a:endParaRPr>
          </a:p>
          <a:p>
            <a:endParaRPr lang="en-US" dirty="0">
              <a:solidFill>
                <a:schemeClr val="tx1"/>
              </a:solidFill>
            </a:endParaRPr>
          </a:p>
        </p:txBody>
      </p:sp>
    </p:spTree>
    <p:extLst>
      <p:ext uri="{BB962C8B-B14F-4D97-AF65-F5344CB8AC3E}">
        <p14:creationId xmlns:p14="http://schemas.microsoft.com/office/powerpoint/2010/main" val="998937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cs typeface="Arial" panose="020B0604020202020204" pitchFamily="34" charset="0"/>
              </a:rPr>
              <a:t>…but in the YTD it is still behind the 2025 pace, with estimated volume and count trailing by 29% and 19%, respectively </a:t>
            </a:r>
            <a:endParaRPr lang="en-US" dirty="0">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cs typeface="Arial" panose="020B060402020202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Direct lending deal count and estimated volume (€B)</a:t>
            </a:r>
          </a:p>
        </p:txBody>
      </p:sp>
      <p:graphicFrame>
        <p:nvGraphicFramePr>
          <p:cNvPr id="5" name="Chart Placeholder 4">
            <a:extLst>
              <a:ext uri="{FF2B5EF4-FFF2-40B4-BE49-F238E27FC236}">
                <a16:creationId xmlns:a16="http://schemas.microsoft.com/office/drawing/2014/main" id="{9CCAAFC6-82AF-4393-A82F-45AC7F65D298}"/>
              </a:ext>
            </a:extLst>
          </p:cNvPr>
          <p:cNvGraphicFramePr>
            <a:graphicFrameLocks noGrp="1"/>
          </p:cNvGraphicFramePr>
          <p:nvPr>
            <p:ph type="chart" sz="quarter" idx="10"/>
            <p:extLst>
              <p:ext uri="{D42A27DB-BD31-4B8C-83A1-F6EECF244321}">
                <p14:modId xmlns:p14="http://schemas.microsoft.com/office/powerpoint/2010/main" val="3973443424"/>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5176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F1B42-E744-3153-AEF0-B7C6F95FB6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5329011-6F91-12BE-71E5-4EB8E4C11767}"/>
              </a:ext>
            </a:extLst>
          </p:cNvPr>
          <p:cNvSpPr>
            <a:spLocks noGrp="1"/>
          </p:cNvSpPr>
          <p:nvPr>
            <p:ph type="body" sz="quarter" idx="11"/>
          </p:nvPr>
        </p:nvSpPr>
        <p:spPr>
          <a:xfrm>
            <a:off x="609600" y="1125697"/>
            <a:ext cx="13411200" cy="914400"/>
          </a:xfrm>
        </p:spPr>
        <p:txBody>
          <a:bodyPr/>
          <a:lstStyle/>
          <a:p>
            <a:r>
              <a:rPr lang="en-US" dirty="0"/>
              <a:t>Refi and recap estimated volumes have fallen at a higher rate than acquisitions </a:t>
            </a:r>
          </a:p>
        </p:txBody>
      </p:sp>
      <p:sp>
        <p:nvSpPr>
          <p:cNvPr id="29" name="TextBox 28">
            <a:extLst>
              <a:ext uri="{FF2B5EF4-FFF2-40B4-BE49-F238E27FC236}">
                <a16:creationId xmlns:a16="http://schemas.microsoft.com/office/drawing/2014/main" id="{798D15FA-E690-E07D-DA6D-8B4E04A69473}"/>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2" name="Rectangle 31">
            <a:extLst>
              <a:ext uri="{FF2B5EF4-FFF2-40B4-BE49-F238E27FC236}">
                <a16:creationId xmlns:a16="http://schemas.microsoft.com/office/drawing/2014/main" id="{19DB86D5-0B13-EAE9-63F0-8DCF7137618C}"/>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Narrow" panose="020B0606020202030204" pitchFamily="34" charset="0"/>
              </a:rPr>
              <a:t>Estimated volume of direct lending deals by purpose (€B)</a:t>
            </a:r>
            <a:endParaRPr lang="en-US" sz="1400" b="0" i="0" dirty="0">
              <a:solidFill>
                <a:schemeClr val="tx1"/>
              </a:solidFill>
              <a:latin typeface="Arial Narrow" panose="020B0606020202030204" pitchFamily="34" charset="0"/>
            </a:endParaRPr>
          </a:p>
        </p:txBody>
      </p:sp>
      <p:graphicFrame>
        <p:nvGraphicFramePr>
          <p:cNvPr id="4" name="Chart 3">
            <a:extLst>
              <a:ext uri="{FF2B5EF4-FFF2-40B4-BE49-F238E27FC236}">
                <a16:creationId xmlns:a16="http://schemas.microsoft.com/office/drawing/2014/main" id="{ACFF2185-22FD-17FD-B698-08E63CFC3EFC}"/>
              </a:ext>
            </a:extLst>
          </p:cNvPr>
          <p:cNvGraphicFramePr>
            <a:graphicFrameLocks/>
          </p:cNvGraphicFramePr>
          <p:nvPr>
            <p:extLst>
              <p:ext uri="{D42A27DB-BD31-4B8C-83A1-F6EECF244321}">
                <p14:modId xmlns:p14="http://schemas.microsoft.com/office/powerpoint/2010/main" val="4038084701"/>
              </p:ext>
            </p:extLst>
          </p:nvPr>
        </p:nvGraphicFramePr>
        <p:xfrm>
          <a:off x="622300" y="2706370"/>
          <a:ext cx="13398499" cy="4151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30764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PE-backed direct lending estimated volume is the highest since the end of 2025 on a three-month basis</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Direct lending deal count and estimated volume, sponsor-backed borrowers</a:t>
            </a:r>
            <a:r>
              <a:rPr lang="en-US" sz="1400" dirty="0">
                <a:solidFill>
                  <a:schemeClr val="tx1"/>
                </a:solidFill>
                <a:latin typeface="Arial Narrow" panose="020B0606020202030204" pitchFamily="34" charset="0"/>
              </a:rPr>
              <a:t> (€B)</a:t>
            </a:r>
            <a:endParaRPr lang="en-US" sz="1400" b="0" i="0" dirty="0">
              <a:solidFill>
                <a:schemeClr val="tx1"/>
              </a:solidFill>
              <a:latin typeface="Arial Narrow" panose="020B0606020202030204" pitchFamily="34" charset="0"/>
            </a:endParaRPr>
          </a:p>
        </p:txBody>
      </p:sp>
      <p:graphicFrame>
        <p:nvGraphicFramePr>
          <p:cNvPr id="2" name="Chart 1">
            <a:extLst>
              <a:ext uri="{FF2B5EF4-FFF2-40B4-BE49-F238E27FC236}">
                <a16:creationId xmlns:a16="http://schemas.microsoft.com/office/drawing/2014/main" id="{69095691-2F81-4627-979C-7813A0CB860E}"/>
              </a:ext>
            </a:extLst>
          </p:cNvPr>
          <p:cNvGraphicFramePr>
            <a:graphicFrameLocks/>
          </p:cNvGraphicFramePr>
          <p:nvPr>
            <p:extLst>
              <p:ext uri="{D42A27DB-BD31-4B8C-83A1-F6EECF244321}">
                <p14:modId xmlns:p14="http://schemas.microsoft.com/office/powerpoint/2010/main" val="2783802546"/>
              </p:ext>
            </p:extLst>
          </p:nvPr>
        </p:nvGraphicFramePr>
        <p:xfrm>
          <a:off x="622300" y="2623343"/>
          <a:ext cx="13398500" cy="43516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9817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FB34D-0B71-50C8-4B56-1D80CFA690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04712D-07E9-7DEB-485E-EA24B11D3BE5}"/>
              </a:ext>
            </a:extLst>
          </p:cNvPr>
          <p:cNvSpPr>
            <a:spLocks noGrp="1"/>
          </p:cNvSpPr>
          <p:nvPr>
            <p:ph type="body" sz="quarter" idx="11"/>
          </p:nvPr>
        </p:nvSpPr>
        <p:spPr>
          <a:xfrm>
            <a:off x="609600" y="1125697"/>
            <a:ext cx="13411200" cy="914400"/>
          </a:xfrm>
        </p:spPr>
        <p:txBody>
          <a:bodyPr/>
          <a:lstStyle/>
          <a:p>
            <a:r>
              <a:rPr lang="en-US" dirty="0"/>
              <a:t>The number and estimated volume of sponsor-backed transactions in 2026 trail the 2025 pace</a:t>
            </a:r>
          </a:p>
        </p:txBody>
      </p:sp>
      <p:sp>
        <p:nvSpPr>
          <p:cNvPr id="29" name="TextBox 28">
            <a:extLst>
              <a:ext uri="{FF2B5EF4-FFF2-40B4-BE49-F238E27FC236}">
                <a16:creationId xmlns:a16="http://schemas.microsoft.com/office/drawing/2014/main" id="{7CAF5363-6A2C-B09A-A872-637803C5E44E}"/>
              </a:ext>
            </a:extLst>
          </p:cNvPr>
          <p:cNvSpPr txBox="1"/>
          <p:nvPr/>
        </p:nvSpPr>
        <p:spPr>
          <a:xfrm>
            <a:off x="9906000" y="6975031"/>
            <a:ext cx="4214602" cy="230832"/>
          </a:xfrm>
          <a:prstGeom prst="rect">
            <a:avLst/>
          </a:prstGeom>
          <a:noFill/>
        </p:spPr>
        <p:txBody>
          <a:bodyPr wrap="square">
            <a:spAutoFit/>
          </a:bodyPr>
          <a:lstStyle/>
          <a:p>
            <a:pPr lvl="0" algn="r"/>
            <a:r>
              <a:rPr lang="en-US" sz="900" dirty="0">
                <a:latin typeface="Arial Narrow" panose="020B0606020202030204" pitchFamily="34" charset="0"/>
                <a:cs typeface="Arial" panose="020B0604020202020204" pitchFamily="34" charset="0"/>
              </a:rPr>
              <a:t>Source: PitchBook | LCD  •  Geography: Europe  •  *As of July 31, 2026</a:t>
            </a:r>
          </a:p>
        </p:txBody>
      </p:sp>
      <p:sp>
        <p:nvSpPr>
          <p:cNvPr id="31" name="TextBox 30">
            <a:extLst>
              <a:ext uri="{FF2B5EF4-FFF2-40B4-BE49-F238E27FC236}">
                <a16:creationId xmlns:a16="http://schemas.microsoft.com/office/drawing/2014/main" id="{267582E9-3585-8F20-5B97-172D0ACFE9AE}"/>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A132B138-2209-3553-3323-663DA65F13A8}"/>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1400" dirty="0">
                <a:solidFill>
                  <a:schemeClr val="tx1"/>
                </a:solidFill>
                <a:latin typeface="Arial Narrow" panose="020B0606020202030204" pitchFamily="34" charset="0"/>
              </a:rPr>
              <a:t>Direct lending deal count and estimated volume, sponsor-backed borrowers (€B)</a:t>
            </a:r>
          </a:p>
        </p:txBody>
      </p:sp>
      <p:graphicFrame>
        <p:nvGraphicFramePr>
          <p:cNvPr id="5" name="Chart Placeholder 4">
            <a:extLst>
              <a:ext uri="{FF2B5EF4-FFF2-40B4-BE49-F238E27FC236}">
                <a16:creationId xmlns:a16="http://schemas.microsoft.com/office/drawing/2014/main" id="{9B8A3867-65A9-C67E-31B1-B151D7AE0970}"/>
              </a:ext>
            </a:extLst>
          </p:cNvPr>
          <p:cNvGraphicFramePr>
            <a:graphicFrameLocks noGrp="1"/>
          </p:cNvGraphicFramePr>
          <p:nvPr>
            <p:ph type="chart" sz="quarter" idx="10"/>
            <p:extLst>
              <p:ext uri="{D42A27DB-BD31-4B8C-83A1-F6EECF244321}">
                <p14:modId xmlns:p14="http://schemas.microsoft.com/office/powerpoint/2010/main" val="37368821"/>
              </p:ext>
            </p:extLst>
          </p:nvPr>
        </p:nvGraphicFramePr>
        <p:xfrm>
          <a:off x="609600" y="2743200"/>
          <a:ext cx="134112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2424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B138FA-B270-0841-93DB-B3C68BCC0D25}"/>
              </a:ext>
            </a:extLst>
          </p:cNvPr>
          <p:cNvSpPr>
            <a:spLocks noGrp="1"/>
          </p:cNvSpPr>
          <p:nvPr>
            <p:ph type="body" sz="quarter" idx="11"/>
          </p:nvPr>
        </p:nvSpPr>
        <p:spPr>
          <a:xfrm>
            <a:off x="609600" y="1125697"/>
            <a:ext cx="13411200" cy="914400"/>
          </a:xfrm>
        </p:spPr>
        <p:txBody>
          <a:bodyPr/>
          <a:lstStyle/>
          <a:p>
            <a:r>
              <a:rPr lang="en-US" dirty="0"/>
              <a:t>A rise in sponsored transactions is driven by </a:t>
            </a:r>
            <a:r>
              <a:rPr lang="en-US" dirty="0" err="1"/>
              <a:t>refis</a:t>
            </a:r>
            <a:r>
              <a:rPr lang="en-US" dirty="0"/>
              <a:t> and recaps over the last three months</a:t>
            </a:r>
          </a:p>
        </p:txBody>
      </p:sp>
      <p:sp>
        <p:nvSpPr>
          <p:cNvPr id="29" name="TextBox 28">
            <a:extLst>
              <a:ext uri="{FF2B5EF4-FFF2-40B4-BE49-F238E27FC236}">
                <a16:creationId xmlns:a16="http://schemas.microsoft.com/office/drawing/2014/main" id="{2575F363-F7D5-134D-85C9-859294382D6F}"/>
              </a:ext>
            </a:extLst>
          </p:cNvPr>
          <p:cNvSpPr txBox="1"/>
          <p:nvPr/>
        </p:nvSpPr>
        <p:spPr>
          <a:xfrm>
            <a:off x="9982200" y="6975031"/>
            <a:ext cx="4138402" cy="230832"/>
          </a:xfrm>
          <a:prstGeom prst="rect">
            <a:avLst/>
          </a:prstGeom>
          <a:noFill/>
        </p:spPr>
        <p:txBody>
          <a:bodyPr wrap="square">
            <a:spAutoFit/>
          </a:bodyPr>
          <a:lstStyle/>
          <a:p>
            <a:pPr lvl="0" algn="r"/>
            <a:r>
              <a:rPr lang="en-US" sz="900" dirty="0">
                <a:latin typeface="Arial Narrow" panose="020B0606020202030204" pitchFamily="34" charset="0"/>
              </a:rPr>
              <a:t>Source: PitchBook | LCD  •  Geography: Europe  •  *As of July 31, 2026</a:t>
            </a:r>
          </a:p>
        </p:txBody>
      </p:sp>
      <p:sp>
        <p:nvSpPr>
          <p:cNvPr id="31" name="TextBox 30">
            <a:extLst>
              <a:ext uri="{FF2B5EF4-FFF2-40B4-BE49-F238E27FC236}">
                <a16:creationId xmlns:a16="http://schemas.microsoft.com/office/drawing/2014/main" id="{903387DA-048D-804F-8EAF-D92F24E58EB0}"/>
              </a:ext>
            </a:extLst>
          </p:cNvPr>
          <p:cNvSpPr txBox="1"/>
          <p:nvPr/>
        </p:nvSpPr>
        <p:spPr>
          <a:xfrm>
            <a:off x="567267" y="7266057"/>
            <a:ext cx="3422984" cy="361637"/>
          </a:xfrm>
          <a:prstGeom prst="rect">
            <a:avLst/>
          </a:prstGeom>
          <a:noFill/>
        </p:spPr>
        <p:txBody>
          <a:bodyPr wrap="square">
            <a:spAutoFit/>
          </a:bodyPr>
          <a:lstStyle/>
          <a:p>
            <a:r>
              <a:rPr lang="en-US" sz="900" dirty="0">
                <a:latin typeface="Arial Narrow" panose="020B0606020202030204" pitchFamily="34" charset="0"/>
              </a:rPr>
              <a:t> Deal count is based on transactions covered by LCD News</a:t>
            </a:r>
          </a:p>
          <a:p>
            <a:pPr lvl="0"/>
            <a:endParaRPr lang="en-US" sz="850" dirty="0">
              <a:latin typeface="Arial" panose="020B0604020202020204" pitchFamily="34" charset="0"/>
            </a:endParaRPr>
          </a:p>
        </p:txBody>
      </p:sp>
      <p:sp>
        <p:nvSpPr>
          <p:cNvPr id="32" name="Rectangle 31">
            <a:extLst>
              <a:ext uri="{FF2B5EF4-FFF2-40B4-BE49-F238E27FC236}">
                <a16:creationId xmlns:a16="http://schemas.microsoft.com/office/drawing/2014/main" id="{6CFB7E80-3AC2-414D-9396-683F2FE904EE}"/>
              </a:ext>
            </a:extLst>
          </p:cNvPr>
          <p:cNvSpPr/>
          <p:nvPr/>
        </p:nvSpPr>
        <p:spPr>
          <a:xfrm>
            <a:off x="622300" y="2057400"/>
            <a:ext cx="13398500" cy="548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Narrow" panose="020B0606020202030204" pitchFamily="34" charset="0"/>
              </a:rPr>
              <a:t>Count of PE-backed direct lending deals by use of proceeds</a:t>
            </a:r>
          </a:p>
        </p:txBody>
      </p:sp>
      <p:graphicFrame>
        <p:nvGraphicFramePr>
          <p:cNvPr id="2" name="Chart 1">
            <a:extLst>
              <a:ext uri="{FF2B5EF4-FFF2-40B4-BE49-F238E27FC236}">
                <a16:creationId xmlns:a16="http://schemas.microsoft.com/office/drawing/2014/main" id="{08215D05-33F1-405E-88B6-41782C847E08}"/>
              </a:ext>
            </a:extLst>
          </p:cNvPr>
          <p:cNvGraphicFramePr>
            <a:graphicFrameLocks/>
          </p:cNvGraphicFramePr>
          <p:nvPr>
            <p:extLst>
              <p:ext uri="{D42A27DB-BD31-4B8C-83A1-F6EECF244321}">
                <p14:modId xmlns:p14="http://schemas.microsoft.com/office/powerpoint/2010/main" val="3294603797"/>
              </p:ext>
            </p:extLst>
          </p:nvPr>
        </p:nvGraphicFramePr>
        <p:xfrm>
          <a:off x="622300" y="2747401"/>
          <a:ext cx="13398499" cy="4227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454081"/>
      </p:ext>
    </p:extLst>
  </p:cSld>
  <p:clrMapOvr>
    <a:masterClrMapping/>
  </p:clrMapOvr>
</p:sld>
</file>

<file path=ppt/theme/theme1.xml><?xml version="1.0" encoding="utf-8"?>
<a:theme xmlns:a="http://schemas.openxmlformats.org/drawingml/2006/main" name="Title Slide">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Blank">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DESIGN ELEMENTS">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tro and Credits">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ey Takeaways">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 Divider">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ne Chart">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wo Charts">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4 Sidebar">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3 Sidebar">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Additional Research Backpage">
  <a:themeElements>
    <a:clrScheme name="Custom 1">
      <a:dk1>
        <a:srgbClr val="FFFFFF"/>
      </a:dk1>
      <a:lt1>
        <a:srgbClr val="051C38"/>
      </a:lt1>
      <a:dk2>
        <a:srgbClr val="6185A6"/>
      </a:dk2>
      <a:lt2>
        <a:srgbClr val="F5C914"/>
      </a:lt2>
      <a:accent1>
        <a:srgbClr val="FAF56B"/>
      </a:accent1>
      <a:accent2>
        <a:srgbClr val="1E3B60"/>
      </a:accent2>
      <a:accent3>
        <a:srgbClr val="BBCBD9"/>
      </a:accent3>
      <a:accent4>
        <a:srgbClr val="40C2C9"/>
      </a:accent4>
      <a:accent5>
        <a:srgbClr val="E88F36"/>
      </a:accent5>
      <a:accent6>
        <a:srgbClr val="FF3800"/>
      </a:accent6>
      <a:hlink>
        <a:srgbClr val="B32700"/>
      </a:hlink>
      <a:folHlink>
        <a:srgbClr val="FF88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BE3C97DE5E9844867AA404CDB150B3" ma:contentTypeVersion="17" ma:contentTypeDescription="Create a new document." ma:contentTypeScope="" ma:versionID="370b6bdeb116ba9b77a26a321e1440e9">
  <xsd:schema xmlns:xsd="http://www.w3.org/2001/XMLSchema" xmlns:xs="http://www.w3.org/2001/XMLSchema" xmlns:p="http://schemas.microsoft.com/office/2006/metadata/properties" xmlns:ns2="6e78ff2e-7cd1-4db1-a5aa-e80c3081f3be" xmlns:ns3="99229586-6409-45d0-b894-0355e98b2b72" xmlns:ns4="a9f75129-9d9b-4f89-a9e4-00ed9b168d42" targetNamespace="http://schemas.microsoft.com/office/2006/metadata/properties" ma:root="true" ma:fieldsID="6c90871da5c4a0aff08d0bcb5878a178" ns2:_="" ns3:_="" ns4:_="">
    <xsd:import namespace="6e78ff2e-7cd1-4db1-a5aa-e80c3081f3be"/>
    <xsd:import namespace="99229586-6409-45d0-b894-0355e98b2b72"/>
    <xsd:import namespace="a9f75129-9d9b-4f89-a9e4-00ed9b168d42"/>
    <xsd:element name="properties">
      <xsd:complexType>
        <xsd:sequence>
          <xsd:element name="documentManagement">
            <xsd:complexType>
              <xsd:all>
                <xsd:element ref="ns2:TaxCatchAll" minOccurs="0"/>
                <xsd:element ref="ns3:MediaServiceMetadata" minOccurs="0"/>
                <xsd:element ref="ns3:MediaServiceFastMetadata" minOccurs="0"/>
                <xsd:element ref="ns3:lcf76f155ced4ddcb4097134ff3c332f" minOccurs="0"/>
                <xsd:element ref="ns3:MediaServiceGenerationTime" minOccurs="0"/>
                <xsd:element ref="ns3:MediaServiceEventHashCode" minOccurs="0"/>
                <xsd:element ref="ns4:SharedWithUsers" minOccurs="0"/>
                <xsd:element ref="ns4:SharedWithDetails" minOccurs="0"/>
                <xsd:element ref="ns3:MediaServiceOCR" minOccurs="0"/>
                <xsd:element ref="ns3:MediaServiceDateTaken" minOccurs="0"/>
                <xsd:element ref="ns3:MediaServiceLocatio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78ff2e-7cd1-4db1-a5aa-e80c3081f3be"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757390e-33f7-4e72-92f7-34143a5fc9f1}" ma:internalName="TaxCatchAll" ma:showField="CatchAllData" ma:web="a9f75129-9d9b-4f89-a9e4-00ed9b168d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9229586-6409-45d0-b894-0355e98b2b72"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957a171-654f-4563-9f59-7d53f9f4325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9f75129-9d9b-4f89-a9e4-00ed9b168d4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3C62D6-8FDB-4045-A6F4-091CB1C4239A}">
  <ds:schemaRefs>
    <ds:schemaRef ds:uri="http://schemas.microsoft.com/sharepoint/v3/contenttype/forms"/>
  </ds:schemaRefs>
</ds:datastoreItem>
</file>

<file path=customXml/itemProps2.xml><?xml version="1.0" encoding="utf-8"?>
<ds:datastoreItem xmlns:ds="http://schemas.openxmlformats.org/officeDocument/2006/customXml" ds:itemID="{CD86F146-75C3-440C-BFC8-5BBA6E3210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78ff2e-7cd1-4db1-a5aa-e80c3081f3be"/>
    <ds:schemaRef ds:uri="99229586-6409-45d0-b894-0355e98b2b72"/>
    <ds:schemaRef ds:uri="a9f75129-9d9b-4f89-a9e4-00ed9b16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31393</TotalTime>
  <Words>2717</Words>
  <Application>Microsoft Office PowerPoint</Application>
  <PresentationFormat>Custom</PresentationFormat>
  <Paragraphs>199</Paragraphs>
  <Slides>45</Slides>
  <Notes>26</Notes>
  <HiddenSlides>0</HiddenSlides>
  <MMClips>0</MMClips>
  <ScaleCrop>false</ScaleCrop>
  <HeadingPairs>
    <vt:vector size="6" baseType="variant">
      <vt:variant>
        <vt:lpstr>Fonts Used</vt:lpstr>
      </vt:variant>
      <vt:variant>
        <vt:i4>6</vt:i4>
      </vt:variant>
      <vt:variant>
        <vt:lpstr>Theme</vt:lpstr>
      </vt:variant>
      <vt:variant>
        <vt:i4>11</vt:i4>
      </vt:variant>
      <vt:variant>
        <vt:lpstr>Slide Titles</vt:lpstr>
      </vt:variant>
      <vt:variant>
        <vt:i4>45</vt:i4>
      </vt:variant>
    </vt:vector>
  </HeadingPairs>
  <TitlesOfParts>
    <vt:vector size="62" baseType="lpstr">
      <vt:lpstr>Aptos</vt:lpstr>
      <vt:lpstr>Arial</vt:lpstr>
      <vt:lpstr>Arial Narrow</vt:lpstr>
      <vt:lpstr>Georgia</vt:lpstr>
      <vt:lpstr>Whitney SSm Book</vt:lpstr>
      <vt:lpstr>Wingdings 3</vt:lpstr>
      <vt:lpstr>Title Slide</vt:lpstr>
      <vt:lpstr>Intro and Credits</vt:lpstr>
      <vt:lpstr>Key Takeaways</vt:lpstr>
      <vt:lpstr>Section Divider</vt:lpstr>
      <vt:lpstr>One Chart</vt:lpstr>
      <vt:lpstr>Two Charts</vt:lpstr>
      <vt:lpstr>1/4 Sidebar</vt:lpstr>
      <vt:lpstr>1/3 Sidebar</vt:lpstr>
      <vt:lpstr>Additional Research Backpage</vt:lpstr>
      <vt:lpstr>Blank</vt:lpstr>
      <vt:lpstr>DESIGN ELEMENTS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Joey Schaffer</dc:creator>
  <cp:lastModifiedBy>Julia Avdoi-Green</cp:lastModifiedBy>
  <cp:revision>445</cp:revision>
  <cp:lastPrinted>2026-07-13T10:13:30Z</cp:lastPrinted>
  <dcterms:created xsi:type="dcterms:W3CDTF">2024-07-09T16:54:58Z</dcterms:created>
  <dcterms:modified xsi:type="dcterms:W3CDTF">2026-08-13T08:20:39Z</dcterms:modified>
</cp:coreProperties>
</file>