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ink/ink1.xml" ContentType="application/inkml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10"/>
  </p:notesMasterIdLst>
  <p:handoutMasterIdLst>
    <p:handoutMasterId r:id="rId11"/>
  </p:handoutMasterIdLst>
  <p:sldIdLst>
    <p:sldId id="293" r:id="rId5"/>
    <p:sldId id="276" r:id="rId6"/>
    <p:sldId id="294" r:id="rId7"/>
    <p:sldId id="299" r:id="rId8"/>
    <p:sldId id="298" r:id="rId9"/>
  </p:sldIdLst>
  <p:sldSz cx="7315200" cy="9144000"/>
  <p:notesSz cx="6858000" cy="9144000"/>
  <p:defaultTextStyle>
    <a:defPPr>
      <a:defRPr lang="en-US"/>
    </a:defPPr>
    <a:lvl1pPr marL="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2" orient="horz" pos="5175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4348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950" userDrawn="1">
          <p15:clr>
            <a:srgbClr val="A4A3A4"/>
          </p15:clr>
        </p15:guide>
        <p15:guide id="7" pos="1598" userDrawn="1">
          <p15:clr>
            <a:srgbClr val="A4A3A4"/>
          </p15:clr>
        </p15:guide>
        <p15:guide id="8" pos="1628" userDrawn="1">
          <p15:clr>
            <a:srgbClr val="A4A3A4"/>
          </p15:clr>
        </p15:guide>
        <p15:guide id="9" pos="2304" userDrawn="1">
          <p15:clr>
            <a:srgbClr val="A4A3A4"/>
          </p15:clr>
        </p15:guide>
        <p15:guide id="10" pos="2348" userDrawn="1">
          <p15:clr>
            <a:srgbClr val="A4A3A4"/>
          </p15:clr>
        </p15:guide>
        <p15:guide id="11" pos="2996" userDrawn="1">
          <p15:clr>
            <a:srgbClr val="A4A3A4"/>
          </p15:clr>
        </p15:guide>
        <p15:guide id="12" pos="3716" userDrawn="1">
          <p15:clr>
            <a:srgbClr val="A4A3A4"/>
          </p15:clr>
        </p15:guide>
        <p15:guide id="13" pos="2966" userDrawn="1">
          <p15:clr>
            <a:srgbClr val="A4A3A4"/>
          </p15:clr>
        </p15:guide>
        <p15:guide id="14" pos="3658" userDrawn="1">
          <p15:clr>
            <a:srgbClr val="A4A3A4"/>
          </p15:clr>
        </p15:guide>
        <p15:guide id="15" orient="horz" pos="1224" userDrawn="1">
          <p15:clr>
            <a:srgbClr val="A4A3A4"/>
          </p15:clr>
        </p15:guide>
        <p15:guide id="16" orient="horz" pos="2816" userDrawn="1">
          <p15:clr>
            <a:srgbClr val="A4A3A4"/>
          </p15:clr>
        </p15:guide>
        <p15:guide id="17" orient="horz" pos="1632" userDrawn="1">
          <p15:clr>
            <a:srgbClr val="A4A3A4"/>
          </p15:clr>
        </p15:guide>
        <p15:guide id="18" orient="horz" pos="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Jennifer Sam" initials="JS" lastIdx="15" clrIdx="1">
    <p:extLst>
      <p:ext uri="{19B8F6BF-5375-455C-9EA6-DF929625EA0E}">
        <p15:presenceInfo xmlns:p15="http://schemas.microsoft.com/office/powerpoint/2012/main" userId="S::jennifer.sam@pitchbook.com::89238ea9-5071-4e8f-b76b-6dbb6963e8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CDE"/>
    <a:srgbClr val="F0EBDE"/>
    <a:srgbClr val="051C38"/>
    <a:srgbClr val="78766F"/>
    <a:srgbClr val="40C2C9"/>
    <a:srgbClr val="D8DDE3"/>
    <a:srgbClr val="000000"/>
    <a:srgbClr val="1D5080"/>
    <a:srgbClr val="F8F5E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5"/>
    <p:restoredTop sz="94675"/>
  </p:normalViewPr>
  <p:slideViewPr>
    <p:cSldViewPr snapToGrid="0">
      <p:cViewPr>
        <p:scale>
          <a:sx n="70" d="100"/>
          <a:sy n="70" d="100"/>
        </p:scale>
        <p:origin x="3008" y="464"/>
      </p:cViewPr>
      <p:guideLst>
        <p:guide orient="horz" pos="384"/>
        <p:guide orient="horz" pos="5175"/>
        <p:guide pos="264"/>
        <p:guide pos="4348"/>
        <p:guide pos="892"/>
        <p:guide pos="950"/>
        <p:guide pos="1598"/>
        <p:guide pos="1628"/>
        <p:guide pos="2304"/>
        <p:guide pos="2348"/>
        <p:guide pos="2996"/>
        <p:guide pos="3716"/>
        <p:guide pos="2966"/>
        <p:guide pos="3658"/>
        <p:guide orient="horz" pos="1224"/>
        <p:guide orient="horz" pos="2816"/>
        <p:guide orient="horz" pos="1632"/>
        <p:guide orient="horz" pos="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47F1B2-ACD3-D09E-DD17-F79E154948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315697-25F7-8191-F14A-34458DA7BA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49C76-C111-DE44-8B65-DEF91D2CAB2C}" type="datetimeFigureOut">
              <a:rPr lang="en-US" smtClean="0"/>
              <a:t>7/2/26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40F5C-C5B9-6975-F3A7-F826824A6A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7CC98-FBD2-0C0D-B19E-A04DAAB60A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BA039-E676-9541-AE9D-13C0E08D3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09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7-02T20:47:39.3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20095 14487 16383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2269-1B34-43D8-B582-664A40E33517}" type="datetimeFigureOut">
              <a:rPr lang="en-US" smtClean="0"/>
              <a:t>7/2/26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67C1B-9837-492A-A412-117512466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6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914395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customXml" Target="../ink/ink1.xml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mple 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mountain with a blue background&#10;&#10;AI-generated content may be incorrect.">
            <a:extLst>
              <a:ext uri="{FF2B5EF4-FFF2-40B4-BE49-F238E27FC236}">
                <a16:creationId xmlns:a16="http://schemas.microsoft.com/office/drawing/2014/main" id="{CF84B381-0A34-9AB2-A73C-826A0D95E3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 t="11886" b="11886"/>
          <a:stretch/>
        </p:blipFill>
        <p:spPr>
          <a:xfrm>
            <a:off x="0" y="5505288"/>
            <a:ext cx="7315200" cy="363871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0925421-CB96-933E-6235-C4A2311DFEE1}"/>
                  </a:ext>
                </a:extLst>
              </p14:cNvPr>
              <p14:cNvContentPartPr/>
              <p14:nvPr userDrawn="1"/>
            </p14:nvContentPartPr>
            <p14:xfrm>
              <a:off x="6221663" y="7755423"/>
              <a:ext cx="16139" cy="16139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0925421-CB96-933E-6235-C4A2311DFEE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14713" y="6948473"/>
                <a:ext cx="1613900" cy="16139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>
            <a:extLst>
              <a:ext uri="{FF2B5EF4-FFF2-40B4-BE49-F238E27FC236}">
                <a16:creationId xmlns:a16="http://schemas.microsoft.com/office/drawing/2014/main" id="{2F67CC82-83B7-E7D5-652A-DF05E45146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61669" y="1268220"/>
            <a:ext cx="789909" cy="663134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28C0571B-8C1A-0D3B-E7BC-CD9C80A9FD23}"/>
              </a:ext>
            </a:extLst>
          </p:cNvPr>
          <p:cNvSpPr txBox="1"/>
          <p:nvPr userDrawn="1"/>
        </p:nvSpPr>
        <p:spPr>
          <a:xfrm>
            <a:off x="432029" y="2157979"/>
            <a:ext cx="6452846" cy="313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600" spc="120" dirty="0">
                <a:solidFill>
                  <a:srgbClr val="FFFFFF"/>
                </a:solidFill>
                <a:latin typeface="Arial"/>
                <a:cs typeface="Arial"/>
              </a:rPr>
              <a:t>2025 MANAGER PERFORMANCE SCORE LEAGUE TABLES</a:t>
            </a:r>
          </a:p>
          <a:p>
            <a:pPr algn="ctr"/>
            <a:endParaRPr lang="en-US" sz="1600" spc="12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A7D12C-2A78-EBC5-2C5D-46DEF398363D}"/>
              </a:ext>
            </a:extLst>
          </p:cNvPr>
          <p:cNvGrpSpPr>
            <a:grpSpLocks/>
          </p:cNvGrpSpPr>
          <p:nvPr userDrawn="1"/>
        </p:nvGrpSpPr>
        <p:grpSpPr>
          <a:xfrm>
            <a:off x="1679814" y="2780308"/>
            <a:ext cx="3947157" cy="2171914"/>
            <a:chOff x="1713288" y="2267184"/>
            <a:chExt cx="3940156" cy="2198895"/>
          </a:xfrm>
        </p:grpSpPr>
        <p:pic>
          <p:nvPicPr>
            <p:cNvPr id="17" name="Picture 19">
              <a:extLst>
                <a:ext uri="{FF2B5EF4-FFF2-40B4-BE49-F238E27FC236}">
                  <a16:creationId xmlns:a16="http://schemas.microsoft.com/office/drawing/2014/main" id="{608DFE0A-9FA2-CF8E-A83F-E52C9D802503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13288" y="2274188"/>
              <a:ext cx="1004079" cy="218827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F98B6C8-40C7-2CD5-4BEB-D34573A00B1D}"/>
                </a:ext>
              </a:extLst>
            </p:cNvPr>
            <p:cNvPicPr>
              <a:picLocks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70365" y="2267184"/>
              <a:ext cx="983079" cy="2198895"/>
            </a:xfrm>
            <a:prstGeom prst="rect">
              <a:avLst/>
            </a:prstGeom>
          </p:spPr>
        </p:pic>
      </p:grpSp>
      <p:pic>
        <p:nvPicPr>
          <p:cNvPr id="24" name="Picture 2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ACD7F58-9A10-C118-4620-31704D0C93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07833" y="7968901"/>
            <a:ext cx="2286000" cy="66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7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mple Title - dark">
    <p:bg>
      <p:bgPr>
        <a:solidFill>
          <a:srgbClr val="F0EC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ED126A52-AF16-250C-46F6-293C62684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55428" y="1268220"/>
            <a:ext cx="802391" cy="6631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191577-8CAB-C95D-B04A-23415D6D6D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 t="11886" b="11886"/>
          <a:stretch/>
        </p:blipFill>
        <p:spPr>
          <a:xfrm>
            <a:off x="0" y="5505288"/>
            <a:ext cx="7315200" cy="3638712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id="{91AD5F65-55D2-146F-CE18-ED962757A15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432029" y="2157979"/>
            <a:ext cx="6452846" cy="313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600" spc="120" dirty="0">
                <a:latin typeface="Arial"/>
                <a:cs typeface="Arial"/>
              </a:rPr>
              <a:t>2025 MANAGER PERFORMANCE SCORE LEAGUE TABLES</a:t>
            </a:r>
            <a:endParaRPr lang="en-US" dirty="0"/>
          </a:p>
        </p:txBody>
      </p:sp>
      <p:pic>
        <p:nvPicPr>
          <p:cNvPr id="19" name="Picture 18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7CE6D7D6-F7A9-1179-3D00-3544B4600B9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14600" y="7968902"/>
            <a:ext cx="2286000" cy="66188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6BF5E3D-5D16-155C-DF75-B631C5678915}"/>
              </a:ext>
            </a:extLst>
          </p:cNvPr>
          <p:cNvSpPr txBox="1"/>
          <p:nvPr userDrawn="1"/>
        </p:nvSpPr>
        <p:spPr>
          <a:xfrm>
            <a:off x="10418618" y="200890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5BCA01C-82E3-3606-FD4A-792A218C81EE}"/>
              </a:ext>
            </a:extLst>
          </p:cNvPr>
          <p:cNvGrpSpPr>
            <a:grpSpLocks/>
          </p:cNvGrpSpPr>
          <p:nvPr userDrawn="1"/>
        </p:nvGrpSpPr>
        <p:grpSpPr>
          <a:xfrm>
            <a:off x="1679814" y="2780308"/>
            <a:ext cx="3947157" cy="2171914"/>
            <a:chOff x="1713288" y="2267184"/>
            <a:chExt cx="3940156" cy="2198895"/>
          </a:xfrm>
        </p:grpSpPr>
        <p:pic>
          <p:nvPicPr>
            <p:cNvPr id="48" name="Picture 19">
              <a:extLst>
                <a:ext uri="{FF2B5EF4-FFF2-40B4-BE49-F238E27FC236}">
                  <a16:creationId xmlns:a16="http://schemas.microsoft.com/office/drawing/2014/main" id="{A508D2CE-5CB7-1686-8D5D-AF906206ACB5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3288" y="2274188"/>
              <a:ext cx="1004079" cy="2188272"/>
            </a:xfrm>
            <a:prstGeom prst="rect">
              <a:avLst/>
            </a:prstGeom>
          </p:spPr>
        </p:pic>
        <p:pic>
          <p:nvPicPr>
            <p:cNvPr id="49" name="Picture 19">
              <a:extLst>
                <a:ext uri="{FF2B5EF4-FFF2-40B4-BE49-F238E27FC236}">
                  <a16:creationId xmlns:a16="http://schemas.microsoft.com/office/drawing/2014/main" id="{2BC4F847-A368-C12A-B117-68905BF1EBB6}"/>
                </a:ext>
              </a:extLst>
            </p:cNvPr>
            <p:cNvPicPr>
              <a:picLocks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70365" y="2267184"/>
              <a:ext cx="983079" cy="2198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6405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04976B-8390-E60B-248A-2E6A94267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E4EBCE1-4529-87D6-EA5E-D9D19DFE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27" y="2190787"/>
            <a:ext cx="538581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B8873-1BCD-CD0E-6FE9-0EFAFDF3B6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67577-CFB4-E89F-10F5-6A2E968CAF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06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63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720" y="1219203"/>
            <a:ext cx="6477000" cy="5420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720" y="2133603"/>
            <a:ext cx="5379720" cy="56959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1" indent="0" algn="l" defTabSz="411470" rtl="0" eaLnBrk="1" latinLnBrk="0" hangingPunct="1">
              <a:lnSpc>
                <a:spcPct val="150000"/>
              </a:lnSpc>
              <a:spcBef>
                <a:spcPts val="72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3A2E21D-34F0-3E41-262B-592E19BC7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46168" y="8456939"/>
            <a:ext cx="551456" cy="486835"/>
          </a:xfrm>
          <a:prstGeom prst="rect">
            <a:avLst/>
          </a:prstGeom>
        </p:spPr>
        <p:txBody>
          <a:bodyPr lIns="0" rIns="0" anchor="b"/>
          <a:lstStyle>
            <a:lvl1pPr algn="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D21A38-3D8F-6B46-8C86-6F60FC7CE4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D2EAA55-B0D2-C575-8C13-142D08D33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8760" y="8456939"/>
            <a:ext cx="4297680" cy="4868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00">
                <a:solidFill>
                  <a:srgbClr val="7876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5" r:id="rId2"/>
    <p:sldLayoutId id="2147483825" r:id="rId3"/>
  </p:sldLayoutIdLst>
  <p:hf hdr="0" ftr="0" dt="0"/>
  <p:txStyles>
    <p:titleStyle>
      <a:lvl1pPr algn="l" defTabSz="411470" rtl="0" eaLnBrk="1" latinLnBrk="0" hangingPunct="1">
        <a:lnSpc>
          <a:spcPct val="100000"/>
        </a:lnSpc>
        <a:spcBef>
          <a:spcPct val="0"/>
        </a:spcBef>
        <a:buNone/>
        <a:defRPr sz="1800" b="1" kern="1200">
          <a:solidFill>
            <a:schemeClr val="tx2"/>
          </a:solidFill>
          <a:latin typeface="Georgia" panose="02040502050405020303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411470" rtl="0" eaLnBrk="1" latinLnBrk="0" hangingPunct="1">
        <a:lnSpc>
          <a:spcPct val="100000"/>
        </a:lnSpc>
        <a:spcBef>
          <a:spcPts val="360"/>
        </a:spcBef>
        <a:buFontTx/>
        <a:buNone/>
        <a:defRPr sz="1200" b="1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411470" rtl="0" eaLnBrk="1" latinLnBrk="0" hangingPunct="1">
        <a:lnSpc>
          <a:spcPct val="150000"/>
        </a:lnSpc>
        <a:spcBef>
          <a:spcPts val="360"/>
        </a:spcBef>
        <a:spcAft>
          <a:spcPts val="360"/>
        </a:spcAft>
        <a:buFont typeface="Arial"/>
        <a:buNone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9726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46882" indent="-109726" algn="l" defTabSz="411470" rtl="0" eaLnBrk="1" latinLnBrk="0" hangingPunct="1">
        <a:lnSpc>
          <a:spcPct val="120000"/>
        </a:lnSpc>
        <a:spcBef>
          <a:spcPts val="240"/>
        </a:spcBef>
        <a:buFont typeface="Arial"/>
        <a:buChar char="•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56607" indent="-109726" algn="l" defTabSz="411470" rtl="0" eaLnBrk="1" latinLnBrk="0" hangingPunct="1">
        <a:lnSpc>
          <a:spcPct val="120000"/>
        </a:lnSpc>
        <a:spcBef>
          <a:spcPts val="240"/>
        </a:spcBef>
        <a:buFont typeface="System Font Regular"/>
        <a:buChar char="-"/>
        <a:defRPr sz="84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3154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337277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12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46" indent="-102868" algn="l" defTabSz="411470" rtl="0" eaLnBrk="1" latinLnBrk="0" hangingPunct="1">
        <a:lnSpc>
          <a:spcPct val="90000"/>
        </a:lnSpc>
        <a:spcBef>
          <a:spcPts val="225"/>
        </a:spcBef>
        <a:buFont typeface="Arial"/>
        <a:buChar char="•"/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1pPr>
      <a:lvl2pPr marL="20573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2pPr>
      <a:lvl3pPr marL="41147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3pPr>
      <a:lvl4pPr marL="617205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4pPr>
      <a:lvl5pPr marL="822940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7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0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44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8pPr>
      <a:lvl9pPr marL="1645879" algn="l" defTabSz="411470" rtl="0" eaLnBrk="1" latinLnBrk="0" hangingPunct="1">
        <a:defRPr sz="8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4" userDrawn="1">
          <p15:clr>
            <a:srgbClr val="F26B43"/>
          </p15:clr>
        </p15:guide>
        <p15:guide id="2" pos="260" userDrawn="1">
          <p15:clr>
            <a:srgbClr val="F26B43"/>
          </p15:clr>
        </p15:guide>
        <p15:guide id="3" pos="892" userDrawn="1">
          <p15:clr>
            <a:srgbClr val="F26B43"/>
          </p15:clr>
        </p15:guide>
        <p15:guide id="4" pos="950" userDrawn="1">
          <p15:clr>
            <a:srgbClr val="F26B43"/>
          </p15:clr>
        </p15:guide>
        <p15:guide id="5" pos="1584" userDrawn="1">
          <p15:clr>
            <a:srgbClr val="F26B43"/>
          </p15:clr>
        </p15:guide>
        <p15:guide id="6" pos="1642" userDrawn="1">
          <p15:clr>
            <a:srgbClr val="F26B43"/>
          </p15:clr>
        </p15:guide>
        <p15:guide id="7" pos="2276" userDrawn="1">
          <p15:clr>
            <a:srgbClr val="F26B43"/>
          </p15:clr>
        </p15:guide>
        <p15:guide id="8" pos="2332" userDrawn="1">
          <p15:clr>
            <a:srgbClr val="F26B43"/>
          </p15:clr>
        </p15:guide>
        <p15:guide id="9" pos="2966" userDrawn="1">
          <p15:clr>
            <a:srgbClr val="F26B43"/>
          </p15:clr>
        </p15:guide>
        <p15:guide id="10" pos="3024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716" userDrawn="1">
          <p15:clr>
            <a:srgbClr val="F26B43"/>
          </p15:clr>
        </p15:guide>
        <p15:guide id="13" pos="4348" userDrawn="1">
          <p15:clr>
            <a:srgbClr val="F26B43"/>
          </p15:clr>
        </p15:guide>
        <p15:guide id="14" orient="horz" pos="1344" userDrawn="1">
          <p15:clr>
            <a:srgbClr val="F26B43"/>
          </p15:clr>
        </p15:guide>
        <p15:guide id="15" orient="horz" pos="56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D890F-275A-A734-723E-4E0E6F1E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48DE7-198E-BF82-6639-7BEFA3757CC5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19CAEA1-D181-EA6F-D7E9-663C9C4593F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97038B8-F748-C731-0242-7633DB507CDC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How to customize this template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AA7F5AF-5A81-2F1C-0169-BEFF5E6B533A}"/>
              </a:ext>
            </a:extLst>
          </p:cNvPr>
          <p:cNvSpPr txBox="1">
            <a:spLocks/>
          </p:cNvSpPr>
          <p:nvPr/>
        </p:nvSpPr>
        <p:spPr>
          <a:xfrm>
            <a:off x="592039" y="2288825"/>
            <a:ext cx="6131120" cy="261684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Confirm the correct category for your award: firms, lenders or service providers.</a:t>
            </a:r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Customize with your logo by selecting the orange “Insert company logo here” rectangle, then right click &gt;&gt;Change Picture&gt;&gt;From a File or From Clipboard</a:t>
            </a:r>
            <a:endParaRPr lang="en-US"/>
          </a:p>
          <a:p>
            <a:pPr marL="525780" lvl="2" indent="-34290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If your logo is cropped incorrectly, you can adjust the crop by double-clicking on the image and dragging the crop boundaries to your liking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Export image File&gt;&gt;Export File format: PNG or JPEG, check “Save Current Slide Only” </a:t>
            </a:r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B04840C-7189-3EFE-FFED-718C4C26DE14}"/>
              </a:ext>
            </a:extLst>
          </p:cNvPr>
          <p:cNvSpPr txBox="1">
            <a:spLocks/>
          </p:cNvSpPr>
          <p:nvPr/>
        </p:nvSpPr>
        <p:spPr>
          <a:xfrm>
            <a:off x="591718" y="5738972"/>
            <a:ext cx="6551994" cy="263451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/>
                <a:cs typeface="Arial"/>
              </a:rPr>
              <a:t>Best practices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The template is meant to be used as-is. Do not adjust or crop any other elements aside from your logo area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If you choose to create your own asset, do not alter or obscure the League Table Awards or </a:t>
            </a:r>
            <a:r>
              <a:rPr lang="en-US" dirty="0" err="1">
                <a:latin typeface="Arial"/>
                <a:cs typeface="Arial"/>
              </a:rPr>
              <a:t>PitchBook</a:t>
            </a:r>
            <a:r>
              <a:rPr lang="en-US" dirty="0">
                <a:latin typeface="Arial"/>
                <a:cs typeface="Arial"/>
              </a:rPr>
              <a:t> logo including cropping, color, or overlaying other image or logos. Refer to the General Guidelines doc included in your press package.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70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BE5BE4-6CD2-D005-A362-761F47A8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8F9B9-5C2F-86ED-8307-FC674583A0F7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8D28DE6-A8C5-1859-A05E-9036FC6A028A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22FC8057-9471-408F-AB5F-6EE61429EEA1}"/>
              </a:ext>
            </a:extLst>
          </p:cNvPr>
          <p:cNvSpPr txBox="1">
            <a:spLocks/>
          </p:cNvSpPr>
          <p:nvPr/>
        </p:nvSpPr>
        <p:spPr>
          <a:xfrm>
            <a:off x="592040" y="699852"/>
            <a:ext cx="6131120" cy="13723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>
                <a:latin typeface="Georgia"/>
              </a:rPr>
              <a:t>Social sharing guidelines</a:t>
            </a:r>
            <a:endParaRPr lang="en-US" sz="44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A8780A76-1488-A9D8-753F-415A612E8F08}"/>
              </a:ext>
            </a:extLst>
          </p:cNvPr>
          <p:cNvSpPr txBox="1">
            <a:spLocks/>
          </p:cNvSpPr>
          <p:nvPr/>
        </p:nvSpPr>
        <p:spPr>
          <a:xfrm>
            <a:off x="592039" y="2489351"/>
            <a:ext cx="6131120" cy="64469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US" sz="1400" b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685800" rtl="0" eaLnBrk="1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/>
              <a:buNone/>
              <a:defRPr lang="en-US" sz="140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828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1148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94360" indent="-182880" algn="l" defTabSz="6858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stem Font Regular"/>
              <a:buChar char="-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/>
                <a:cs typeface="Arial"/>
              </a:rPr>
              <a:t>For PitchBook’s 2025 League Table Award winners:</a:t>
            </a:r>
            <a:endParaRPr lang="en-US"/>
          </a:p>
          <a:p>
            <a:endParaRPr lang="en-US"/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Create your announcement post using the social media templates in our media kit—suggested post copy to go along with these images can be found below.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2. Please tag </a:t>
            </a:r>
            <a:r>
              <a:rPr lang="en-US" err="1">
                <a:latin typeface="Arial"/>
                <a:cs typeface="Arial"/>
              </a:rPr>
              <a:t>PitchBook</a:t>
            </a:r>
            <a:r>
              <a:rPr lang="en-US">
                <a:latin typeface="Arial"/>
                <a:cs typeface="Arial"/>
              </a:rPr>
              <a:t> in your announcement: 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LinkedIn: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Facebook: @PitchBook</a:t>
            </a:r>
            <a:endParaRPr lang="en-US"/>
          </a:p>
          <a:p>
            <a:pPr marL="468630" lvl="2" indent="-285750">
              <a:buFont typeface="Wingdings"/>
              <a:buChar char="§"/>
            </a:pPr>
            <a:r>
              <a:rPr lang="en-US">
                <a:latin typeface="Arial"/>
                <a:cs typeface="Arial"/>
              </a:rPr>
              <a:t>Instagram: @pitchbookdata</a:t>
            </a:r>
            <a:endParaRPr lang="en-US"/>
          </a:p>
          <a:p>
            <a:pPr lvl="1"/>
            <a:endParaRPr lang="en-US"/>
          </a:p>
          <a:p>
            <a:r>
              <a:rPr lang="en-US">
                <a:latin typeface="Arial"/>
                <a:cs typeface="Arial"/>
              </a:rPr>
              <a:t>3. Use #LeagueTableAwards in your post to increase visibility. </a:t>
            </a:r>
            <a:endParaRPr lang="en-US"/>
          </a:p>
          <a:p>
            <a:endParaRPr lang="en-US"/>
          </a:p>
          <a:p>
            <a:r>
              <a:rPr lang="en-US">
                <a:latin typeface="Arial"/>
                <a:cs typeface="Arial"/>
              </a:rPr>
              <a:t>4. Notify employees when your post goes live to encourage additional engagement. 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6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7684A-7105-0D1E-060B-69FCB0F4E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E413C-B61C-EB2E-318F-E1BBC0674A0B}"/>
              </a:ext>
            </a:extLst>
          </p:cNvPr>
          <p:cNvSpPr txBox="1"/>
          <p:nvPr/>
        </p:nvSpPr>
        <p:spPr>
          <a:xfrm>
            <a:off x="4632268" y="2845032"/>
            <a:ext cx="947651" cy="4551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E6AA3-D9D1-8CFA-50D5-A191C6C01C6B}"/>
              </a:ext>
            </a:extLst>
          </p:cNvPr>
          <p:cNvSpPr txBox="1"/>
          <p:nvPr/>
        </p:nvSpPr>
        <p:spPr>
          <a:xfrm>
            <a:off x="-861060" y="-9144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/>
            <a:endParaRPr lang="en-US" sz="84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79CDB9-9EB2-81D5-A05C-282FB7599243}"/>
              </a:ext>
            </a:extLst>
          </p:cNvPr>
          <p:cNvGrpSpPr/>
          <p:nvPr/>
        </p:nvGrpSpPr>
        <p:grpSpPr>
          <a:xfrm>
            <a:off x="592039" y="582019"/>
            <a:ext cx="6131120" cy="2260100"/>
            <a:chOff x="592039" y="1707298"/>
            <a:chExt cx="6131120" cy="2322123"/>
          </a:xfrm>
        </p:grpSpPr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3490483F-BDAD-B1AA-D513-505A32B6D15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2106019"/>
              <a:ext cx="6131120" cy="1923402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>
                  <a:latin typeface="Arial"/>
                  <a:cs typeface="Arial"/>
                </a:rPr>
                <a:t>We’re thrilled to announce that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 [Your Company</a:t>
              </a:r>
              <a:r>
                <a:rPr lang="en-US" sz="1100" dirty="0">
                  <a:latin typeface="Arial"/>
                  <a:cs typeface="Arial"/>
                </a:rPr>
                <a:t>] has </a:t>
              </a:r>
              <a:r>
                <a:rPr lang="en-US" sz="1100" dirty="0">
                  <a:latin typeface="Arial"/>
                  <a:ea typeface="Calibri"/>
                  <a:cs typeface="Arial"/>
                </a:rPr>
                <a:t>been ranked as one of the top-performing firms in @</a:t>
              </a:r>
              <a:r>
                <a:rPr lang="en-US" sz="1100" dirty="0" err="1">
                  <a:latin typeface="Arial"/>
                  <a:ea typeface="Calibri"/>
                  <a:cs typeface="Arial"/>
                </a:rPr>
                <a:t>PitchBook’s</a:t>
              </a:r>
              <a:r>
                <a:rPr lang="en-US" sz="1100" dirty="0">
                  <a:latin typeface="Arial"/>
                  <a:ea typeface="Calibri"/>
                  <a:cs typeface="Arial"/>
                </a:rPr>
                <a:t> 2025 #</a:t>
              </a:r>
              <a:r>
                <a:rPr lang="en-US" sz="1100" dirty="0" err="1">
                  <a:latin typeface="Arial"/>
                  <a:ea typeface="Calibri"/>
                  <a:cs typeface="Arial"/>
                </a:rPr>
                <a:t>LeagueTableAwards</a:t>
              </a:r>
              <a:r>
                <a:rPr lang="en-US" sz="1100" dirty="0">
                  <a:latin typeface="Arial"/>
                  <a:ea typeface="Calibri"/>
                  <a:cs typeface="Arial"/>
                </a:rPr>
                <a:t>! </a:t>
              </a:r>
            </a:p>
            <a:p>
              <a:r>
                <a:rPr lang="en-US" sz="1100" dirty="0">
                  <a:latin typeface="Arial"/>
                  <a:cs typeface="Arial"/>
                </a:rPr>
                <a:t>Among dozens of capital market participants, our firm earned its place as a Gold/Silver/Bronze 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[firm type] </a:t>
              </a:r>
              <a:r>
                <a:rPr lang="en-US" sz="1100" dirty="0">
                  <a:latin typeface="Arial"/>
                  <a:cs typeface="Arial"/>
                </a:rPr>
                <a:t>in </a:t>
              </a:r>
              <a:r>
                <a:rPr lang="en-US" sz="1100" dirty="0" err="1">
                  <a:latin typeface="Arial"/>
                  <a:cs typeface="Arial"/>
                </a:rPr>
                <a:t>PitchBook’s</a:t>
              </a:r>
              <a:r>
                <a:rPr lang="en-US" sz="1100" dirty="0">
                  <a:latin typeface="Arial"/>
                  <a:cs typeface="Arial"/>
                </a:rPr>
                <a:t> Manager Performance Score League Tables!</a:t>
              </a:r>
            </a:p>
            <a:p>
              <a:r>
                <a:rPr lang="en-US" sz="1100" dirty="0">
                  <a:latin typeface="Arial"/>
                  <a:cs typeface="Arial"/>
                </a:rPr>
                <a:t>Check out the rankings here: </a:t>
              </a:r>
              <a:r>
                <a:rPr lang="en-US" sz="1100" dirty="0" err="1">
                  <a:latin typeface="Arial"/>
                  <a:cs typeface="Arial"/>
                </a:rPr>
                <a:t>pitchbook.com</a:t>
              </a:r>
              <a:r>
                <a:rPr lang="en-US" sz="1100" dirty="0">
                  <a:latin typeface="Arial"/>
                  <a:cs typeface="Arial"/>
                </a:rPr>
                <a:t>/awards</a:t>
              </a:r>
            </a:p>
          </p:txBody>
        </p:sp>
        <p:sp>
          <p:nvSpPr>
            <p:cNvPr id="16" name="Content Placeholder 4">
              <a:extLst>
                <a:ext uri="{FF2B5EF4-FFF2-40B4-BE49-F238E27FC236}">
                  <a16:creationId xmlns:a16="http://schemas.microsoft.com/office/drawing/2014/main" id="{14EFB389-8AB4-EADF-B1BD-60C9E921EC0F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170729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(1)</a:t>
              </a:r>
              <a:endParaRPr lang="en-US" b="1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FC6D78-77BF-C09A-EAD4-7500B633A512}"/>
              </a:ext>
            </a:extLst>
          </p:cNvPr>
          <p:cNvGrpSpPr/>
          <p:nvPr/>
        </p:nvGrpSpPr>
        <p:grpSpPr>
          <a:xfrm>
            <a:off x="592039" y="3072593"/>
            <a:ext cx="6131475" cy="2040688"/>
            <a:chOff x="592039" y="4002158"/>
            <a:chExt cx="6131475" cy="2058408"/>
          </a:xfrm>
        </p:grpSpPr>
        <p:sp>
          <p:nvSpPr>
            <p:cNvPr id="18" name="Content Placeholder 4">
              <a:extLst>
                <a:ext uri="{FF2B5EF4-FFF2-40B4-BE49-F238E27FC236}">
                  <a16:creationId xmlns:a16="http://schemas.microsoft.com/office/drawing/2014/main" id="{411FC0F4-F97B-0BD6-11BD-34EC1B42821E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4409740"/>
              <a:ext cx="6131120" cy="16508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>
                  <a:latin typeface="Arial"/>
                  <a:cs typeface="Arial"/>
                </a:rPr>
                <a:t>We’re excited to be ranked in the 2025 @</a:t>
              </a:r>
              <a:r>
                <a:rPr lang="en-US" sz="1100" dirty="0" err="1">
                  <a:latin typeface="Arial"/>
                  <a:cs typeface="Arial"/>
                </a:rPr>
                <a:t>PitchBook</a:t>
              </a:r>
              <a:r>
                <a:rPr lang="en-US" sz="1100" dirty="0">
                  <a:latin typeface="Arial"/>
                  <a:cs typeface="Arial"/>
                </a:rPr>
                <a:t> Manager Performance Score League Tables Award Gold/Silver/Bronze ranking!</a:t>
              </a:r>
            </a:p>
            <a:p>
              <a:r>
                <a:rPr lang="en-US" sz="1100" dirty="0">
                  <a:latin typeface="Arial"/>
                  <a:cs typeface="Arial"/>
                </a:rPr>
                <a:t>Special thanks to our amazing team—we would not be a leading [firm type] in </a:t>
              </a:r>
              <a:r>
                <a:rPr lang="en-US" sz="1100" dirty="0" err="1">
                  <a:latin typeface="Arial"/>
                  <a:cs typeface="Arial"/>
                </a:rPr>
                <a:t>PitchBook’s</a:t>
              </a:r>
              <a:endParaRPr lang="en-US" sz="1100" dirty="0">
                <a:latin typeface="Arial"/>
                <a:cs typeface="Arial"/>
              </a:endParaRPr>
            </a:p>
            <a:p>
              <a:r>
                <a:rPr lang="en-US" sz="1100" dirty="0">
                  <a:latin typeface="Arial"/>
                  <a:cs typeface="Arial"/>
                </a:rPr>
                <a:t>Manager Performance Score League Tables without your dedication to pursuing excellence this</a:t>
              </a:r>
            </a:p>
            <a:p>
              <a:r>
                <a:rPr lang="en-US" sz="1100" dirty="0">
                  <a:latin typeface="Arial"/>
                  <a:cs typeface="Arial"/>
                </a:rPr>
                <a:t>past year and always.</a:t>
              </a:r>
            </a:p>
            <a:p>
              <a:r>
                <a:rPr lang="en-US" sz="1100" dirty="0">
                  <a:latin typeface="Arial"/>
                  <a:cs typeface="Arial"/>
                </a:rPr>
                <a:t>Learn more about the #</a:t>
              </a:r>
              <a:r>
                <a:rPr lang="en-US" sz="1100" dirty="0" err="1">
                  <a:latin typeface="Arial"/>
                  <a:cs typeface="Arial"/>
                </a:rPr>
                <a:t>LeagueTableAwards</a:t>
              </a:r>
              <a:r>
                <a:rPr lang="en-US" sz="1100" dirty="0">
                  <a:latin typeface="Arial"/>
                  <a:cs typeface="Arial"/>
                </a:rPr>
                <a:t> here: </a:t>
              </a:r>
              <a:r>
                <a:rPr lang="en-US" sz="1100" dirty="0" err="1">
                  <a:latin typeface="Arial"/>
                  <a:cs typeface="Arial"/>
                </a:rPr>
                <a:t>pitchbook.com</a:t>
              </a:r>
              <a:r>
                <a:rPr lang="en-US" sz="1100" dirty="0">
                  <a:latin typeface="Arial"/>
                  <a:cs typeface="Arial"/>
                </a:rPr>
                <a:t>/awards</a:t>
              </a:r>
              <a:endParaRPr lang="en-US" sz="1100" dirty="0"/>
            </a:p>
            <a:p>
              <a:endParaRPr lang="en-US" sz="1000" dirty="0"/>
            </a:p>
            <a:p>
              <a:endParaRPr lang="en-US" sz="1000" dirty="0"/>
            </a:p>
          </p:txBody>
        </p:sp>
        <p:sp>
          <p:nvSpPr>
            <p:cNvPr id="19" name="Content Placeholder 4">
              <a:extLst>
                <a:ext uri="{FF2B5EF4-FFF2-40B4-BE49-F238E27FC236}">
                  <a16:creationId xmlns:a16="http://schemas.microsoft.com/office/drawing/2014/main" id="{47ADEC66-EB6E-4C08-243C-E3A709B94382}"/>
                </a:ext>
              </a:extLst>
            </p:cNvPr>
            <p:cNvSpPr txBox="1">
              <a:spLocks/>
            </p:cNvSpPr>
            <p:nvPr/>
          </p:nvSpPr>
          <p:spPr>
            <a:xfrm>
              <a:off x="592394" y="400215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(2)</a:t>
              </a:r>
              <a:endParaRPr lang="en-US" b="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76E0BB-AF5D-D00D-F864-61EAD03BC414}"/>
              </a:ext>
            </a:extLst>
          </p:cNvPr>
          <p:cNvGrpSpPr/>
          <p:nvPr/>
        </p:nvGrpSpPr>
        <p:grpSpPr>
          <a:xfrm>
            <a:off x="592039" y="5978041"/>
            <a:ext cx="6131830" cy="2467854"/>
            <a:chOff x="592039" y="6110948"/>
            <a:chExt cx="6131830" cy="2467854"/>
          </a:xfrm>
        </p:grpSpPr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29143730-D19D-91C5-837D-CD34A9A04A3B}"/>
                </a:ext>
              </a:extLst>
            </p:cNvPr>
            <p:cNvSpPr txBox="1">
              <a:spLocks/>
            </p:cNvSpPr>
            <p:nvPr/>
          </p:nvSpPr>
          <p:spPr>
            <a:xfrm>
              <a:off x="592039" y="6518529"/>
              <a:ext cx="6131120" cy="2060273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>
                  <a:latin typeface="Arial"/>
                  <a:cs typeface="Arial"/>
                </a:rPr>
                <a:t>Exciting news!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 [Your Company] </a:t>
              </a:r>
              <a:r>
                <a:rPr lang="en-US" sz="1100" dirty="0">
                  <a:latin typeface="Arial"/>
                  <a:cs typeface="Arial"/>
                </a:rPr>
                <a:t>has earned a Gold/Silver/Bronze ranking in @</a:t>
              </a:r>
              <a:r>
                <a:rPr lang="en-US" sz="1100" dirty="0" err="1">
                  <a:latin typeface="Arial"/>
                  <a:cs typeface="Arial"/>
                </a:rPr>
                <a:t>PitchBook’s</a:t>
              </a:r>
              <a:r>
                <a:rPr lang="en-US" sz="1100" dirty="0">
                  <a:latin typeface="Arial"/>
                  <a:cs typeface="Arial"/>
                </a:rPr>
                <a:t> 2025 Global #</a:t>
              </a:r>
              <a:r>
                <a:rPr lang="en-US" sz="1100" dirty="0" err="1">
                  <a:latin typeface="Arial"/>
                  <a:cs typeface="Arial"/>
                </a:rPr>
                <a:t>LeagueTableAwards</a:t>
              </a:r>
              <a:r>
                <a:rPr lang="en-US" sz="1100" dirty="0">
                  <a:latin typeface="Arial"/>
                  <a:cs typeface="Arial"/>
                </a:rPr>
                <a:t>!</a:t>
              </a:r>
            </a:p>
            <a:p>
              <a:r>
                <a:rPr lang="en-US" sz="1100" dirty="0">
                  <a:latin typeface="Arial"/>
                  <a:cs typeface="Arial"/>
                </a:rPr>
                <a:t>We’re honored to be recognized as a leading 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[firm type] </a:t>
              </a:r>
              <a:r>
                <a:rPr lang="en-US" sz="1100" dirty="0">
                  <a:latin typeface="Arial"/>
                  <a:cs typeface="Arial"/>
                </a:rPr>
                <a:t>and</a:t>
              </a:r>
              <a:r>
                <a:rPr lang="en-US" sz="1100" dirty="0">
                  <a:solidFill>
                    <a:srgbClr val="FF0000"/>
                  </a:solidFill>
                  <a:latin typeface="Arial"/>
                  <a:cs typeface="Arial"/>
                </a:rPr>
                <a:t> [fund family type] </a:t>
              </a:r>
              <a:r>
                <a:rPr lang="en-US" sz="1100" dirty="0" err="1">
                  <a:latin typeface="Arial"/>
                  <a:cs typeface="Arial"/>
                </a:rPr>
                <a:t>PitchBook's</a:t>
              </a:r>
              <a:r>
                <a:rPr lang="en-US" sz="1100" dirty="0">
                  <a:latin typeface="Arial"/>
                  <a:cs typeface="Arial"/>
                </a:rPr>
                <a:t> Manager Performance Score League Tables. These awards celebrate the most active firms across the capital markets in a variety of different categories and we’re among great company.</a:t>
              </a:r>
            </a:p>
            <a:p>
              <a:r>
                <a:rPr lang="en-US" sz="1100" dirty="0">
                  <a:latin typeface="Arial"/>
                  <a:cs typeface="Arial"/>
                </a:rPr>
                <a:t>View the latest rankings: </a:t>
              </a:r>
              <a:r>
                <a:rPr lang="en-US" sz="1100" dirty="0" err="1">
                  <a:latin typeface="Arial"/>
                  <a:cs typeface="Arial"/>
                </a:rPr>
                <a:t>pitchbook.com</a:t>
              </a:r>
              <a:r>
                <a:rPr lang="en-US" sz="1100" dirty="0">
                  <a:latin typeface="Arial"/>
                  <a:cs typeface="Arial"/>
                </a:rPr>
                <a:t>/awards</a:t>
              </a:r>
              <a:endParaRPr lang="en-US" sz="1100" dirty="0"/>
            </a:p>
            <a:p>
              <a:br>
                <a:rPr lang="en-US" dirty="0"/>
              </a:br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88FC07F-61D8-BE63-6EC3-89DC337BC9A1}"/>
                </a:ext>
              </a:extLst>
            </p:cNvPr>
            <p:cNvSpPr txBox="1">
              <a:spLocks/>
            </p:cNvSpPr>
            <p:nvPr/>
          </p:nvSpPr>
          <p:spPr>
            <a:xfrm>
              <a:off x="592749" y="6110948"/>
              <a:ext cx="6131120" cy="412226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Tx/>
                <a:buNone/>
                <a:defRPr lang="en-US" sz="1400" b="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0" indent="0" algn="l" defTabSz="685800" rtl="0" eaLnBrk="1" latinLnBrk="0" hangingPunct="1">
                <a:lnSpc>
                  <a:spcPct val="150000"/>
                </a:lnSpc>
                <a:spcBef>
                  <a:spcPts val="400"/>
                </a:spcBef>
                <a:spcAft>
                  <a:spcPts val="0"/>
                </a:spcAft>
                <a:buFont typeface="Arial"/>
                <a:buNone/>
                <a:defRPr lang="en-US" sz="1400" kern="1200" baseline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828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41148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Courier New" panose="02070309020205020404" pitchFamily="49" charset="0"/>
                <a:buChar char="o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594360" indent="-182880" algn="l" defTabSz="6858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stem Font Regular"/>
                <a:buChar char="-"/>
                <a:defRPr sz="14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>
                  <a:latin typeface="Arial"/>
                  <a:cs typeface="Arial"/>
                </a:rPr>
                <a:t>Sample post copy (3)</a:t>
              </a:r>
              <a:endParaRPr 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548828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2A2CE9-EE50-D2DE-9927-8C671658CE5A}"/>
              </a:ext>
            </a:extLst>
          </p:cNvPr>
          <p:cNvSpPr txBox="1">
            <a:spLocks/>
          </p:cNvSpPr>
          <p:nvPr/>
        </p:nvSpPr>
        <p:spPr>
          <a:xfrm>
            <a:off x="16139" y="5268269"/>
            <a:ext cx="7282922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>
                <a:latin typeface="Arial"/>
                <a:ea typeface="+mn-lt"/>
                <a:cs typeface="Arial"/>
              </a:rPr>
              <a:t>We’ve ranked among the top-performing fund ​managers in</a:t>
            </a:r>
            <a:br>
              <a:rPr lang="en-US" sz="1600" dirty="0">
                <a:latin typeface="Arial"/>
                <a:ea typeface="+mn-lt"/>
                <a:cs typeface="Arial"/>
              </a:rPr>
            </a:br>
            <a:r>
              <a:rPr lang="en-US" sz="1600" dirty="0">
                <a:latin typeface="Arial"/>
                <a:ea typeface="+mn-lt"/>
                <a:cs typeface="Arial"/>
              </a:rPr>
              <a:t>the Global League Table Awards: Manager Performance Scores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1DF12A-650F-1D0A-0277-B387289BE73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59260" y="2694722"/>
            <a:ext cx="2196680" cy="2200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B7876412-F2A8-7B9D-B5D9-3067A1ADF7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8"/>
          <a:stretch>
            <a:fillRect/>
          </a:stretch>
        </p:blipFill>
        <p:spPr>
          <a:xfrm>
            <a:off x="2789111" y="3458338"/>
            <a:ext cx="1738527" cy="71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9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B59C69E9-F31F-2D8D-8F6A-AE2C316E41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59260" y="2694722"/>
            <a:ext cx="2196680" cy="2200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ack text on an orange background&#10;&#10;AI-generated content may be incorrect.">
            <a:extLst>
              <a:ext uri="{FF2B5EF4-FFF2-40B4-BE49-F238E27FC236}">
                <a16:creationId xmlns:a16="http://schemas.microsoft.com/office/drawing/2014/main" id="{8E57BECA-AA58-B97F-4A48-A9074F149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8"/>
          <a:stretch>
            <a:fillRect/>
          </a:stretch>
        </p:blipFill>
        <p:spPr>
          <a:xfrm>
            <a:off x="2789111" y="3458338"/>
            <a:ext cx="1738527" cy="71498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044BC56-2F6B-9BB4-1F37-AE38513876A0}"/>
              </a:ext>
            </a:extLst>
          </p:cNvPr>
          <p:cNvSpPr txBox="1"/>
          <p:nvPr/>
        </p:nvSpPr>
        <p:spPr>
          <a:xfrm>
            <a:off x="5486400" y="373711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536B2C-933F-6F70-FAB4-97D0DA130076}"/>
              </a:ext>
            </a:extLst>
          </p:cNvPr>
          <p:cNvSpPr txBox="1">
            <a:spLocks/>
          </p:cNvSpPr>
          <p:nvPr/>
        </p:nvSpPr>
        <p:spPr>
          <a:xfrm>
            <a:off x="16139" y="5268269"/>
            <a:ext cx="7282922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Arial"/>
                <a:ea typeface="+mn-lt"/>
                <a:cs typeface="Arial"/>
              </a:rPr>
              <a:t>We’ve ranked among the top-performing fund ​managers in</a:t>
            </a:r>
            <a:br>
              <a:rPr lang="en-US" sz="1600" dirty="0">
                <a:solidFill>
                  <a:schemeClr val="bg2"/>
                </a:solidFill>
                <a:latin typeface="Arial"/>
                <a:ea typeface="+mn-lt"/>
                <a:cs typeface="Arial"/>
              </a:rPr>
            </a:br>
            <a:r>
              <a:rPr lang="en-US" sz="1600" dirty="0">
                <a:solidFill>
                  <a:schemeClr val="bg2"/>
                </a:solidFill>
                <a:latin typeface="Arial"/>
                <a:ea typeface="+mn-lt"/>
                <a:cs typeface="Arial"/>
              </a:rPr>
              <a:t>the Global League Table Awards: Manager Performance Scores</a:t>
            </a:r>
            <a:endParaRPr lang="en-US" sz="1600" dirty="0">
              <a:solidFill>
                <a:schemeClr val="bg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832767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and breaker layouts - no logo">
  <a:themeElements>
    <a:clrScheme name="Win what's next v2">
      <a:dk1>
        <a:srgbClr val="000000"/>
      </a:dk1>
      <a:lt1>
        <a:srgbClr val="F8F5EF"/>
      </a:lt1>
      <a:dk2>
        <a:srgbClr val="051C38"/>
      </a:dk2>
      <a:lt2>
        <a:srgbClr val="FFFFFF"/>
      </a:lt2>
      <a:accent1>
        <a:srgbClr val="1D5080"/>
      </a:accent1>
      <a:accent2>
        <a:srgbClr val="40C2C9"/>
      </a:accent2>
      <a:accent3>
        <a:srgbClr val="C3EDEB"/>
      </a:accent3>
      <a:accent4>
        <a:srgbClr val="F5C914"/>
      </a:accent4>
      <a:accent5>
        <a:srgbClr val="E88F36"/>
      </a:accent5>
      <a:accent6>
        <a:srgbClr val="B32700"/>
      </a:accent6>
      <a:hlink>
        <a:srgbClr val="1D5080"/>
      </a:hlink>
      <a:folHlink>
        <a:srgbClr val="1D5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tchBook PPT Updated Design - 22-11-16" id="{BCEF4B9B-2E22-2D44-BBD1-05265E3CE223}" vid="{601BC2C8-574C-2946-8074-260462391E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9939c8d2-79fc-4803-b902-7fce18bea728" xsi:nil="true"/>
    <TopicsDiscussed xmlns="9939c8d2-79fc-4803-b902-7fce18bea728" xsi:nil="true"/>
    <TaxCatchAll xmlns="6e78ff2e-7cd1-4db1-a5aa-e80c3081f3be" xsi:nil="true"/>
    <lcf76f155ced4ddcb4097134ff3c332f xmlns="9939c8d2-79fc-4803-b902-7fce18bea728">
      <Terms xmlns="http://schemas.microsoft.com/office/infopath/2007/PartnerControls"/>
    </lcf76f155ced4ddcb4097134ff3c332f>
    <Shared_x003f_ xmlns="9939c8d2-79fc-4803-b902-7fce18bea728">false</Shared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CB63A15FF71E45932CA152366F9C54" ma:contentTypeVersion="39" ma:contentTypeDescription="Create a new document." ma:contentTypeScope="" ma:versionID="c5f7839e0f69cb10c9c01166ce8fbf3e">
  <xsd:schema xmlns:xsd="http://www.w3.org/2001/XMLSchema" xmlns:xs="http://www.w3.org/2001/XMLSchema" xmlns:p="http://schemas.microsoft.com/office/2006/metadata/properties" xmlns:ns2="9939c8d2-79fc-4803-b902-7fce18bea728" xmlns:ns3="605d2e0e-e7e7-4a7a-95ec-d78ae542753e" xmlns:ns4="6e78ff2e-7cd1-4db1-a5aa-e80c3081f3be" targetNamespace="http://schemas.microsoft.com/office/2006/metadata/properties" ma:root="true" ma:fieldsID="1d5564352085af84ec06635bf621d25a" ns2:_="" ns3:_="" ns4:_="">
    <xsd:import namespace="9939c8d2-79fc-4803-b902-7fce18bea728"/>
    <xsd:import namespace="605d2e0e-e7e7-4a7a-95ec-d78ae542753e"/>
    <xsd:import namespace="6e78ff2e-7cd1-4db1-a5aa-e80c3081f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Notes" minOccurs="0"/>
                <xsd:element ref="ns2:MediaLengthInSeconds" minOccurs="0"/>
                <xsd:element ref="ns2:TopicsDiscussed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Shared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9c8d2-79fc-4803-b902-7fce18bea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7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Notes" ma:index="20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TopicsDiscussed" ma:index="22" nillable="true" ma:displayName="Topics Discussed" ma:format="Dropdown" ma:internalName="TopicsDiscussed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957a171-654f-4563-9f59-7d53f9f432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Shared_x003f_" ma:index="29" nillable="true" ma:displayName="Shared?" ma:default="0" ma:format="Dropdown" ma:internalName="Shared_x003f_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d2e0e-e7e7-4a7a-95ec-d78ae5427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8ff2e-7cd1-4db1-a5aa-e80c3081f3b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757390e-33f7-4e72-92f7-34143a5fc9f1}" ma:internalName="TaxCatchAll" ma:showField="CatchAllData" ma:web="a9f75129-9d9b-4f89-a9e4-00ed9b168d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E90C8F-E5F1-4F2E-B88C-8CA62A366005}">
  <ds:schemaRefs>
    <ds:schemaRef ds:uri="605d2e0e-e7e7-4a7a-95ec-d78ae542753e"/>
    <ds:schemaRef ds:uri="6e78ff2e-7cd1-4db1-a5aa-e80c3081f3be"/>
    <ds:schemaRef ds:uri="9939c8d2-79fc-4803-b902-7fce18bea72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8A999F5-4834-4827-BF32-B492788401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775F47-C530-4DCB-8811-43220BA5DB2D}">
  <ds:schemaRefs>
    <ds:schemaRef ds:uri="605d2e0e-e7e7-4a7a-95ec-d78ae542753e"/>
    <ds:schemaRef ds:uri="6e78ff2e-7cd1-4db1-a5aa-e80c3081f3be"/>
    <ds:schemaRef ds:uri="9939c8d2-79fc-4803-b902-7fce18bea72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Title and breaker layouts - no logo</Template>
  <TotalTime>84</TotalTime>
  <Words>525</Words>
  <Application>Microsoft Macintosh PowerPoint</Application>
  <PresentationFormat>Custom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Georgia</vt:lpstr>
      <vt:lpstr>System Font Regular</vt:lpstr>
      <vt:lpstr>Wingdings</vt:lpstr>
      <vt:lpstr>Title and breaker layouts - no logo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Nat Andreen</dc:creator>
  <cp:lastModifiedBy>Nat Andreen</cp:lastModifiedBy>
  <cp:revision>9</cp:revision>
  <dcterms:created xsi:type="dcterms:W3CDTF">2024-10-30T23:48:42Z</dcterms:created>
  <dcterms:modified xsi:type="dcterms:W3CDTF">2026-07-02T21:02:36Z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0x0101005FCB63A15FF71E45932CA152366F9C54</vt:lpwstr>
  </property>
  <property fmtid="{D5CDD505-2E9C-101B-9397-08002B2CF9AE}" pid="3" name="MediaServiceImageTags">
    <vt:lpwstr/>
  </property>
</Properties>
</file>