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theme/themeOverride10.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drawings/drawing1.xml" ContentType="application/vnd.openxmlformats-officedocument.drawingml.chartshapes+xml"/>
  <Override PartName="/ppt/charts/chart25.xml" ContentType="application/vnd.openxmlformats-officedocument.drawingml.chart+xml"/>
  <Override PartName="/ppt/drawings/drawing2.xml" ContentType="application/vnd.openxmlformats-officedocument.drawingml.chartshapes+xml"/>
  <Override PartName="/ppt/charts/chart26.xml" ContentType="application/vnd.openxmlformats-officedocument.drawingml.chart+xml"/>
  <Override PartName="/ppt/theme/themeOverride11.xml" ContentType="application/vnd.openxmlformats-officedocument.themeOverr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heme/themeOverride12.xml" ContentType="application/vnd.openxmlformats-officedocument.themeOverride+xml"/>
  <Override PartName="/ppt/charts/chart30.xml" ContentType="application/vnd.openxmlformats-officedocument.drawingml.chart+xml"/>
  <Override PartName="/ppt/theme/themeOverride13.xml" ContentType="application/vnd.openxmlformats-officedocument.themeOverride+xml"/>
  <Override PartName="/ppt/drawings/drawing3.xml" ContentType="application/vnd.openxmlformats-officedocument.drawingml.chartshapes+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4.xml" ContentType="application/vnd.openxmlformats-officedocument.themeOverride+xml"/>
  <Override PartName="/ppt/charts/chart34.xml" ContentType="application/vnd.openxmlformats-officedocument.drawingml.chart+xml"/>
  <Override PartName="/ppt/theme/themeOverride15.xml" ContentType="application/vnd.openxmlformats-officedocument.themeOverride+xml"/>
  <Override PartName="/ppt/charts/chart35.xml" ContentType="application/vnd.openxmlformats-officedocument.drawingml.chart+xml"/>
  <Override PartName="/ppt/drawings/drawing4.xml" ContentType="application/vnd.openxmlformats-officedocument.drawingml.chartshapes+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6.xml" ContentType="application/vnd.openxmlformats-officedocument.themeOverride+xml"/>
  <Override PartName="/ppt/charts/chart39.xml" ContentType="application/vnd.openxmlformats-officedocument.drawingml.chart+xml"/>
  <Override PartName="/ppt/theme/themeOverride17.xml" ContentType="application/vnd.openxmlformats-officedocument.themeOverride+xml"/>
  <Override PartName="/ppt/charts/chart40.xml" ContentType="application/vnd.openxmlformats-officedocument.drawingml.chart+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4"/>
  </p:sldMasterIdLst>
  <p:notesMasterIdLst>
    <p:notesMasterId r:id="rId60"/>
  </p:notesMasterIdLst>
  <p:handoutMasterIdLst>
    <p:handoutMasterId r:id="rId61"/>
  </p:handoutMasterIdLst>
  <p:sldIdLst>
    <p:sldId id="9105" r:id="rId5"/>
    <p:sldId id="9163" r:id="rId6"/>
    <p:sldId id="9018" r:id="rId7"/>
    <p:sldId id="9190" r:id="rId8"/>
    <p:sldId id="9118" r:id="rId9"/>
    <p:sldId id="9227" r:id="rId10"/>
    <p:sldId id="9191" r:id="rId11"/>
    <p:sldId id="9192" r:id="rId12"/>
    <p:sldId id="9228" r:id="rId13"/>
    <p:sldId id="9229" r:id="rId14"/>
    <p:sldId id="9230" r:id="rId15"/>
    <p:sldId id="9231" r:id="rId16"/>
    <p:sldId id="9232" r:id="rId17"/>
    <p:sldId id="9193" r:id="rId18"/>
    <p:sldId id="9233" r:id="rId19"/>
    <p:sldId id="9196" r:id="rId20"/>
    <p:sldId id="9234" r:id="rId21"/>
    <p:sldId id="9112" r:id="rId22"/>
    <p:sldId id="9235" r:id="rId23"/>
    <p:sldId id="9194" r:id="rId24"/>
    <p:sldId id="9236" r:id="rId25"/>
    <p:sldId id="9237" r:id="rId26"/>
    <p:sldId id="9198" r:id="rId27"/>
    <p:sldId id="9195" r:id="rId28"/>
    <p:sldId id="9238" r:id="rId29"/>
    <p:sldId id="9239" r:id="rId30"/>
    <p:sldId id="9240" r:id="rId31"/>
    <p:sldId id="9201" r:id="rId32"/>
    <p:sldId id="9197" r:id="rId33"/>
    <p:sldId id="9241" r:id="rId34"/>
    <p:sldId id="9242" r:id="rId35"/>
    <p:sldId id="9243" r:id="rId36"/>
    <p:sldId id="9244" r:id="rId37"/>
    <p:sldId id="9245" r:id="rId38"/>
    <p:sldId id="9246" r:id="rId39"/>
    <p:sldId id="9247" r:id="rId40"/>
    <p:sldId id="9248" r:id="rId41"/>
    <p:sldId id="9249" r:id="rId42"/>
    <p:sldId id="9250" r:id="rId43"/>
    <p:sldId id="9251" r:id="rId44"/>
    <p:sldId id="9252" r:id="rId45"/>
    <p:sldId id="9253" r:id="rId46"/>
    <p:sldId id="9254" r:id="rId47"/>
    <p:sldId id="9255" r:id="rId48"/>
    <p:sldId id="9256" r:id="rId49"/>
    <p:sldId id="9257" r:id="rId50"/>
    <p:sldId id="9258" r:id="rId51"/>
    <p:sldId id="9259" r:id="rId52"/>
    <p:sldId id="9260" r:id="rId53"/>
    <p:sldId id="9261" r:id="rId54"/>
    <p:sldId id="9262" r:id="rId55"/>
    <p:sldId id="9263" r:id="rId56"/>
    <p:sldId id="9264" r:id="rId57"/>
    <p:sldId id="9352" r:id="rId58"/>
    <p:sldId id="8988" r:id="rId59"/>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2"/>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2"/>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2"/>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2"/>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2"/>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2"/>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2"/>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2"/>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2"/>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ekel, Nicholas" initials="BN" lastIdx="1" clrIdx="0">
    <p:extLst>
      <p:ext uri="{19B8F6BF-5375-455C-9EA6-DF929625EA0E}">
        <p15:presenceInfo xmlns:p15="http://schemas.microsoft.com/office/powerpoint/2012/main" userId="S::nicholas.boekel@spglobal.com::d02b6d22-9bea-42b6-90b6-8093003e3257" providerId="AD"/>
      </p:ext>
    </p:extLst>
  </p:cmAuthor>
  <p:cmAuthor id="2" name="Levy, Miyer" initials="LM" lastIdx="1" clrIdx="1">
    <p:extLst>
      <p:ext uri="{19B8F6BF-5375-455C-9EA6-DF929625EA0E}">
        <p15:presenceInfo xmlns:p15="http://schemas.microsoft.com/office/powerpoint/2012/main" userId="S::miyer.levy@spglobal.com::d1ad813a-68c6-4cbf-b2b0-089f2b1198c8" providerId="AD"/>
      </p:ext>
    </p:extLst>
  </p:cmAuthor>
  <p:cmAuthor id="3" name="Lukatsky, Marina" initials="LM" lastIdx="3" clrIdx="2">
    <p:extLst>
      <p:ext uri="{19B8F6BF-5375-455C-9EA6-DF929625EA0E}">
        <p15:presenceInfo xmlns:p15="http://schemas.microsoft.com/office/powerpoint/2012/main" userId="S::marina.lukatsky@spglobal.com::86fb006a-ef98-4fc2-9e19-c9f37fa57e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6B"/>
    <a:srgbClr val="F8F5EF"/>
    <a:srgbClr val="484643"/>
    <a:srgbClr val="78766F"/>
    <a:srgbClr val="C0BCB2"/>
    <a:srgbClr val="730008"/>
    <a:srgbClr val="A26426"/>
    <a:srgbClr val="FBEAD8"/>
    <a:srgbClr val="E88F36"/>
    <a:srgbClr val="F5C9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105" d="100"/>
          <a:sy n="105" d="100"/>
        </p:scale>
        <p:origin x="1806"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1.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9.xlsx"/><Relationship Id="rId1" Type="http://schemas.openxmlformats.org/officeDocument/2006/relationships/themeOverride" Target="../theme/themeOverride13.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4.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5.xm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8.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73001904173743"/>
          <c:y val="4.3986290277545095E-2"/>
          <c:w val="0.8892699809582626"/>
          <c:h val="0.82562987472310645"/>
        </c:manualLayout>
      </c:layout>
      <c:barChart>
        <c:barDir val="col"/>
        <c:grouping val="stacked"/>
        <c:varyColors val="0"/>
        <c:ser>
          <c:idx val="0"/>
          <c:order val="0"/>
          <c:tx>
            <c:strRef>
              <c:f>Sheet1!$B$1</c:f>
              <c:strCache>
                <c:ptCount val="1"/>
                <c:pt idx="0">
                  <c:v>Buyout</c:v>
                </c:pt>
              </c:strCache>
            </c:strRef>
          </c:tx>
          <c:spPr>
            <a:solidFill>
              <a:srgbClr val="1D5080"/>
            </a:solidFill>
            <a:ln w="1563">
              <a:noFill/>
            </a:ln>
          </c:spPr>
          <c:invertIfNegative val="0"/>
          <c:cat>
            <c:strRef>
              <c:f>Sheet1!$A$12:$A$27</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YTD '25</c:v>
                </c:pt>
              </c:strCache>
            </c:strRef>
          </c:cat>
          <c:val>
            <c:numRef>
              <c:f>Sheet1!$B$12:$B$27</c:f>
              <c:numCache>
                <c:formatCode>0.00</c:formatCode>
                <c:ptCount val="16"/>
                <c:pt idx="0">
                  <c:v>13.96</c:v>
                </c:pt>
                <c:pt idx="1">
                  <c:v>17.8</c:v>
                </c:pt>
                <c:pt idx="2">
                  <c:v>10.48</c:v>
                </c:pt>
                <c:pt idx="3">
                  <c:v>19.87</c:v>
                </c:pt>
                <c:pt idx="4">
                  <c:v>16.82</c:v>
                </c:pt>
                <c:pt idx="5">
                  <c:v>20.95</c:v>
                </c:pt>
                <c:pt idx="6">
                  <c:v>24.05</c:v>
                </c:pt>
                <c:pt idx="7">
                  <c:v>34.020000000000003</c:v>
                </c:pt>
                <c:pt idx="8">
                  <c:v>38.119999999999997</c:v>
                </c:pt>
                <c:pt idx="9">
                  <c:v>26.31</c:v>
                </c:pt>
                <c:pt idx="10" formatCode="_(* #,##0.00_);_(* \(#,##0.00\);_(* &quot;-&quot;??_);_(@_)">
                  <c:v>20.61</c:v>
                </c:pt>
                <c:pt idx="11" formatCode="General">
                  <c:v>46.97</c:v>
                </c:pt>
                <c:pt idx="12" formatCode="General">
                  <c:v>20.350000000000001</c:v>
                </c:pt>
                <c:pt idx="13">
                  <c:v>7.56</c:v>
                </c:pt>
                <c:pt idx="14" formatCode="General">
                  <c:v>15.94</c:v>
                </c:pt>
                <c:pt idx="15" formatCode="General">
                  <c:v>18.84</c:v>
                </c:pt>
              </c:numCache>
            </c:numRef>
          </c:val>
          <c:extLst>
            <c:ext xmlns:c16="http://schemas.microsoft.com/office/drawing/2014/chart" uri="{C3380CC4-5D6E-409C-BE32-E72D297353CC}">
              <c16:uniqueId val="{00000000-8A55-4D85-8086-040D1DD9BAC8}"/>
            </c:ext>
          </c:extLst>
        </c:ser>
        <c:ser>
          <c:idx val="1"/>
          <c:order val="1"/>
          <c:tx>
            <c:strRef>
              <c:f>Sheet1!$C$1</c:f>
              <c:strCache>
                <c:ptCount val="1"/>
                <c:pt idx="0">
                  <c:v>Other M&amp;A</c:v>
                </c:pt>
              </c:strCache>
            </c:strRef>
          </c:tx>
          <c:spPr>
            <a:solidFill>
              <a:srgbClr val="6185A6"/>
            </a:solidFill>
            <a:ln w="1563">
              <a:noFill/>
            </a:ln>
          </c:spPr>
          <c:invertIfNegative val="0"/>
          <c:cat>
            <c:strRef>
              <c:f>Sheet1!$A$12:$A$27</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YTD '25</c:v>
                </c:pt>
              </c:strCache>
            </c:strRef>
          </c:cat>
          <c:val>
            <c:numRef>
              <c:f>Sheet1!$C$12:$C$27</c:f>
              <c:numCache>
                <c:formatCode>0.00</c:formatCode>
                <c:ptCount val="16"/>
                <c:pt idx="0">
                  <c:v>1.57</c:v>
                </c:pt>
                <c:pt idx="1">
                  <c:v>2.27</c:v>
                </c:pt>
                <c:pt idx="2">
                  <c:v>2.67</c:v>
                </c:pt>
                <c:pt idx="3">
                  <c:v>2.64</c:v>
                </c:pt>
                <c:pt idx="4">
                  <c:v>10.19</c:v>
                </c:pt>
                <c:pt idx="5">
                  <c:v>6.48</c:v>
                </c:pt>
                <c:pt idx="6">
                  <c:v>9.16</c:v>
                </c:pt>
                <c:pt idx="7">
                  <c:v>11.15</c:v>
                </c:pt>
                <c:pt idx="8">
                  <c:v>18.16</c:v>
                </c:pt>
                <c:pt idx="9">
                  <c:v>8.91</c:v>
                </c:pt>
                <c:pt idx="10" formatCode="General">
                  <c:v>9.86</c:v>
                </c:pt>
                <c:pt idx="11" formatCode="General">
                  <c:v>21.83</c:v>
                </c:pt>
                <c:pt idx="12" formatCode="General">
                  <c:v>7.36</c:v>
                </c:pt>
                <c:pt idx="13">
                  <c:v>7.15</c:v>
                </c:pt>
                <c:pt idx="14" formatCode="General">
                  <c:v>18.07</c:v>
                </c:pt>
                <c:pt idx="15" formatCode="General">
                  <c:v>12.85</c:v>
                </c:pt>
              </c:numCache>
            </c:numRef>
          </c:val>
          <c:extLst>
            <c:ext xmlns:c16="http://schemas.microsoft.com/office/drawing/2014/chart" uri="{C3380CC4-5D6E-409C-BE32-E72D297353CC}">
              <c16:uniqueId val="{00000001-8A55-4D85-8086-040D1DD9BAC8}"/>
            </c:ext>
          </c:extLst>
        </c:ser>
        <c:ser>
          <c:idx val="2"/>
          <c:order val="2"/>
          <c:tx>
            <c:strRef>
              <c:f>Sheet1!$D$1</c:f>
              <c:strCache>
                <c:ptCount val="1"/>
                <c:pt idx="0">
                  <c:v>Recap/Refi/Other</c:v>
                </c:pt>
              </c:strCache>
            </c:strRef>
          </c:tx>
          <c:spPr>
            <a:solidFill>
              <a:srgbClr val="40C2C9"/>
            </a:solidFill>
            <a:ln w="4689">
              <a:noFill/>
            </a:ln>
          </c:spPr>
          <c:invertIfNegative val="0"/>
          <c:cat>
            <c:strRef>
              <c:f>Sheet1!$A$12:$A$27</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YTD '25</c:v>
                </c:pt>
              </c:strCache>
            </c:strRef>
          </c:cat>
          <c:val>
            <c:numRef>
              <c:f>Sheet1!$D$12:$D$27</c:f>
              <c:numCache>
                <c:formatCode>0.00</c:formatCode>
                <c:ptCount val="16"/>
                <c:pt idx="0">
                  <c:v>4.0599999999999996</c:v>
                </c:pt>
                <c:pt idx="1">
                  <c:v>9.86</c:v>
                </c:pt>
                <c:pt idx="2">
                  <c:v>8.68</c:v>
                </c:pt>
                <c:pt idx="3">
                  <c:v>19.43</c:v>
                </c:pt>
                <c:pt idx="4">
                  <c:v>26.45</c:v>
                </c:pt>
                <c:pt idx="5">
                  <c:v>16.45</c:v>
                </c:pt>
                <c:pt idx="6">
                  <c:v>17.18</c:v>
                </c:pt>
                <c:pt idx="7">
                  <c:v>33.46</c:v>
                </c:pt>
                <c:pt idx="8">
                  <c:v>20.12</c:v>
                </c:pt>
                <c:pt idx="9">
                  <c:v>17.86</c:v>
                </c:pt>
                <c:pt idx="10" formatCode="General">
                  <c:v>13.32</c:v>
                </c:pt>
                <c:pt idx="11" formatCode="General">
                  <c:v>40.29</c:v>
                </c:pt>
                <c:pt idx="12" formatCode="General">
                  <c:v>8.5399999999999991</c:v>
                </c:pt>
                <c:pt idx="13">
                  <c:v>13.92</c:v>
                </c:pt>
                <c:pt idx="14" formatCode="General">
                  <c:v>50.11</c:v>
                </c:pt>
                <c:pt idx="15" formatCode="General">
                  <c:v>52.95</c:v>
                </c:pt>
              </c:numCache>
            </c:numRef>
          </c:val>
          <c:extLst>
            <c:ext xmlns:c16="http://schemas.microsoft.com/office/drawing/2014/chart" uri="{C3380CC4-5D6E-409C-BE32-E72D297353CC}">
              <c16:uniqueId val="{00000002-8A55-4D85-8086-040D1DD9BAC8}"/>
            </c:ext>
          </c:extLst>
        </c:ser>
        <c:dLbls>
          <c:showLegendKey val="0"/>
          <c:showVal val="0"/>
          <c:showCatName val="0"/>
          <c:showSerName val="0"/>
          <c:showPercent val="0"/>
          <c:showBubbleSize val="0"/>
        </c:dLbls>
        <c:gapWidth val="60"/>
        <c:overlap val="100"/>
        <c:axId val="284722576"/>
        <c:axId val="1"/>
      </c:barChart>
      <c:catAx>
        <c:axId val="284722576"/>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ax val="140"/>
        </c:scaling>
        <c:delete val="0"/>
        <c:axPos val="l"/>
        <c:numFmt formatCode="[$€-83C]#,##0" sourceLinked="0"/>
        <c:majorTickMark val="out"/>
        <c:minorTickMark val="none"/>
        <c:tickLblPos val="nextTo"/>
        <c:spPr>
          <a:noFill/>
          <a:ln w="1531">
            <a:noFill/>
            <a:prstDash val="solid"/>
          </a:ln>
        </c:spPr>
        <c:txPr>
          <a:bodyPr rot="0" vert="horz"/>
          <a:lstStyle/>
          <a:p>
            <a:pPr>
              <a:defRPr/>
            </a:pPr>
            <a:endParaRPr lang="en-US"/>
          </a:p>
        </c:txPr>
        <c:crossAx val="284722576"/>
        <c:crosses val="autoZero"/>
        <c:crossBetween val="between"/>
      </c:valAx>
      <c:spPr>
        <a:solidFill>
          <a:srgbClr val="FFFFFF"/>
        </a:solidFill>
        <a:ln w="12252">
          <a:noFill/>
        </a:ln>
      </c:spPr>
    </c:plotArea>
    <c:legend>
      <c:legendPos val="tr"/>
      <c:layout>
        <c:manualLayout>
          <c:xMode val="edge"/>
          <c:yMode val="edge"/>
          <c:x val="0.20502779064381654"/>
          <c:y val="9.4562647754137114E-2"/>
          <c:w val="0.30804410478102001"/>
          <c:h val="0.172465376668342"/>
        </c:manualLayout>
      </c:layout>
      <c:overlay val="0"/>
      <c:spPr>
        <a:noFill/>
        <a:ln w="12252">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289175658598232E-2"/>
          <c:y val="3.5063031893740555E-2"/>
          <c:w val="0.94002964907164377"/>
          <c:h val="0.87342977014236856"/>
        </c:manualLayout>
      </c:layout>
      <c:barChart>
        <c:barDir val="col"/>
        <c:grouping val="stacked"/>
        <c:varyColors val="0"/>
        <c:ser>
          <c:idx val="0"/>
          <c:order val="0"/>
          <c:tx>
            <c:strRef>
              <c:f>Sheet1!$B$1</c:f>
              <c:strCache>
                <c:ptCount val="1"/>
                <c:pt idx="0">
                  <c:v>Institutional</c:v>
                </c:pt>
              </c:strCache>
            </c:strRef>
          </c:tx>
          <c:spPr>
            <a:solidFill>
              <a:srgbClr val="1D5080"/>
            </a:solidFill>
            <a:ln w="3189">
              <a:noFill/>
            </a:ln>
          </c:spPr>
          <c:invertIfNegative val="0"/>
          <c:cat>
            <c:strRef>
              <c:f>Sheet1!$A$10:$A$29</c:f>
              <c:strCach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YTD '25</c:v>
                </c:pt>
              </c:strCache>
            </c:strRef>
          </c:cat>
          <c:val>
            <c:numRef>
              <c:f>Sheet1!$B$10:$B$29</c:f>
              <c:numCache>
                <c:formatCode>General</c:formatCode>
                <c:ptCount val="20"/>
                <c:pt idx="0">
                  <c:v>73.63</c:v>
                </c:pt>
                <c:pt idx="1">
                  <c:v>95.69</c:v>
                </c:pt>
                <c:pt idx="2">
                  <c:v>24.14</c:v>
                </c:pt>
                <c:pt idx="3">
                  <c:v>2.4300000000000002</c:v>
                </c:pt>
                <c:pt idx="4">
                  <c:v>9.35</c:v>
                </c:pt>
                <c:pt idx="5">
                  <c:v>19.21</c:v>
                </c:pt>
                <c:pt idx="6">
                  <c:v>14.24</c:v>
                </c:pt>
                <c:pt idx="7">
                  <c:v>29.68</c:v>
                </c:pt>
                <c:pt idx="8">
                  <c:v>34.950000000000003</c:v>
                </c:pt>
                <c:pt idx="9">
                  <c:v>30.96</c:v>
                </c:pt>
                <c:pt idx="10" formatCode="0.0">
                  <c:v>40.25</c:v>
                </c:pt>
                <c:pt idx="11" formatCode="0.0">
                  <c:v>69.766834747999994</c:v>
                </c:pt>
                <c:pt idx="12" formatCode="0.0">
                  <c:v>64.540000000000006</c:v>
                </c:pt>
                <c:pt idx="13" formatCode="0.00">
                  <c:v>46.51</c:v>
                </c:pt>
                <c:pt idx="14">
                  <c:v>38.58</c:v>
                </c:pt>
                <c:pt idx="15">
                  <c:v>93.63</c:v>
                </c:pt>
                <c:pt idx="16">
                  <c:v>29.25</c:v>
                </c:pt>
                <c:pt idx="17">
                  <c:v>23.89</c:v>
                </c:pt>
                <c:pt idx="18">
                  <c:v>67.56</c:v>
                </c:pt>
                <c:pt idx="19">
                  <c:v>71.73</c:v>
                </c:pt>
              </c:numCache>
            </c:numRef>
          </c:val>
          <c:extLst>
            <c:ext xmlns:c16="http://schemas.microsoft.com/office/drawing/2014/chart" uri="{C3380CC4-5D6E-409C-BE32-E72D297353CC}">
              <c16:uniqueId val="{00000000-C480-4C15-80DB-4139F2F28ADA}"/>
            </c:ext>
          </c:extLst>
        </c:ser>
        <c:ser>
          <c:idx val="1"/>
          <c:order val="1"/>
          <c:tx>
            <c:strRef>
              <c:f>Sheet1!$C$1</c:f>
              <c:strCache>
                <c:ptCount val="1"/>
                <c:pt idx="0">
                  <c:v>ProRata</c:v>
                </c:pt>
              </c:strCache>
            </c:strRef>
          </c:tx>
          <c:spPr>
            <a:solidFill>
              <a:srgbClr val="6185A6"/>
            </a:solidFill>
            <a:ln w="3189">
              <a:noFill/>
            </a:ln>
          </c:spPr>
          <c:invertIfNegative val="0"/>
          <c:cat>
            <c:strRef>
              <c:f>Sheet1!$A$10:$A$29</c:f>
              <c:strCach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YTD '25</c:v>
                </c:pt>
              </c:strCache>
            </c:strRef>
          </c:cat>
          <c:val>
            <c:numRef>
              <c:f>Sheet1!$C$10:$C$29</c:f>
              <c:numCache>
                <c:formatCode>General</c:formatCode>
                <c:ptCount val="20"/>
                <c:pt idx="0">
                  <c:v>42.19</c:v>
                </c:pt>
                <c:pt idx="1">
                  <c:v>42.03</c:v>
                </c:pt>
                <c:pt idx="2">
                  <c:v>24.44</c:v>
                </c:pt>
                <c:pt idx="3">
                  <c:v>2.2200000000000002</c:v>
                </c:pt>
                <c:pt idx="4">
                  <c:v>10.02</c:v>
                </c:pt>
                <c:pt idx="5">
                  <c:v>14.07</c:v>
                </c:pt>
                <c:pt idx="6">
                  <c:v>9.17</c:v>
                </c:pt>
                <c:pt idx="7">
                  <c:v>16.09</c:v>
                </c:pt>
                <c:pt idx="8">
                  <c:v>18.940000000000001</c:v>
                </c:pt>
                <c:pt idx="9">
                  <c:v>13.83</c:v>
                </c:pt>
                <c:pt idx="10" formatCode="0.0">
                  <c:v>10.3</c:v>
                </c:pt>
                <c:pt idx="11" formatCode="0.0">
                  <c:v>8.8565260339999998</c:v>
                </c:pt>
                <c:pt idx="12" formatCode="0.0">
                  <c:v>11.86</c:v>
                </c:pt>
                <c:pt idx="13" formatCode="0.00">
                  <c:v>6.57</c:v>
                </c:pt>
                <c:pt idx="14">
                  <c:v>5.21</c:v>
                </c:pt>
                <c:pt idx="15">
                  <c:v>15.46</c:v>
                </c:pt>
                <c:pt idx="16">
                  <c:v>6.99</c:v>
                </c:pt>
                <c:pt idx="17">
                  <c:v>4.7300000000000004</c:v>
                </c:pt>
                <c:pt idx="18">
                  <c:v>16.55</c:v>
                </c:pt>
                <c:pt idx="19">
                  <c:v>12.9</c:v>
                </c:pt>
              </c:numCache>
            </c:numRef>
          </c:val>
          <c:extLst>
            <c:ext xmlns:c16="http://schemas.microsoft.com/office/drawing/2014/chart" uri="{C3380CC4-5D6E-409C-BE32-E72D297353CC}">
              <c16:uniqueId val="{00000001-C480-4C15-80DB-4139F2F28ADA}"/>
            </c:ext>
          </c:extLst>
        </c:ser>
        <c:dLbls>
          <c:showLegendKey val="0"/>
          <c:showVal val="0"/>
          <c:showCatName val="0"/>
          <c:showSerName val="0"/>
          <c:showPercent val="0"/>
          <c:showBubbleSize val="0"/>
        </c:dLbls>
        <c:gapWidth val="60"/>
        <c:overlap val="100"/>
        <c:axId val="287322416"/>
        <c:axId val="1"/>
      </c:barChart>
      <c:catAx>
        <c:axId val="287322416"/>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83C]#,##0" sourceLinked="0"/>
        <c:majorTickMark val="out"/>
        <c:minorTickMark val="none"/>
        <c:tickLblPos val="nextTo"/>
        <c:spPr>
          <a:noFill/>
          <a:ln w="8888">
            <a:noFill/>
            <a:prstDash val="solid"/>
          </a:ln>
        </c:spPr>
        <c:txPr>
          <a:bodyPr rot="0" vert="horz"/>
          <a:lstStyle/>
          <a:p>
            <a:pPr>
              <a:defRPr/>
            </a:pPr>
            <a:endParaRPr lang="en-US"/>
          </a:p>
        </c:txPr>
        <c:crossAx val="287322416"/>
        <c:crosses val="autoZero"/>
        <c:crossBetween val="between"/>
      </c:valAx>
      <c:spPr>
        <a:solidFill>
          <a:srgbClr val="FFFFFF"/>
        </a:solidFill>
        <a:ln w="71126">
          <a:noFill/>
        </a:ln>
      </c:spPr>
    </c:plotArea>
    <c:legend>
      <c:legendPos val="tr"/>
      <c:layout>
        <c:manualLayout>
          <c:xMode val="edge"/>
          <c:yMode val="edge"/>
          <c:x val="0.37342361718674055"/>
          <c:y val="0.23737373737373738"/>
          <c:w val="0.10497144454165452"/>
          <c:h val="9.8253002465600897E-2"/>
        </c:manualLayout>
      </c:layout>
      <c:overlay val="0"/>
      <c:spPr>
        <a:noFill/>
        <a:ln w="71126">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289175658598232E-2"/>
          <c:y val="3.5063031893740555E-2"/>
          <c:w val="0.94063210848643919"/>
          <c:h val="0.9082026962538774"/>
        </c:manualLayout>
      </c:layout>
      <c:barChart>
        <c:barDir val="col"/>
        <c:grouping val="stacked"/>
        <c:varyColors val="0"/>
        <c:ser>
          <c:idx val="0"/>
          <c:order val="0"/>
          <c:tx>
            <c:strRef>
              <c:f>Sheet1!$B$1</c:f>
              <c:strCache>
                <c:ptCount val="1"/>
                <c:pt idx="0">
                  <c:v>Buyout</c:v>
                </c:pt>
              </c:strCache>
            </c:strRef>
          </c:tx>
          <c:spPr>
            <a:solidFill>
              <a:srgbClr val="1D5080"/>
            </a:solidFill>
            <a:ln w="3189">
              <a:noFill/>
            </a:ln>
          </c:spPr>
          <c:invertIfNegative val="0"/>
          <c:cat>
            <c:strRef>
              <c:f>Sheet1!$A$12:$A$27</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YTD '25</c:v>
                </c:pt>
              </c:strCache>
            </c:strRef>
          </c:cat>
          <c:val>
            <c:numRef>
              <c:f>Sheet1!$B$12:$B$27</c:f>
              <c:numCache>
                <c:formatCode>0.00</c:formatCode>
                <c:ptCount val="16"/>
                <c:pt idx="0">
                  <c:v>13.958679999999999</c:v>
                </c:pt>
                <c:pt idx="1">
                  <c:v>17.801893</c:v>
                </c:pt>
                <c:pt idx="2">
                  <c:v>10.476322</c:v>
                </c:pt>
                <c:pt idx="3">
                  <c:v>19.865141000000001</c:v>
                </c:pt>
                <c:pt idx="4">
                  <c:v>16.823207</c:v>
                </c:pt>
                <c:pt idx="5">
                  <c:v>20.948836</c:v>
                </c:pt>
                <c:pt idx="6">
                  <c:v>24.05</c:v>
                </c:pt>
                <c:pt idx="7">
                  <c:v>34.020000000000003</c:v>
                </c:pt>
                <c:pt idx="8">
                  <c:v>38.119999999999997</c:v>
                </c:pt>
                <c:pt idx="9">
                  <c:v>26.31</c:v>
                </c:pt>
                <c:pt idx="10">
                  <c:v>20.61</c:v>
                </c:pt>
                <c:pt idx="11" formatCode="General">
                  <c:v>46.97</c:v>
                </c:pt>
                <c:pt idx="12" formatCode="General">
                  <c:v>20.350000000000001</c:v>
                </c:pt>
                <c:pt idx="13">
                  <c:v>7.56</c:v>
                </c:pt>
                <c:pt idx="14">
                  <c:v>15.94</c:v>
                </c:pt>
                <c:pt idx="15" formatCode="General">
                  <c:v>18.84</c:v>
                </c:pt>
              </c:numCache>
            </c:numRef>
          </c:val>
          <c:extLst>
            <c:ext xmlns:c16="http://schemas.microsoft.com/office/drawing/2014/chart" uri="{C3380CC4-5D6E-409C-BE32-E72D297353CC}">
              <c16:uniqueId val="{00000000-C480-4C15-80DB-4139F2F28ADA}"/>
            </c:ext>
          </c:extLst>
        </c:ser>
        <c:ser>
          <c:idx val="1"/>
          <c:order val="1"/>
          <c:tx>
            <c:strRef>
              <c:f>Sheet1!$C$1</c:f>
              <c:strCache>
                <c:ptCount val="1"/>
                <c:pt idx="0">
                  <c:v>Other M&amp;A</c:v>
                </c:pt>
              </c:strCache>
            </c:strRef>
          </c:tx>
          <c:spPr>
            <a:solidFill>
              <a:srgbClr val="6185A6"/>
            </a:solidFill>
            <a:ln w="3189">
              <a:noFill/>
            </a:ln>
          </c:spPr>
          <c:invertIfNegative val="0"/>
          <c:cat>
            <c:strRef>
              <c:f>Sheet1!$A$12:$A$27</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YTD '25</c:v>
                </c:pt>
              </c:strCache>
            </c:strRef>
          </c:cat>
          <c:val>
            <c:numRef>
              <c:f>Sheet1!$C$12:$C$27</c:f>
              <c:numCache>
                <c:formatCode>0.00</c:formatCode>
                <c:ptCount val="16"/>
                <c:pt idx="0">
                  <c:v>1.566414</c:v>
                </c:pt>
                <c:pt idx="1">
                  <c:v>2.2714940000000001</c:v>
                </c:pt>
                <c:pt idx="2">
                  <c:v>2.6663160000000001</c:v>
                </c:pt>
                <c:pt idx="3">
                  <c:v>2.6442830000000002</c:v>
                </c:pt>
                <c:pt idx="4">
                  <c:v>10.189937</c:v>
                </c:pt>
                <c:pt idx="5">
                  <c:v>6.4822749999999996</c:v>
                </c:pt>
                <c:pt idx="6">
                  <c:v>9.16</c:v>
                </c:pt>
                <c:pt idx="7">
                  <c:v>11.15</c:v>
                </c:pt>
                <c:pt idx="8">
                  <c:v>18.16</c:v>
                </c:pt>
                <c:pt idx="9">
                  <c:v>8.91</c:v>
                </c:pt>
                <c:pt idx="10">
                  <c:v>9.86</c:v>
                </c:pt>
                <c:pt idx="11" formatCode="General">
                  <c:v>21.83</c:v>
                </c:pt>
                <c:pt idx="12" formatCode="General">
                  <c:v>7.36</c:v>
                </c:pt>
                <c:pt idx="13">
                  <c:v>7.15</c:v>
                </c:pt>
                <c:pt idx="14">
                  <c:v>18.07</c:v>
                </c:pt>
                <c:pt idx="15" formatCode="General">
                  <c:v>12.85</c:v>
                </c:pt>
              </c:numCache>
            </c:numRef>
          </c:val>
          <c:extLst>
            <c:ext xmlns:c16="http://schemas.microsoft.com/office/drawing/2014/chart" uri="{C3380CC4-5D6E-409C-BE32-E72D297353CC}">
              <c16:uniqueId val="{00000001-C480-4C15-80DB-4139F2F28ADA}"/>
            </c:ext>
          </c:extLst>
        </c:ser>
        <c:ser>
          <c:idx val="2"/>
          <c:order val="2"/>
          <c:tx>
            <c:strRef>
              <c:f>Sheet1!$D$1</c:f>
              <c:strCache>
                <c:ptCount val="1"/>
                <c:pt idx="0">
                  <c:v>Recap/Refi/Other</c:v>
                </c:pt>
              </c:strCache>
            </c:strRef>
          </c:tx>
          <c:spPr>
            <a:solidFill>
              <a:srgbClr val="40C2C9"/>
            </a:solidFill>
            <a:ln w="3181">
              <a:noFill/>
            </a:ln>
          </c:spPr>
          <c:invertIfNegative val="0"/>
          <c:cat>
            <c:strRef>
              <c:f>Sheet1!$A$12:$A$27</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YTD '25</c:v>
                </c:pt>
              </c:strCache>
            </c:strRef>
          </c:cat>
          <c:val>
            <c:numRef>
              <c:f>Sheet1!$D$12:$D$27</c:f>
              <c:numCache>
                <c:formatCode>0.00</c:formatCode>
                <c:ptCount val="16"/>
                <c:pt idx="0">
                  <c:v>4.0560179999999999</c:v>
                </c:pt>
                <c:pt idx="1">
                  <c:v>9.8645610000000001</c:v>
                </c:pt>
                <c:pt idx="2">
                  <c:v>8.6794740000000008</c:v>
                </c:pt>
                <c:pt idx="3">
                  <c:v>19.431069999999998</c:v>
                </c:pt>
                <c:pt idx="4">
                  <c:v>26.452126</c:v>
                </c:pt>
                <c:pt idx="5">
                  <c:v>16.448091000000002</c:v>
                </c:pt>
                <c:pt idx="6">
                  <c:v>17.18</c:v>
                </c:pt>
                <c:pt idx="7">
                  <c:v>33.46</c:v>
                </c:pt>
                <c:pt idx="8">
                  <c:v>20.12</c:v>
                </c:pt>
                <c:pt idx="9">
                  <c:v>17.86</c:v>
                </c:pt>
                <c:pt idx="10">
                  <c:v>13.32</c:v>
                </c:pt>
                <c:pt idx="11" formatCode="General">
                  <c:v>40.29</c:v>
                </c:pt>
                <c:pt idx="12" formatCode="General">
                  <c:v>8.5399999999999991</c:v>
                </c:pt>
                <c:pt idx="13">
                  <c:v>13.92</c:v>
                </c:pt>
                <c:pt idx="14">
                  <c:v>50.11</c:v>
                </c:pt>
                <c:pt idx="15" formatCode="General">
                  <c:v>52.95</c:v>
                </c:pt>
              </c:numCache>
            </c:numRef>
          </c:val>
          <c:extLst>
            <c:ext xmlns:c16="http://schemas.microsoft.com/office/drawing/2014/chart" uri="{C3380CC4-5D6E-409C-BE32-E72D297353CC}">
              <c16:uniqueId val="{00000005-7BC8-4C75-B8AE-8485F8AC8044}"/>
            </c:ext>
          </c:extLst>
        </c:ser>
        <c:dLbls>
          <c:showLegendKey val="0"/>
          <c:showVal val="0"/>
          <c:showCatName val="0"/>
          <c:showSerName val="0"/>
          <c:showPercent val="0"/>
          <c:showBubbleSize val="0"/>
        </c:dLbls>
        <c:gapWidth val="60"/>
        <c:overlap val="100"/>
        <c:axId val="287322416"/>
        <c:axId val="1"/>
      </c:barChart>
      <c:catAx>
        <c:axId val="287322416"/>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120"/>
        </c:scaling>
        <c:delete val="0"/>
        <c:axPos val="l"/>
        <c:numFmt formatCode="[$€-83C]#,##0" sourceLinked="0"/>
        <c:majorTickMark val="out"/>
        <c:minorTickMark val="none"/>
        <c:tickLblPos val="nextTo"/>
        <c:spPr>
          <a:noFill/>
          <a:ln w="8888">
            <a:noFill/>
            <a:prstDash val="solid"/>
          </a:ln>
        </c:spPr>
        <c:txPr>
          <a:bodyPr rot="0" vert="horz"/>
          <a:lstStyle/>
          <a:p>
            <a:pPr>
              <a:defRPr/>
            </a:pPr>
            <a:endParaRPr lang="en-US"/>
          </a:p>
        </c:txPr>
        <c:crossAx val="287322416"/>
        <c:crosses val="autoZero"/>
        <c:crossBetween val="between"/>
      </c:valAx>
      <c:spPr>
        <a:solidFill>
          <a:srgbClr val="FFFFFF"/>
        </a:solidFill>
        <a:ln w="71126">
          <a:noFill/>
        </a:ln>
      </c:spPr>
    </c:plotArea>
    <c:legend>
      <c:legendPos val="tr"/>
      <c:layout>
        <c:manualLayout>
          <c:xMode val="edge"/>
          <c:yMode val="edge"/>
          <c:x val="0.27737423447069115"/>
          <c:y val="0.12121212121212122"/>
          <c:w val="0.14546527170214835"/>
          <c:h val="0.14737950369840133"/>
        </c:manualLayout>
      </c:layout>
      <c:overlay val="0"/>
      <c:spPr>
        <a:noFill/>
        <a:ln w="71126">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343370273160298E-2"/>
          <c:y val="3.4835958005249343E-2"/>
          <c:w val="0.93561376008554487"/>
          <c:h val="0.86249622206315124"/>
        </c:manualLayout>
      </c:layout>
      <c:lineChart>
        <c:grouping val="standard"/>
        <c:varyColors val="0"/>
        <c:ser>
          <c:idx val="0"/>
          <c:order val="0"/>
          <c:tx>
            <c:strRef>
              <c:f>Sheet1!$B$1</c:f>
              <c:strCache>
                <c:ptCount val="1"/>
                <c:pt idx="0">
                  <c:v>Buyout</c:v>
                </c:pt>
              </c:strCache>
            </c:strRef>
          </c:tx>
          <c:spPr>
            <a:ln w="38100">
              <a:solidFill>
                <a:srgbClr val="78766F"/>
              </a:solidFill>
            </a:ln>
          </c:spPr>
          <c:marker>
            <c:symbol val="none"/>
          </c:marker>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Sheet1!$B$13:$B$29</c:f>
              <c:numCache>
                <c:formatCode>0%</c:formatCode>
                <c:ptCount val="17"/>
                <c:pt idx="0">
                  <c:v>0.921688937174442</c:v>
                </c:pt>
                <c:pt idx="1">
                  <c:v>0.7128645196452581</c:v>
                </c:pt>
                <c:pt idx="2">
                  <c:v>0.59462635849324075</c:v>
                </c:pt>
                <c:pt idx="3">
                  <c:v>0.48007828023245408</c:v>
                </c:pt>
                <c:pt idx="4">
                  <c:v>0.47365062032888788</c:v>
                </c:pt>
                <c:pt idx="5">
                  <c:v>0.31465672949935536</c:v>
                </c:pt>
                <c:pt idx="6">
                  <c:v>0.47742062401225976</c:v>
                </c:pt>
                <c:pt idx="7">
                  <c:v>0.47599999999999998</c:v>
                </c:pt>
                <c:pt idx="8">
                  <c:v>0.43</c:v>
                </c:pt>
                <c:pt idx="9">
                  <c:v>0.5</c:v>
                </c:pt>
                <c:pt idx="10">
                  <c:v>0.49574673251428703</c:v>
                </c:pt>
                <c:pt idx="11">
                  <c:v>0.47</c:v>
                </c:pt>
                <c:pt idx="12">
                  <c:v>0.43</c:v>
                </c:pt>
                <c:pt idx="13">
                  <c:v>0.56000000000000005</c:v>
                </c:pt>
                <c:pt idx="14">
                  <c:v>0.26</c:v>
                </c:pt>
                <c:pt idx="15">
                  <c:v>0.19</c:v>
                </c:pt>
                <c:pt idx="16">
                  <c:v>0.22</c:v>
                </c:pt>
              </c:numCache>
            </c:numRef>
          </c:val>
          <c:smooth val="0"/>
          <c:extLst>
            <c:ext xmlns:c16="http://schemas.microsoft.com/office/drawing/2014/chart" uri="{C3380CC4-5D6E-409C-BE32-E72D297353CC}">
              <c16:uniqueId val="{00000000-FBA5-4EAA-B813-4751710A4296}"/>
            </c:ext>
          </c:extLst>
        </c:ser>
        <c:ser>
          <c:idx val="1"/>
          <c:order val="1"/>
          <c:tx>
            <c:strRef>
              <c:f>Sheet1!$C$1</c:f>
              <c:strCache>
                <c:ptCount val="1"/>
                <c:pt idx="0">
                  <c:v>Other M&amp;A</c:v>
                </c:pt>
              </c:strCache>
            </c:strRef>
          </c:tx>
          <c:spPr>
            <a:ln w="38100">
              <a:solidFill>
                <a:srgbClr val="C0BCB2"/>
              </a:solidFill>
              <a:prstDash val="solid"/>
            </a:ln>
          </c:spPr>
          <c:marker>
            <c:symbol val="none"/>
          </c:marker>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Sheet1!$C$13:$C$29</c:f>
              <c:numCache>
                <c:formatCode>0%</c:formatCode>
                <c:ptCount val="17"/>
                <c:pt idx="0">
                  <c:v>3.3852044449088438E-2</c:v>
                </c:pt>
                <c:pt idx="1">
                  <c:v>7.9996171821089618E-2</c:v>
                </c:pt>
                <c:pt idx="2">
                  <c:v>7.5873403213874258E-2</c:v>
                </c:pt>
                <c:pt idx="3">
                  <c:v>0.12218414056347983</c:v>
                </c:pt>
                <c:pt idx="4">
                  <c:v>6.3048446687347076E-2</c:v>
                </c:pt>
                <c:pt idx="5">
                  <c:v>0.19058983523322709</c:v>
                </c:pt>
                <c:pt idx="6">
                  <c:v>0.14773001113374848</c:v>
                </c:pt>
                <c:pt idx="7">
                  <c:v>0.1812</c:v>
                </c:pt>
                <c:pt idx="8">
                  <c:v>0.14000000000000001</c:v>
                </c:pt>
                <c:pt idx="9">
                  <c:v>0.24</c:v>
                </c:pt>
                <c:pt idx="10">
                  <c:v>0.16777282930682916</c:v>
                </c:pt>
                <c:pt idx="11">
                  <c:v>0.23</c:v>
                </c:pt>
                <c:pt idx="12">
                  <c:v>0.2</c:v>
                </c:pt>
                <c:pt idx="13">
                  <c:v>0.2</c:v>
                </c:pt>
                <c:pt idx="14">
                  <c:v>0.25</c:v>
                </c:pt>
                <c:pt idx="15">
                  <c:v>0.21</c:v>
                </c:pt>
                <c:pt idx="16">
                  <c:v>0.15</c:v>
                </c:pt>
              </c:numCache>
            </c:numRef>
          </c:val>
          <c:smooth val="0"/>
          <c:extLst>
            <c:ext xmlns:c16="http://schemas.microsoft.com/office/drawing/2014/chart" uri="{C3380CC4-5D6E-409C-BE32-E72D297353CC}">
              <c16:uniqueId val="{00000001-FBA5-4EAA-B813-4751710A4296}"/>
            </c:ext>
          </c:extLst>
        </c:ser>
        <c:ser>
          <c:idx val="2"/>
          <c:order val="2"/>
          <c:tx>
            <c:strRef>
              <c:f>Sheet1!$D$1</c:f>
              <c:strCache>
                <c:ptCount val="1"/>
                <c:pt idx="0">
                  <c:v>Recap</c:v>
                </c:pt>
              </c:strCache>
            </c:strRef>
          </c:tx>
          <c:spPr>
            <a:ln w="38100">
              <a:solidFill>
                <a:srgbClr val="F5C914"/>
              </a:solidFill>
            </a:ln>
          </c:spPr>
          <c:marker>
            <c:symbol val="none"/>
          </c:marker>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Sheet1!$D$13:$D$29</c:f>
              <c:numCache>
                <c:formatCode>0%</c:formatCode>
                <c:ptCount val="17"/>
                <c:pt idx="0">
                  <c:v>0</c:v>
                </c:pt>
                <c:pt idx="1">
                  <c:v>2.2367473307951049E-2</c:v>
                </c:pt>
                <c:pt idx="2">
                  <c:v>7.2653710267650967E-2</c:v>
                </c:pt>
                <c:pt idx="3">
                  <c:v>9.8612590751985876E-2</c:v>
                </c:pt>
                <c:pt idx="4">
                  <c:v>0.14852094970555185</c:v>
                </c:pt>
                <c:pt idx="5">
                  <c:v>0.28520736919499329</c:v>
                </c:pt>
                <c:pt idx="6">
                  <c:v>0.20018622945786479</c:v>
                </c:pt>
                <c:pt idx="7">
                  <c:v>0.12620000000000001</c:v>
                </c:pt>
                <c:pt idx="8">
                  <c:v>0.2</c:v>
                </c:pt>
                <c:pt idx="9">
                  <c:v>0.11</c:v>
                </c:pt>
                <c:pt idx="10">
                  <c:v>0.1163316465216503</c:v>
                </c:pt>
                <c:pt idx="11">
                  <c:v>7.0000000000000007E-2</c:v>
                </c:pt>
                <c:pt idx="12">
                  <c:v>0.19</c:v>
                </c:pt>
                <c:pt idx="13">
                  <c:v>0.08</c:v>
                </c:pt>
                <c:pt idx="14">
                  <c:v>0.18</c:v>
                </c:pt>
                <c:pt idx="15">
                  <c:v>0.14000000000000001</c:v>
                </c:pt>
                <c:pt idx="16">
                  <c:v>0.2</c:v>
                </c:pt>
              </c:numCache>
            </c:numRef>
          </c:val>
          <c:smooth val="0"/>
          <c:extLst>
            <c:ext xmlns:c16="http://schemas.microsoft.com/office/drawing/2014/chart" uri="{C3380CC4-5D6E-409C-BE32-E72D297353CC}">
              <c16:uniqueId val="{00000002-FBA5-4EAA-B813-4751710A4296}"/>
            </c:ext>
          </c:extLst>
        </c:ser>
        <c:ser>
          <c:idx val="3"/>
          <c:order val="3"/>
          <c:tx>
            <c:strRef>
              <c:f>Sheet1!$E$1</c:f>
              <c:strCache>
                <c:ptCount val="1"/>
                <c:pt idx="0">
                  <c:v>Refi</c:v>
                </c:pt>
              </c:strCache>
            </c:strRef>
          </c:tx>
          <c:spPr>
            <a:ln w="38100">
              <a:solidFill>
                <a:srgbClr val="40C2C9"/>
              </a:solidFill>
            </a:ln>
          </c:spPr>
          <c:marker>
            <c:symbol val="none"/>
          </c:marker>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Sheet1!$E$13:$E$29</c:f>
              <c:numCache>
                <c:formatCode>0%</c:formatCode>
                <c:ptCount val="17"/>
                <c:pt idx="0">
                  <c:v>0</c:v>
                </c:pt>
                <c:pt idx="1">
                  <c:v>0.1751882630567661</c:v>
                </c:pt>
                <c:pt idx="2">
                  <c:v>0.2540952038529829</c:v>
                </c:pt>
                <c:pt idx="3">
                  <c:v>0.2934253568123929</c:v>
                </c:pt>
                <c:pt idx="4">
                  <c:v>0.31254026240129651</c:v>
                </c:pt>
                <c:pt idx="5">
                  <c:v>0.20666724398848069</c:v>
                </c:pt>
                <c:pt idx="6">
                  <c:v>0.16942147215895131</c:v>
                </c:pt>
                <c:pt idx="7">
                  <c:v>0.20699999999999999</c:v>
                </c:pt>
                <c:pt idx="8">
                  <c:v>0.23</c:v>
                </c:pt>
                <c:pt idx="9">
                  <c:v>0.15</c:v>
                </c:pt>
                <c:pt idx="10">
                  <c:v>0.21901844759159347</c:v>
                </c:pt>
                <c:pt idx="11">
                  <c:v>0.2</c:v>
                </c:pt>
                <c:pt idx="12">
                  <c:v>0.17</c:v>
                </c:pt>
                <c:pt idx="13">
                  <c:v>0.16</c:v>
                </c:pt>
                <c:pt idx="14">
                  <c:v>0.28999999999999998</c:v>
                </c:pt>
                <c:pt idx="15">
                  <c:v>0.46</c:v>
                </c:pt>
                <c:pt idx="16">
                  <c:v>0.42</c:v>
                </c:pt>
              </c:numCache>
            </c:numRef>
          </c:val>
          <c:smooth val="0"/>
          <c:extLst>
            <c:ext xmlns:c16="http://schemas.microsoft.com/office/drawing/2014/chart" uri="{C3380CC4-5D6E-409C-BE32-E72D297353CC}">
              <c16:uniqueId val="{00000003-FBA5-4EAA-B813-4751710A4296}"/>
            </c:ext>
          </c:extLst>
        </c:ser>
        <c:ser>
          <c:idx val="4"/>
          <c:order val="4"/>
          <c:tx>
            <c:strRef>
              <c:f>Sheet1!$F$1</c:f>
              <c:strCache>
                <c:ptCount val="1"/>
                <c:pt idx="0">
                  <c:v>Other</c:v>
                </c:pt>
              </c:strCache>
            </c:strRef>
          </c:tx>
          <c:spPr>
            <a:ln w="38100">
              <a:solidFill>
                <a:srgbClr val="1D5080"/>
              </a:solidFill>
            </a:ln>
          </c:spPr>
          <c:marker>
            <c:symbol val="none"/>
          </c:marker>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Sheet1!$F$13:$F$29</c:f>
              <c:numCache>
                <c:formatCode>0%</c:formatCode>
                <c:ptCount val="17"/>
                <c:pt idx="0">
                  <c:v>4.4459018376469484E-2</c:v>
                </c:pt>
                <c:pt idx="1">
                  <c:v>9.583572168935052E-3</c:v>
                </c:pt>
                <c:pt idx="2">
                  <c:v>2.7513241722511555E-3</c:v>
                </c:pt>
                <c:pt idx="3">
                  <c:v>5.6996316396873085E-3</c:v>
                </c:pt>
                <c:pt idx="4">
                  <c:v>2.2397208769165851E-3</c:v>
                </c:pt>
                <c:pt idx="5">
                  <c:v>2.8788220839435284E-3</c:v>
                </c:pt>
                <c:pt idx="6">
                  <c:v>5.2416632371755619E-3</c:v>
                </c:pt>
                <c:pt idx="7">
                  <c:v>0.01</c:v>
                </c:pt>
                <c:pt idx="8">
                  <c:v>0</c:v>
                </c:pt>
                <c:pt idx="9">
                  <c:v>0.01</c:v>
                </c:pt>
                <c:pt idx="10">
                  <c:v>0</c:v>
                </c:pt>
                <c:pt idx="11">
                  <c:v>0.03</c:v>
                </c:pt>
                <c:pt idx="12">
                  <c:v>0.01</c:v>
                </c:pt>
                <c:pt idx="13">
                  <c:v>0</c:v>
                </c:pt>
                <c:pt idx="14">
                  <c:v>0.01</c:v>
                </c:pt>
                <c:pt idx="15">
                  <c:v>0</c:v>
                </c:pt>
                <c:pt idx="16">
                  <c:v>0.01</c:v>
                </c:pt>
              </c:numCache>
            </c:numRef>
          </c:val>
          <c:smooth val="0"/>
          <c:extLst>
            <c:ext xmlns:c16="http://schemas.microsoft.com/office/drawing/2014/chart" uri="{C3380CC4-5D6E-409C-BE32-E72D297353CC}">
              <c16:uniqueId val="{00000009-9289-433C-B1F3-9C22F296B6C6}"/>
            </c:ext>
          </c:extLst>
        </c:ser>
        <c:dLbls>
          <c:showLegendKey val="0"/>
          <c:showVal val="0"/>
          <c:showCatName val="0"/>
          <c:showSerName val="0"/>
          <c:showPercent val="0"/>
          <c:showBubbleSize val="0"/>
        </c:dLbls>
        <c:smooth val="0"/>
        <c:axId val="284724872"/>
        <c:axId val="1"/>
      </c:lineChart>
      <c:catAx>
        <c:axId val="28472487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1"/>
        <c:lblAlgn val="ctr"/>
        <c:lblOffset val="100"/>
        <c:noMultiLvlLbl val="0"/>
      </c:catAx>
      <c:valAx>
        <c:axId val="1"/>
        <c:scaling>
          <c:orientation val="minMax"/>
          <c:max val="1"/>
          <c:min val="0"/>
        </c:scaling>
        <c:delete val="0"/>
        <c:axPos val="l"/>
        <c:numFmt formatCode="0%" sourceLinked="0"/>
        <c:majorTickMark val="out"/>
        <c:minorTickMark val="none"/>
        <c:tickLblPos val="nextTo"/>
        <c:spPr>
          <a:noFill/>
          <a:ln w="4312">
            <a:noFill/>
            <a:prstDash val="solid"/>
          </a:ln>
        </c:spPr>
        <c:txPr>
          <a:bodyPr rot="0" vert="horz"/>
          <a:lstStyle/>
          <a:p>
            <a:pPr>
              <a:defRPr/>
            </a:pPr>
            <a:endParaRPr lang="en-US"/>
          </a:p>
        </c:txPr>
        <c:crossAx val="284724872"/>
        <c:crosses val="autoZero"/>
        <c:crossBetween val="between"/>
        <c:majorUnit val="0.2"/>
        <c:minorUnit val="0.2"/>
      </c:valAx>
      <c:spPr>
        <a:noFill/>
        <a:ln w="35153">
          <a:noFill/>
        </a:ln>
      </c:spPr>
    </c:plotArea>
    <c:legend>
      <c:legendPos val="tr"/>
      <c:layout>
        <c:manualLayout>
          <c:xMode val="edge"/>
          <c:yMode val="edge"/>
          <c:x val="0.5457942062797706"/>
          <c:y val="7.575757575757576E-2"/>
          <c:w val="0.15482307767084669"/>
          <c:h val="0.24196055038574724"/>
        </c:manualLayout>
      </c:layout>
      <c:overlay val="0"/>
      <c:spPr>
        <a:noFill/>
        <a:ln w="34504">
          <a:noFill/>
        </a:ln>
      </c:spPr>
    </c:legend>
    <c:plotVisOnly val="1"/>
    <c:dispBlanksAs val="gap"/>
    <c:showDLblsOverMax val="1"/>
  </c:chart>
  <c:spPr>
    <a:noFill/>
    <a:ln w="12700">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343370273160298E-2"/>
          <c:y val="3.4835958005249343E-2"/>
          <c:w val="0.93561376008554487"/>
          <c:h val="0.86249622206315124"/>
        </c:manualLayout>
      </c:layout>
      <c:lineChart>
        <c:grouping val="standard"/>
        <c:varyColors val="0"/>
        <c:ser>
          <c:idx val="0"/>
          <c:order val="0"/>
          <c:tx>
            <c:strRef>
              <c:f>Sheet1!$B$1</c:f>
              <c:strCache>
                <c:ptCount val="1"/>
                <c:pt idx="0">
                  <c:v>Buyout</c:v>
                </c:pt>
              </c:strCache>
            </c:strRef>
          </c:tx>
          <c:spPr>
            <a:ln w="38100">
              <a:solidFill>
                <a:srgbClr val="78766F"/>
              </a:solidFill>
            </a:ln>
          </c:spPr>
          <c:marker>
            <c:symbol val="none"/>
          </c:marker>
          <c:cat>
            <c:strRef>
              <c:f>Sheet1!$A$14:$A$29</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YTD '25</c:v>
                </c:pt>
              </c:strCache>
            </c:strRef>
          </c:cat>
          <c:val>
            <c:numRef>
              <c:f>Sheet1!$B$14:$B$29</c:f>
              <c:numCache>
                <c:formatCode>0%</c:formatCode>
                <c:ptCount val="16"/>
                <c:pt idx="0">
                  <c:v>0.72970000000000002</c:v>
                </c:pt>
                <c:pt idx="1">
                  <c:v>0.53979999999999995</c:v>
                </c:pt>
                <c:pt idx="2">
                  <c:v>0.41570000000000001</c:v>
                </c:pt>
                <c:pt idx="3">
                  <c:v>0.39040000000000002</c:v>
                </c:pt>
                <c:pt idx="4">
                  <c:v>0.39</c:v>
                </c:pt>
                <c:pt idx="5">
                  <c:v>0.46</c:v>
                </c:pt>
                <c:pt idx="6">
                  <c:v>0.439</c:v>
                </c:pt>
                <c:pt idx="7">
                  <c:v>0.33</c:v>
                </c:pt>
                <c:pt idx="8">
                  <c:v>0.33119999999999999</c:v>
                </c:pt>
                <c:pt idx="9">
                  <c:v>0.2878787878787879</c:v>
                </c:pt>
                <c:pt idx="10">
                  <c:v>0.3</c:v>
                </c:pt>
                <c:pt idx="11">
                  <c:v>0.32</c:v>
                </c:pt>
                <c:pt idx="12">
                  <c:v>0.12</c:v>
                </c:pt>
                <c:pt idx="13">
                  <c:v>0.03</c:v>
                </c:pt>
                <c:pt idx="14">
                  <c:v>0.03</c:v>
                </c:pt>
                <c:pt idx="15">
                  <c:v>0.04</c:v>
                </c:pt>
              </c:numCache>
            </c:numRef>
          </c:val>
          <c:smooth val="0"/>
          <c:extLst>
            <c:ext xmlns:c16="http://schemas.microsoft.com/office/drawing/2014/chart" uri="{C3380CC4-5D6E-409C-BE32-E72D297353CC}">
              <c16:uniqueId val="{00000000-FBA5-4EAA-B813-4751710A4296}"/>
            </c:ext>
          </c:extLst>
        </c:ser>
        <c:ser>
          <c:idx val="1"/>
          <c:order val="1"/>
          <c:tx>
            <c:strRef>
              <c:f>Sheet1!$C$1</c:f>
              <c:strCache>
                <c:ptCount val="1"/>
                <c:pt idx="0">
                  <c:v>Other M&amp;A</c:v>
                </c:pt>
              </c:strCache>
            </c:strRef>
          </c:tx>
          <c:spPr>
            <a:ln w="38100">
              <a:solidFill>
                <a:srgbClr val="C0BCB2"/>
              </a:solidFill>
              <a:prstDash val="solid"/>
            </a:ln>
          </c:spPr>
          <c:marker>
            <c:symbol val="none"/>
          </c:marker>
          <c:cat>
            <c:strRef>
              <c:f>Sheet1!$A$14:$A$29</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YTD '25</c:v>
                </c:pt>
              </c:strCache>
            </c:strRef>
          </c:cat>
          <c:val>
            <c:numRef>
              <c:f>Sheet1!$C$14:$C$29</c:f>
              <c:numCache>
                <c:formatCode>0%</c:formatCode>
                <c:ptCount val="16"/>
                <c:pt idx="0">
                  <c:v>5.4100000000000002E-2</c:v>
                </c:pt>
                <c:pt idx="1">
                  <c:v>0.1239</c:v>
                </c:pt>
                <c:pt idx="2">
                  <c:v>0.16850000000000001</c:v>
                </c:pt>
                <c:pt idx="3">
                  <c:v>8.8999999999999996E-2</c:v>
                </c:pt>
                <c:pt idx="4">
                  <c:v>7.0000000000000007E-2</c:v>
                </c:pt>
                <c:pt idx="5">
                  <c:v>0.22</c:v>
                </c:pt>
                <c:pt idx="6">
                  <c:v>0.158</c:v>
                </c:pt>
                <c:pt idx="7">
                  <c:v>0.18</c:v>
                </c:pt>
                <c:pt idx="8">
                  <c:v>0.28029999999999999</c:v>
                </c:pt>
                <c:pt idx="9">
                  <c:v>0.25757575757575757</c:v>
                </c:pt>
                <c:pt idx="10">
                  <c:v>0.24</c:v>
                </c:pt>
                <c:pt idx="11">
                  <c:v>0.28000000000000003</c:v>
                </c:pt>
                <c:pt idx="12">
                  <c:v>0.57999999999999996</c:v>
                </c:pt>
                <c:pt idx="13">
                  <c:v>0.32</c:v>
                </c:pt>
                <c:pt idx="14">
                  <c:v>0.33</c:v>
                </c:pt>
                <c:pt idx="15">
                  <c:v>0.25</c:v>
                </c:pt>
              </c:numCache>
            </c:numRef>
          </c:val>
          <c:smooth val="0"/>
          <c:extLst>
            <c:ext xmlns:c16="http://schemas.microsoft.com/office/drawing/2014/chart" uri="{C3380CC4-5D6E-409C-BE32-E72D297353CC}">
              <c16:uniqueId val="{00000001-FBA5-4EAA-B813-4751710A4296}"/>
            </c:ext>
          </c:extLst>
        </c:ser>
        <c:ser>
          <c:idx val="2"/>
          <c:order val="2"/>
          <c:tx>
            <c:strRef>
              <c:f>Sheet1!$D$1</c:f>
              <c:strCache>
                <c:ptCount val="1"/>
                <c:pt idx="0">
                  <c:v>Recap</c:v>
                </c:pt>
              </c:strCache>
            </c:strRef>
          </c:tx>
          <c:spPr>
            <a:ln w="38100">
              <a:solidFill>
                <a:srgbClr val="F5C914"/>
              </a:solidFill>
            </a:ln>
          </c:spPr>
          <c:marker>
            <c:symbol val="none"/>
          </c:marker>
          <c:cat>
            <c:strRef>
              <c:f>Sheet1!$A$14:$A$29</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YTD '25</c:v>
                </c:pt>
              </c:strCache>
            </c:strRef>
          </c:cat>
          <c:val>
            <c:numRef>
              <c:f>Sheet1!$D$14:$D$29</c:f>
              <c:numCache>
                <c:formatCode>0%</c:formatCode>
                <c:ptCount val="16"/>
                <c:pt idx="0">
                  <c:v>5.4100000000000002E-2</c:v>
                </c:pt>
                <c:pt idx="1">
                  <c:v>7.0800000000000002E-2</c:v>
                </c:pt>
                <c:pt idx="2">
                  <c:v>0.1124</c:v>
                </c:pt>
                <c:pt idx="3">
                  <c:v>0.18490000000000001</c:v>
                </c:pt>
                <c:pt idx="4">
                  <c:v>0.28000000000000003</c:v>
                </c:pt>
                <c:pt idx="5">
                  <c:v>0.14000000000000001</c:v>
                </c:pt>
                <c:pt idx="6">
                  <c:v>0.14399999999999999</c:v>
                </c:pt>
                <c:pt idx="7">
                  <c:v>0.19</c:v>
                </c:pt>
                <c:pt idx="8">
                  <c:v>7.6399999999999996E-2</c:v>
                </c:pt>
                <c:pt idx="9">
                  <c:v>0.15151515151515152</c:v>
                </c:pt>
                <c:pt idx="10">
                  <c:v>0.08</c:v>
                </c:pt>
                <c:pt idx="11">
                  <c:v>0.15</c:v>
                </c:pt>
                <c:pt idx="12">
                  <c:v>0.04</c:v>
                </c:pt>
                <c:pt idx="13">
                  <c:v>0.13</c:v>
                </c:pt>
                <c:pt idx="14">
                  <c:v>0.13</c:v>
                </c:pt>
                <c:pt idx="15">
                  <c:v>0.17</c:v>
                </c:pt>
              </c:numCache>
            </c:numRef>
          </c:val>
          <c:smooth val="0"/>
          <c:extLst>
            <c:ext xmlns:c16="http://schemas.microsoft.com/office/drawing/2014/chart" uri="{C3380CC4-5D6E-409C-BE32-E72D297353CC}">
              <c16:uniqueId val="{00000002-FBA5-4EAA-B813-4751710A4296}"/>
            </c:ext>
          </c:extLst>
        </c:ser>
        <c:ser>
          <c:idx val="3"/>
          <c:order val="3"/>
          <c:tx>
            <c:strRef>
              <c:f>Sheet1!$E$1</c:f>
              <c:strCache>
                <c:ptCount val="1"/>
                <c:pt idx="0">
                  <c:v>Refi</c:v>
                </c:pt>
              </c:strCache>
            </c:strRef>
          </c:tx>
          <c:spPr>
            <a:ln w="38100">
              <a:solidFill>
                <a:srgbClr val="40C2C9"/>
              </a:solidFill>
            </a:ln>
          </c:spPr>
          <c:marker>
            <c:symbol val="none"/>
          </c:marker>
          <c:cat>
            <c:strRef>
              <c:f>Sheet1!$A$14:$A$29</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YTD '25</c:v>
                </c:pt>
              </c:strCache>
            </c:strRef>
          </c:cat>
          <c:val>
            <c:numRef>
              <c:f>Sheet1!$E$14:$E$29</c:f>
              <c:numCache>
                <c:formatCode>0%</c:formatCode>
                <c:ptCount val="16"/>
                <c:pt idx="0">
                  <c:v>0.1351</c:v>
                </c:pt>
                <c:pt idx="1">
                  <c:v>0.24779999999999999</c:v>
                </c:pt>
                <c:pt idx="2">
                  <c:v>0.29210000000000003</c:v>
                </c:pt>
                <c:pt idx="3">
                  <c:v>0.32190000000000002</c:v>
                </c:pt>
                <c:pt idx="4">
                  <c:v>0.25</c:v>
                </c:pt>
                <c:pt idx="5">
                  <c:v>0.17</c:v>
                </c:pt>
                <c:pt idx="6">
                  <c:v>0.23699999999999999</c:v>
                </c:pt>
                <c:pt idx="7">
                  <c:v>0.3</c:v>
                </c:pt>
                <c:pt idx="8">
                  <c:v>0.28660000000000002</c:v>
                </c:pt>
                <c:pt idx="9">
                  <c:v>0.29545454545454547</c:v>
                </c:pt>
                <c:pt idx="10">
                  <c:v>0.27</c:v>
                </c:pt>
                <c:pt idx="11">
                  <c:v>0.23</c:v>
                </c:pt>
                <c:pt idx="12">
                  <c:v>0.26</c:v>
                </c:pt>
                <c:pt idx="13">
                  <c:v>0.46</c:v>
                </c:pt>
                <c:pt idx="14">
                  <c:v>0.5</c:v>
                </c:pt>
                <c:pt idx="15">
                  <c:v>0.52</c:v>
                </c:pt>
              </c:numCache>
            </c:numRef>
          </c:val>
          <c:smooth val="0"/>
          <c:extLst>
            <c:ext xmlns:c16="http://schemas.microsoft.com/office/drawing/2014/chart" uri="{C3380CC4-5D6E-409C-BE32-E72D297353CC}">
              <c16:uniqueId val="{00000003-FBA5-4EAA-B813-4751710A4296}"/>
            </c:ext>
          </c:extLst>
        </c:ser>
        <c:ser>
          <c:idx val="4"/>
          <c:order val="4"/>
          <c:tx>
            <c:strRef>
              <c:f>Sheet1!$F$1</c:f>
              <c:strCache>
                <c:ptCount val="1"/>
                <c:pt idx="0">
                  <c:v>Other</c:v>
                </c:pt>
              </c:strCache>
            </c:strRef>
          </c:tx>
          <c:spPr>
            <a:ln w="38100">
              <a:solidFill>
                <a:srgbClr val="1D5080"/>
              </a:solidFill>
            </a:ln>
          </c:spPr>
          <c:marker>
            <c:symbol val="none"/>
          </c:marker>
          <c:cat>
            <c:strRef>
              <c:f>Sheet1!$A$14:$A$29</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YTD '25</c:v>
                </c:pt>
              </c:strCache>
            </c:strRef>
          </c:cat>
          <c:val>
            <c:numRef>
              <c:f>Sheet1!$F$14:$F$29</c:f>
              <c:numCache>
                <c:formatCode>0%</c:formatCode>
                <c:ptCount val="16"/>
                <c:pt idx="0">
                  <c:v>2.7E-2</c:v>
                </c:pt>
                <c:pt idx="1">
                  <c:v>1.7600000000000001E-2</c:v>
                </c:pt>
                <c:pt idx="2">
                  <c:v>1.12E-2</c:v>
                </c:pt>
                <c:pt idx="3">
                  <c:v>1.37E-2</c:v>
                </c:pt>
                <c:pt idx="4">
                  <c:v>0</c:v>
                </c:pt>
                <c:pt idx="5">
                  <c:v>0.01</c:v>
                </c:pt>
                <c:pt idx="6">
                  <c:v>2.1999999999999999E-2</c:v>
                </c:pt>
                <c:pt idx="7">
                  <c:v>0</c:v>
                </c:pt>
                <c:pt idx="8">
                  <c:v>2.5499999999999998E-2</c:v>
                </c:pt>
                <c:pt idx="9">
                  <c:v>7.575757575757576E-3</c:v>
                </c:pt>
                <c:pt idx="10">
                  <c:v>0.11</c:v>
                </c:pt>
                <c:pt idx="11">
                  <c:v>0.03</c:v>
                </c:pt>
                <c:pt idx="12">
                  <c:v>0</c:v>
                </c:pt>
                <c:pt idx="13">
                  <c:v>0.06</c:v>
                </c:pt>
                <c:pt idx="14">
                  <c:v>0.02</c:v>
                </c:pt>
                <c:pt idx="15">
                  <c:v>0.02</c:v>
                </c:pt>
              </c:numCache>
            </c:numRef>
          </c:val>
          <c:smooth val="0"/>
          <c:extLst>
            <c:ext xmlns:c16="http://schemas.microsoft.com/office/drawing/2014/chart" uri="{C3380CC4-5D6E-409C-BE32-E72D297353CC}">
              <c16:uniqueId val="{00000009-9289-433C-B1F3-9C22F296B6C6}"/>
            </c:ext>
          </c:extLst>
        </c:ser>
        <c:dLbls>
          <c:showLegendKey val="0"/>
          <c:showVal val="0"/>
          <c:showCatName val="0"/>
          <c:showSerName val="0"/>
          <c:showPercent val="0"/>
          <c:showBubbleSize val="0"/>
        </c:dLbls>
        <c:smooth val="0"/>
        <c:axId val="284724872"/>
        <c:axId val="1"/>
      </c:lineChart>
      <c:catAx>
        <c:axId val="28472487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1"/>
        <c:lblAlgn val="ctr"/>
        <c:lblOffset val="100"/>
        <c:noMultiLvlLbl val="0"/>
      </c:catAx>
      <c:valAx>
        <c:axId val="1"/>
        <c:scaling>
          <c:orientation val="minMax"/>
          <c:max val="1"/>
          <c:min val="0"/>
        </c:scaling>
        <c:delete val="0"/>
        <c:axPos val="l"/>
        <c:numFmt formatCode="0%" sourceLinked="0"/>
        <c:majorTickMark val="out"/>
        <c:minorTickMark val="none"/>
        <c:tickLblPos val="nextTo"/>
        <c:spPr>
          <a:noFill/>
          <a:ln w="4312">
            <a:noFill/>
            <a:prstDash val="solid"/>
          </a:ln>
        </c:spPr>
        <c:txPr>
          <a:bodyPr rot="0" vert="horz"/>
          <a:lstStyle/>
          <a:p>
            <a:pPr>
              <a:defRPr/>
            </a:pPr>
            <a:endParaRPr lang="en-US"/>
          </a:p>
        </c:txPr>
        <c:crossAx val="284724872"/>
        <c:crosses val="autoZero"/>
        <c:crossBetween val="between"/>
        <c:majorUnit val="0.2"/>
        <c:minorUnit val="0.2"/>
      </c:valAx>
      <c:spPr>
        <a:noFill/>
        <a:ln w="35153">
          <a:noFill/>
        </a:ln>
      </c:spPr>
    </c:plotArea>
    <c:legend>
      <c:legendPos val="tr"/>
      <c:layout>
        <c:manualLayout>
          <c:xMode val="edge"/>
          <c:yMode val="edge"/>
          <c:x val="0.5457942062797706"/>
          <c:y val="7.575757575757576E-2"/>
          <c:w val="0.15482307767084669"/>
          <c:h val="0.24196055038574724"/>
        </c:manualLayout>
      </c:layout>
      <c:overlay val="0"/>
      <c:spPr>
        <a:noFill/>
        <a:ln w="34504">
          <a:noFill/>
        </a:ln>
      </c:spPr>
    </c:legend>
    <c:plotVisOnly val="1"/>
    <c:dispBlanksAs val="gap"/>
    <c:showDLblsOverMax val="1"/>
  </c:chart>
  <c:spPr>
    <a:noFill/>
    <a:ln w="12700">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082" b="1" i="0" u="none" strike="noStrike" baseline="0">
              <a:solidFill>
                <a:srgbClr val="000000"/>
              </a:solidFill>
              <a:latin typeface="Arial"/>
              <a:ea typeface="Arial"/>
              <a:cs typeface="Arial"/>
            </a:defRPr>
          </a:pPr>
          <a:endParaRPr lang="en-US"/>
        </a:p>
      </c:txPr>
    </c:title>
    <c:autoTitleDeleted val="0"/>
    <c:plotArea>
      <c:layout>
        <c:manualLayout>
          <c:layoutTarget val="inner"/>
          <c:xMode val="edge"/>
          <c:yMode val="edge"/>
          <c:x val="0.24228028503562946"/>
          <c:y val="2.2935779816513763E-3"/>
          <c:w val="0.72684085510688834"/>
          <c:h val="0.93119266055045868"/>
        </c:manualLayout>
      </c:layout>
      <c:barChart>
        <c:barDir val="bar"/>
        <c:grouping val="clustered"/>
        <c:varyColors val="0"/>
        <c:ser>
          <c:idx val="0"/>
          <c:order val="0"/>
          <c:tx>
            <c:strRef>
              <c:f>Sheet1!$B$1</c:f>
              <c:strCache>
                <c:ptCount val="1"/>
              </c:strCache>
            </c:strRef>
          </c:tx>
          <c:spPr>
            <a:solidFill>
              <a:srgbClr val="1D5080"/>
            </a:solidFill>
            <a:ln w="3181">
              <a:noFill/>
            </a:ln>
          </c:spPr>
          <c:invertIfNegative val="0"/>
          <c:cat>
            <c:strRef>
              <c:f>Sheet1!$A$2:$A$14</c:f>
              <c:strCache>
                <c:ptCount val="13"/>
                <c:pt idx="0">
                  <c:v>France</c:v>
                </c:pt>
                <c:pt idx="1">
                  <c:v>Netherlands</c:v>
                </c:pt>
                <c:pt idx="2">
                  <c:v>Germany</c:v>
                </c:pt>
                <c:pt idx="3">
                  <c:v>United Kingdom</c:v>
                </c:pt>
                <c:pt idx="4">
                  <c:v>United States</c:v>
                </c:pt>
                <c:pt idx="5">
                  <c:v>Spain</c:v>
                </c:pt>
                <c:pt idx="6">
                  <c:v>Switzerland</c:v>
                </c:pt>
                <c:pt idx="7">
                  <c:v>Belgium</c:v>
                </c:pt>
                <c:pt idx="8">
                  <c:v>Sweden</c:v>
                </c:pt>
                <c:pt idx="9">
                  <c:v>Ireland</c:v>
                </c:pt>
                <c:pt idx="10">
                  <c:v>Finland</c:v>
                </c:pt>
                <c:pt idx="11">
                  <c:v>Luxembourg</c:v>
                </c:pt>
                <c:pt idx="12">
                  <c:v>Italy</c:v>
                </c:pt>
              </c:strCache>
            </c:strRef>
          </c:cat>
          <c:val>
            <c:numRef>
              <c:f>Sheet1!$B$2:$B$14</c:f>
              <c:numCache>
                <c:formatCode>0.00%</c:formatCode>
                <c:ptCount val="13"/>
                <c:pt idx="0">
                  <c:v>0.16619999999999999</c:v>
                </c:pt>
                <c:pt idx="1">
                  <c:v>0.13519999999999999</c:v>
                </c:pt>
                <c:pt idx="2">
                  <c:v>0.1323</c:v>
                </c:pt>
                <c:pt idx="3">
                  <c:v>0.12130000000000001</c:v>
                </c:pt>
                <c:pt idx="4">
                  <c:v>0.1016</c:v>
                </c:pt>
                <c:pt idx="5">
                  <c:v>9.3600000000000003E-2</c:v>
                </c:pt>
                <c:pt idx="6">
                  <c:v>8.2600000000000007E-2</c:v>
                </c:pt>
                <c:pt idx="7">
                  <c:v>3.6600000000000001E-2</c:v>
                </c:pt>
                <c:pt idx="8">
                  <c:v>3.0599999999999999E-2</c:v>
                </c:pt>
                <c:pt idx="9">
                  <c:v>2.0799999999999999E-2</c:v>
                </c:pt>
                <c:pt idx="10">
                  <c:v>1.84E-2</c:v>
                </c:pt>
                <c:pt idx="11">
                  <c:v>1.6500000000000001E-2</c:v>
                </c:pt>
                <c:pt idx="12">
                  <c:v>1.15E-2</c:v>
                </c:pt>
              </c:numCache>
            </c:numRef>
          </c:val>
          <c:extLst>
            <c:ext xmlns:c16="http://schemas.microsoft.com/office/drawing/2014/chart" uri="{C3380CC4-5D6E-409C-BE32-E72D297353CC}">
              <c16:uniqueId val="{00000001-AB26-4977-8C25-615A2FF724F2}"/>
            </c:ext>
          </c:extLst>
        </c:ser>
        <c:dLbls>
          <c:showLegendKey val="0"/>
          <c:showVal val="0"/>
          <c:showCatName val="0"/>
          <c:showSerName val="0"/>
          <c:showPercent val="0"/>
          <c:showBubbleSize val="0"/>
        </c:dLbls>
        <c:gapWidth val="60"/>
        <c:axId val="286878784"/>
        <c:axId val="1"/>
      </c:barChart>
      <c:catAx>
        <c:axId val="286878784"/>
        <c:scaling>
          <c:orientation val="maxMin"/>
        </c:scaling>
        <c:delete val="0"/>
        <c:axPos val="l"/>
        <c:numFmt formatCode="General" sourceLinked="1"/>
        <c:majorTickMark val="none"/>
        <c:minorTickMark val="none"/>
        <c:tickLblPos val="nextTo"/>
        <c:spPr>
          <a:noFill/>
          <a:ln w="3169">
            <a:solidFill>
              <a:srgbClr val="C0BCB2"/>
            </a:solidFill>
            <a:prstDash val="solid"/>
          </a:ln>
        </c:spPr>
        <c:txPr>
          <a:bodyPr rot="0" vert="horz"/>
          <a:lstStyle/>
          <a:p>
            <a:pPr>
              <a:defRPr sz="1100" b="0" i="0" u="none" strike="noStrike" baseline="0">
                <a:solidFill>
                  <a:srgbClr val="000000"/>
                </a:solidFill>
                <a:latin typeface="Arial Narrow"/>
                <a:ea typeface="Arial Narrow"/>
                <a:cs typeface="Arial Narrow"/>
              </a:defRPr>
            </a:pPr>
            <a:endParaRPr lang="en-US"/>
          </a:p>
        </c:txPr>
        <c:crossAx val="1"/>
        <c:crosses val="autoZero"/>
        <c:auto val="1"/>
        <c:lblAlgn val="ctr"/>
        <c:lblOffset val="100"/>
        <c:tickLblSkip val="1"/>
        <c:tickMarkSkip val="1"/>
        <c:noMultiLvlLbl val="0"/>
      </c:catAx>
      <c:valAx>
        <c:axId val="1"/>
        <c:scaling>
          <c:orientation val="minMax"/>
        </c:scaling>
        <c:delete val="0"/>
        <c:axPos val="b"/>
        <c:numFmt formatCode="0%" sourceLinked="0"/>
        <c:majorTickMark val="out"/>
        <c:minorTickMark val="none"/>
        <c:tickLblPos val="nextTo"/>
        <c:spPr>
          <a:noFill/>
          <a:ln w="3169">
            <a:noFill/>
            <a:prstDash val="solid"/>
          </a:ln>
        </c:spPr>
        <c:txPr>
          <a:bodyPr rot="0" vert="horz"/>
          <a:lstStyle/>
          <a:p>
            <a:pPr>
              <a:defRPr sz="1100" b="0" i="0" u="none" strike="noStrike" baseline="0">
                <a:solidFill>
                  <a:srgbClr val="000000"/>
                </a:solidFill>
                <a:latin typeface="Arial Narrow"/>
                <a:ea typeface="Arial Narrow"/>
                <a:cs typeface="Arial Narrow"/>
              </a:defRPr>
            </a:pPr>
            <a:endParaRPr lang="en-US"/>
          </a:p>
        </c:txPr>
        <c:crossAx val="286878784"/>
        <c:crosses val="max"/>
        <c:crossBetween val="between"/>
      </c:valAx>
      <c:spPr>
        <a:noFill/>
        <a:ln w="25448">
          <a:noFill/>
        </a:ln>
      </c:spPr>
    </c:plotArea>
    <c:plotVisOnly val="1"/>
    <c:dispBlanksAs val="gap"/>
    <c:showDLblsOverMax val="0"/>
  </c:chart>
  <c:spPr>
    <a:noFill/>
    <a:ln>
      <a:noFill/>
    </a:ln>
  </c:spPr>
  <c:txPr>
    <a:bodyPr/>
    <a:lstStyle/>
    <a:p>
      <a:pPr>
        <a:defRPr sz="902" b="1"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078" b="1" i="0" u="none" strike="noStrike" baseline="0">
              <a:solidFill>
                <a:srgbClr val="000000"/>
              </a:solidFill>
              <a:latin typeface="Arial"/>
              <a:ea typeface="Arial"/>
              <a:cs typeface="Arial"/>
            </a:defRPr>
          </a:pPr>
          <a:endParaRPr lang="en-US"/>
        </a:p>
      </c:txPr>
    </c:title>
    <c:autoTitleDeleted val="0"/>
    <c:plotArea>
      <c:layout>
        <c:manualLayout>
          <c:layoutTarget val="inner"/>
          <c:xMode val="edge"/>
          <c:yMode val="edge"/>
          <c:x val="0.22774946794624515"/>
          <c:y val="3.0747378622201334E-2"/>
          <c:w val="0.72684085510688834"/>
          <c:h val="0.87382541154788029"/>
        </c:manualLayout>
      </c:layout>
      <c:barChart>
        <c:barDir val="bar"/>
        <c:grouping val="clustered"/>
        <c:varyColors val="0"/>
        <c:ser>
          <c:idx val="0"/>
          <c:order val="0"/>
          <c:tx>
            <c:strRef>
              <c:f>Sheet1!$B$1</c:f>
              <c:strCache>
                <c:ptCount val="1"/>
              </c:strCache>
            </c:strRef>
          </c:tx>
          <c:spPr>
            <a:solidFill>
              <a:srgbClr val="1D5080"/>
            </a:solidFill>
            <a:ln w="3183">
              <a:noFill/>
            </a:ln>
          </c:spPr>
          <c:invertIfNegative val="0"/>
          <c:cat>
            <c:strRef>
              <c:f>Sheet1!$A$2:$A$14</c:f>
              <c:strCache>
                <c:ptCount val="13"/>
                <c:pt idx="0">
                  <c:v>France</c:v>
                </c:pt>
                <c:pt idx="1">
                  <c:v>Netherlands</c:v>
                </c:pt>
                <c:pt idx="2">
                  <c:v>United Kingdom</c:v>
                </c:pt>
                <c:pt idx="3">
                  <c:v>Germany</c:v>
                </c:pt>
                <c:pt idx="4">
                  <c:v>United States</c:v>
                </c:pt>
                <c:pt idx="5">
                  <c:v>Italy</c:v>
                </c:pt>
                <c:pt idx="6">
                  <c:v>Spain</c:v>
                </c:pt>
                <c:pt idx="7">
                  <c:v>Switzerland</c:v>
                </c:pt>
                <c:pt idx="8">
                  <c:v>Belgium</c:v>
                </c:pt>
                <c:pt idx="9">
                  <c:v>Sweden</c:v>
                </c:pt>
                <c:pt idx="10">
                  <c:v>Luxembourg</c:v>
                </c:pt>
                <c:pt idx="11">
                  <c:v>Ireland</c:v>
                </c:pt>
                <c:pt idx="12">
                  <c:v>Finland</c:v>
                </c:pt>
              </c:strCache>
            </c:strRef>
          </c:cat>
          <c:val>
            <c:numRef>
              <c:f>Sheet1!$B$2:$B$14</c:f>
              <c:numCache>
                <c:formatCode>0.00%</c:formatCode>
                <c:ptCount val="13"/>
                <c:pt idx="0">
                  <c:v>0.16220000000000001</c:v>
                </c:pt>
                <c:pt idx="1">
                  <c:v>0.1351</c:v>
                </c:pt>
                <c:pt idx="2">
                  <c:v>0.1351</c:v>
                </c:pt>
                <c:pt idx="3">
                  <c:v>0.12970000000000001</c:v>
                </c:pt>
                <c:pt idx="4">
                  <c:v>7.5700000000000003E-2</c:v>
                </c:pt>
                <c:pt idx="5">
                  <c:v>6.4899999999999999E-2</c:v>
                </c:pt>
                <c:pt idx="6">
                  <c:v>5.9499999999999997E-2</c:v>
                </c:pt>
                <c:pt idx="7">
                  <c:v>5.4100000000000002E-2</c:v>
                </c:pt>
                <c:pt idx="8">
                  <c:v>4.3200000000000002E-2</c:v>
                </c:pt>
                <c:pt idx="9">
                  <c:v>3.2399999999999998E-2</c:v>
                </c:pt>
                <c:pt idx="10">
                  <c:v>2.7E-2</c:v>
                </c:pt>
                <c:pt idx="11">
                  <c:v>2.7E-2</c:v>
                </c:pt>
                <c:pt idx="12">
                  <c:v>1.6199999999999999E-2</c:v>
                </c:pt>
              </c:numCache>
            </c:numRef>
          </c:val>
          <c:extLst>
            <c:ext xmlns:c16="http://schemas.microsoft.com/office/drawing/2014/chart" uri="{C3380CC4-5D6E-409C-BE32-E72D297353CC}">
              <c16:uniqueId val="{00000001-A118-488D-8F90-F393673385F8}"/>
            </c:ext>
          </c:extLst>
        </c:ser>
        <c:dLbls>
          <c:showLegendKey val="0"/>
          <c:showVal val="0"/>
          <c:showCatName val="0"/>
          <c:showSerName val="0"/>
          <c:showPercent val="0"/>
          <c:showBubbleSize val="0"/>
        </c:dLbls>
        <c:gapWidth val="60"/>
        <c:axId val="287895952"/>
        <c:axId val="1"/>
      </c:barChart>
      <c:catAx>
        <c:axId val="287895952"/>
        <c:scaling>
          <c:orientation val="maxMin"/>
        </c:scaling>
        <c:delete val="0"/>
        <c:axPos val="l"/>
        <c:numFmt formatCode="General" sourceLinked="1"/>
        <c:majorTickMark val="none"/>
        <c:minorTickMark val="none"/>
        <c:tickLblPos val="nextTo"/>
        <c:spPr>
          <a:noFill/>
          <a:ln w="3165">
            <a:solidFill>
              <a:srgbClr val="C0BCB2"/>
            </a:solidFill>
            <a:prstDash val="solid"/>
          </a:ln>
        </c:spPr>
        <c:txPr>
          <a:bodyPr rot="0" vert="horz"/>
          <a:lstStyle/>
          <a:p>
            <a:pPr>
              <a:defRPr sz="1100" b="0" i="0" u="none" strike="noStrike" baseline="0">
                <a:solidFill>
                  <a:srgbClr val="000000"/>
                </a:solidFill>
                <a:latin typeface="Arial Narrow"/>
                <a:ea typeface="Arial Narrow"/>
                <a:cs typeface="Arial Narrow"/>
              </a:defRPr>
            </a:pPr>
            <a:endParaRPr lang="en-US"/>
          </a:p>
        </c:txPr>
        <c:crossAx val="1"/>
        <c:crosses val="autoZero"/>
        <c:auto val="1"/>
        <c:lblAlgn val="ctr"/>
        <c:lblOffset val="100"/>
        <c:tickLblSkip val="1"/>
        <c:tickMarkSkip val="1"/>
        <c:noMultiLvlLbl val="0"/>
      </c:catAx>
      <c:valAx>
        <c:axId val="1"/>
        <c:scaling>
          <c:orientation val="minMax"/>
        </c:scaling>
        <c:delete val="0"/>
        <c:axPos val="b"/>
        <c:numFmt formatCode="0%" sourceLinked="0"/>
        <c:majorTickMark val="out"/>
        <c:minorTickMark val="none"/>
        <c:tickLblPos val="nextTo"/>
        <c:spPr>
          <a:noFill/>
          <a:ln w="3165">
            <a:noFill/>
            <a:prstDash val="solid"/>
          </a:ln>
        </c:spPr>
        <c:txPr>
          <a:bodyPr rot="0" vert="horz"/>
          <a:lstStyle/>
          <a:p>
            <a:pPr>
              <a:defRPr sz="1100" b="0" i="0" u="none" strike="noStrike" baseline="0">
                <a:solidFill>
                  <a:srgbClr val="000000"/>
                </a:solidFill>
                <a:latin typeface="Arial Narrow"/>
                <a:ea typeface="Arial Narrow"/>
                <a:cs typeface="Arial Narrow"/>
              </a:defRPr>
            </a:pPr>
            <a:endParaRPr lang="en-US"/>
          </a:p>
        </c:txPr>
        <c:crossAx val="287895952"/>
        <c:crosses val="max"/>
        <c:crossBetween val="between"/>
      </c:valAx>
      <c:spPr>
        <a:noFill/>
        <a:ln w="25464">
          <a:noFill/>
        </a:ln>
      </c:spPr>
    </c:plotArea>
    <c:plotVisOnly val="1"/>
    <c:dispBlanksAs val="gap"/>
    <c:showDLblsOverMax val="0"/>
  </c:chart>
  <c:spPr>
    <a:noFill/>
    <a:ln>
      <a:noFill/>
    </a:ln>
  </c:spPr>
  <c:txPr>
    <a:bodyPr/>
    <a:lstStyle/>
    <a:p>
      <a:pPr>
        <a:defRPr sz="897" b="1"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28028503562946"/>
          <c:y val="2.2935779816513763E-3"/>
          <c:w val="0.72684085510688834"/>
          <c:h val="0.93119266055045868"/>
        </c:manualLayout>
      </c:layout>
      <c:barChart>
        <c:barDir val="bar"/>
        <c:grouping val="clustered"/>
        <c:varyColors val="0"/>
        <c:ser>
          <c:idx val="0"/>
          <c:order val="0"/>
          <c:tx>
            <c:strRef>
              <c:f>Sheet1!$B$1</c:f>
              <c:strCache>
                <c:ptCount val="1"/>
                <c:pt idx="0">
                  <c:v>Series 1</c:v>
                </c:pt>
              </c:strCache>
            </c:strRef>
          </c:tx>
          <c:spPr>
            <a:solidFill>
              <a:srgbClr val="1D5080"/>
            </a:solidFill>
            <a:ln w="3181">
              <a:noFill/>
            </a:ln>
          </c:spPr>
          <c:invertIfNegative val="0"/>
          <c:cat>
            <c:strRef>
              <c:f>Sheet1!$A$2:$A$14</c:f>
              <c:strCache>
                <c:ptCount val="13"/>
                <c:pt idx="0">
                  <c:v>Healthcare</c:v>
                </c:pt>
                <c:pt idx="1">
                  <c:v>Services &amp; Leasing</c:v>
                </c:pt>
                <c:pt idx="2">
                  <c:v>Computers &amp; Electronics</c:v>
                </c:pt>
                <c:pt idx="3">
                  <c:v>Food &amp; Beverage</c:v>
                </c:pt>
                <c:pt idx="4">
                  <c:v>Telecom</c:v>
                </c:pt>
                <c:pt idx="5">
                  <c:v>Chemicals</c:v>
                </c:pt>
                <c:pt idx="6">
                  <c:v>Real Estate</c:v>
                </c:pt>
                <c:pt idx="7">
                  <c:v>Manufacturing &amp; Machinery</c:v>
                </c:pt>
                <c:pt idx="8">
                  <c:v>Gaming &amp; Hotel</c:v>
                </c:pt>
                <c:pt idx="9">
                  <c:v>Insurance</c:v>
                </c:pt>
                <c:pt idx="10">
                  <c:v>Entertainment &amp; Leisure</c:v>
                </c:pt>
                <c:pt idx="11">
                  <c:v>Building Materials</c:v>
                </c:pt>
                <c:pt idx="12">
                  <c:v>Retail</c:v>
                </c:pt>
              </c:strCache>
            </c:strRef>
          </c:cat>
          <c:val>
            <c:numRef>
              <c:f>Sheet1!$B$2:$B$14</c:f>
              <c:numCache>
                <c:formatCode>0.00%</c:formatCode>
                <c:ptCount val="13"/>
                <c:pt idx="0">
                  <c:v>0.1263</c:v>
                </c:pt>
                <c:pt idx="1">
                  <c:v>0.10340000000000001</c:v>
                </c:pt>
                <c:pt idx="2">
                  <c:v>9.6199999999999994E-2</c:v>
                </c:pt>
                <c:pt idx="3">
                  <c:v>7.2800000000000004E-2</c:v>
                </c:pt>
                <c:pt idx="4">
                  <c:v>7.0400000000000004E-2</c:v>
                </c:pt>
                <c:pt idx="5">
                  <c:v>6.9900000000000004E-2</c:v>
                </c:pt>
                <c:pt idx="6">
                  <c:v>6.0199999999999997E-2</c:v>
                </c:pt>
                <c:pt idx="7">
                  <c:v>5.62E-2</c:v>
                </c:pt>
                <c:pt idx="8">
                  <c:v>5.0799999999999998E-2</c:v>
                </c:pt>
                <c:pt idx="9">
                  <c:v>5.0599999999999999E-2</c:v>
                </c:pt>
                <c:pt idx="10">
                  <c:v>4.82E-2</c:v>
                </c:pt>
                <c:pt idx="11">
                  <c:v>3.6299999999999999E-2</c:v>
                </c:pt>
                <c:pt idx="12">
                  <c:v>2.6200000000000001E-2</c:v>
                </c:pt>
              </c:numCache>
            </c:numRef>
          </c:val>
          <c:extLst>
            <c:ext xmlns:c16="http://schemas.microsoft.com/office/drawing/2014/chart" uri="{C3380CC4-5D6E-409C-BE32-E72D297353CC}">
              <c16:uniqueId val="{00000001-AB26-4977-8C25-615A2FF724F2}"/>
            </c:ext>
          </c:extLst>
        </c:ser>
        <c:dLbls>
          <c:showLegendKey val="0"/>
          <c:showVal val="0"/>
          <c:showCatName val="0"/>
          <c:showSerName val="0"/>
          <c:showPercent val="0"/>
          <c:showBubbleSize val="0"/>
        </c:dLbls>
        <c:gapWidth val="60"/>
        <c:axId val="286878784"/>
        <c:axId val="1"/>
      </c:barChart>
      <c:catAx>
        <c:axId val="286878784"/>
        <c:scaling>
          <c:orientation val="maxMin"/>
        </c:scaling>
        <c:delete val="0"/>
        <c:axPos val="l"/>
        <c:numFmt formatCode="General" sourceLinked="1"/>
        <c:majorTickMark val="none"/>
        <c:minorTickMark val="none"/>
        <c:tickLblPos val="nextTo"/>
        <c:spPr>
          <a:noFill/>
          <a:ln w="3169">
            <a:solidFill>
              <a:srgbClr val="C0BCB2"/>
            </a:solidFill>
            <a:prstDash val="solid"/>
          </a:ln>
        </c:spPr>
        <c:txPr>
          <a:bodyPr rot="0" vert="horz"/>
          <a:lstStyle/>
          <a:p>
            <a:pPr>
              <a:defRPr sz="1100" b="0" i="0" u="none" strike="noStrike" baseline="0">
                <a:solidFill>
                  <a:srgbClr val="000000"/>
                </a:solidFill>
                <a:latin typeface="Arial Narrow"/>
                <a:ea typeface="Arial Narrow"/>
                <a:cs typeface="Arial Narrow"/>
              </a:defRPr>
            </a:pPr>
            <a:endParaRPr lang="en-US"/>
          </a:p>
        </c:txPr>
        <c:crossAx val="1"/>
        <c:crosses val="autoZero"/>
        <c:auto val="1"/>
        <c:lblAlgn val="ctr"/>
        <c:lblOffset val="100"/>
        <c:tickLblSkip val="1"/>
        <c:tickMarkSkip val="1"/>
        <c:noMultiLvlLbl val="0"/>
      </c:catAx>
      <c:valAx>
        <c:axId val="1"/>
        <c:scaling>
          <c:orientation val="minMax"/>
        </c:scaling>
        <c:delete val="0"/>
        <c:axPos val="b"/>
        <c:numFmt formatCode="0%" sourceLinked="0"/>
        <c:majorTickMark val="out"/>
        <c:minorTickMark val="none"/>
        <c:tickLblPos val="nextTo"/>
        <c:spPr>
          <a:noFill/>
          <a:ln w="3169">
            <a:noFill/>
            <a:prstDash val="solid"/>
          </a:ln>
        </c:spPr>
        <c:txPr>
          <a:bodyPr rot="0" vert="horz"/>
          <a:lstStyle/>
          <a:p>
            <a:pPr>
              <a:defRPr sz="1100" b="0" i="0" u="none" strike="noStrike" baseline="0">
                <a:solidFill>
                  <a:srgbClr val="000000"/>
                </a:solidFill>
                <a:latin typeface="Arial Narrow"/>
                <a:ea typeface="Arial Narrow"/>
                <a:cs typeface="Arial Narrow"/>
              </a:defRPr>
            </a:pPr>
            <a:endParaRPr lang="en-US"/>
          </a:p>
        </c:txPr>
        <c:crossAx val="286878784"/>
        <c:crosses val="max"/>
        <c:crossBetween val="between"/>
      </c:valAx>
      <c:spPr>
        <a:noFill/>
        <a:ln w="25448">
          <a:noFill/>
        </a:ln>
      </c:spPr>
    </c:plotArea>
    <c:plotVisOnly val="1"/>
    <c:dispBlanksAs val="gap"/>
    <c:showDLblsOverMax val="0"/>
  </c:chart>
  <c:spPr>
    <a:noFill/>
    <a:ln>
      <a:noFill/>
    </a:ln>
  </c:spPr>
  <c:txPr>
    <a:bodyPr/>
    <a:lstStyle/>
    <a:p>
      <a:pPr>
        <a:defRPr sz="902" b="1" i="0" u="none" strike="noStrike" baseline="0">
          <a:solidFill>
            <a:srgbClr val="000000"/>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82" b="1" i="0" u="none" strike="noStrike" baseline="0">
                <a:solidFill>
                  <a:srgbClr val="000000"/>
                </a:solidFill>
                <a:latin typeface="Arial"/>
                <a:ea typeface="Arial"/>
                <a:cs typeface="Arial"/>
              </a:defRPr>
            </a:pPr>
            <a:endParaRPr lang="en-US"/>
          </a:p>
        </c:rich>
      </c:tx>
      <c:overlay val="0"/>
    </c:title>
    <c:autoTitleDeleted val="0"/>
    <c:plotArea>
      <c:layout>
        <c:manualLayout>
          <c:layoutTarget val="inner"/>
          <c:xMode val="edge"/>
          <c:yMode val="edge"/>
          <c:x val="0.24228028503562946"/>
          <c:y val="2.2935779816513763E-3"/>
          <c:w val="0.72684085510688834"/>
          <c:h val="0.93119266055045868"/>
        </c:manualLayout>
      </c:layout>
      <c:barChart>
        <c:barDir val="bar"/>
        <c:grouping val="clustered"/>
        <c:varyColors val="0"/>
        <c:ser>
          <c:idx val="0"/>
          <c:order val="0"/>
          <c:tx>
            <c:strRef>
              <c:f>Sheet1!$B$1</c:f>
              <c:strCache>
                <c:ptCount val="1"/>
              </c:strCache>
            </c:strRef>
          </c:tx>
          <c:spPr>
            <a:solidFill>
              <a:srgbClr val="1D5080"/>
            </a:solidFill>
            <a:ln w="3181">
              <a:noFill/>
            </a:ln>
          </c:spPr>
          <c:invertIfNegative val="0"/>
          <c:cat>
            <c:strRef>
              <c:f>Sheet1!$A$2:$A$14</c:f>
              <c:strCache>
                <c:ptCount val="13"/>
                <c:pt idx="0">
                  <c:v>Healthcare</c:v>
                </c:pt>
                <c:pt idx="1">
                  <c:v>Services &amp; Leasing</c:v>
                </c:pt>
                <c:pt idx="2">
                  <c:v>Computers &amp; Electronics</c:v>
                </c:pt>
                <c:pt idx="3">
                  <c:v>Food &amp; Beverage</c:v>
                </c:pt>
                <c:pt idx="4">
                  <c:v>Manufacturing &amp; Machinery</c:v>
                </c:pt>
                <c:pt idx="5">
                  <c:v>Chemicals</c:v>
                </c:pt>
                <c:pt idx="6">
                  <c:v>Entertainment &amp; Leisure</c:v>
                </c:pt>
                <c:pt idx="7">
                  <c:v>Building Materials</c:v>
                </c:pt>
                <c:pt idx="8">
                  <c:v>Insurance</c:v>
                </c:pt>
                <c:pt idx="9">
                  <c:v>Telecom</c:v>
                </c:pt>
                <c:pt idx="10">
                  <c:v>Restaurants</c:v>
                </c:pt>
                <c:pt idx="11">
                  <c:v>Retail</c:v>
                </c:pt>
                <c:pt idx="12">
                  <c:v>Gaming &amp; Hotel</c:v>
                </c:pt>
              </c:strCache>
            </c:strRef>
          </c:cat>
          <c:val>
            <c:numRef>
              <c:f>Sheet1!$B$2:$B$14</c:f>
              <c:numCache>
                <c:formatCode>0.0%</c:formatCode>
                <c:ptCount val="13"/>
                <c:pt idx="0">
                  <c:v>0.14599999999999999</c:v>
                </c:pt>
                <c:pt idx="1">
                  <c:v>0.11899999999999999</c:v>
                </c:pt>
                <c:pt idx="2">
                  <c:v>0.108</c:v>
                </c:pt>
                <c:pt idx="3">
                  <c:v>9.1999999999999998E-2</c:v>
                </c:pt>
                <c:pt idx="4">
                  <c:v>7.0000000000000007E-2</c:v>
                </c:pt>
                <c:pt idx="5">
                  <c:v>5.3999999999999999E-2</c:v>
                </c:pt>
                <c:pt idx="6">
                  <c:v>3.7999999999999999E-2</c:v>
                </c:pt>
                <c:pt idx="7">
                  <c:v>3.7999999999999999E-2</c:v>
                </c:pt>
                <c:pt idx="8">
                  <c:v>3.2000000000000001E-2</c:v>
                </c:pt>
                <c:pt idx="9">
                  <c:v>3.2000000000000001E-2</c:v>
                </c:pt>
                <c:pt idx="10">
                  <c:v>2.7E-2</c:v>
                </c:pt>
                <c:pt idx="11">
                  <c:v>2.7E-2</c:v>
                </c:pt>
                <c:pt idx="12">
                  <c:v>2.7E-2</c:v>
                </c:pt>
              </c:numCache>
            </c:numRef>
          </c:val>
          <c:extLst>
            <c:ext xmlns:c16="http://schemas.microsoft.com/office/drawing/2014/chart" uri="{C3380CC4-5D6E-409C-BE32-E72D297353CC}">
              <c16:uniqueId val="{00000001-AB26-4977-8C25-615A2FF724F2}"/>
            </c:ext>
          </c:extLst>
        </c:ser>
        <c:dLbls>
          <c:showLegendKey val="0"/>
          <c:showVal val="0"/>
          <c:showCatName val="0"/>
          <c:showSerName val="0"/>
          <c:showPercent val="0"/>
          <c:showBubbleSize val="0"/>
        </c:dLbls>
        <c:gapWidth val="60"/>
        <c:axId val="286878784"/>
        <c:axId val="1"/>
      </c:barChart>
      <c:catAx>
        <c:axId val="286878784"/>
        <c:scaling>
          <c:orientation val="maxMin"/>
        </c:scaling>
        <c:delete val="0"/>
        <c:axPos val="l"/>
        <c:numFmt formatCode="General" sourceLinked="1"/>
        <c:majorTickMark val="none"/>
        <c:minorTickMark val="none"/>
        <c:tickLblPos val="nextTo"/>
        <c:spPr>
          <a:noFill/>
          <a:ln w="3169">
            <a:solidFill>
              <a:srgbClr val="C0BCB2"/>
            </a:solidFill>
            <a:prstDash val="solid"/>
          </a:ln>
        </c:spPr>
        <c:txPr>
          <a:bodyPr rot="0" vert="horz"/>
          <a:lstStyle/>
          <a:p>
            <a:pPr>
              <a:defRPr sz="1100" b="0" i="0" u="none" strike="noStrike" baseline="0">
                <a:solidFill>
                  <a:srgbClr val="000000"/>
                </a:solidFill>
                <a:latin typeface="Arial Narrow"/>
                <a:ea typeface="Arial Narrow"/>
                <a:cs typeface="Arial Narrow"/>
              </a:defRPr>
            </a:pPr>
            <a:endParaRPr lang="en-US"/>
          </a:p>
        </c:txPr>
        <c:crossAx val="1"/>
        <c:crosses val="autoZero"/>
        <c:auto val="1"/>
        <c:lblAlgn val="ctr"/>
        <c:lblOffset val="100"/>
        <c:tickLblSkip val="1"/>
        <c:tickMarkSkip val="1"/>
        <c:noMultiLvlLbl val="0"/>
      </c:catAx>
      <c:valAx>
        <c:axId val="1"/>
        <c:scaling>
          <c:orientation val="minMax"/>
        </c:scaling>
        <c:delete val="0"/>
        <c:axPos val="b"/>
        <c:numFmt formatCode="0%" sourceLinked="0"/>
        <c:majorTickMark val="out"/>
        <c:minorTickMark val="none"/>
        <c:tickLblPos val="nextTo"/>
        <c:spPr>
          <a:noFill/>
          <a:ln w="3169">
            <a:noFill/>
            <a:prstDash val="solid"/>
          </a:ln>
        </c:spPr>
        <c:txPr>
          <a:bodyPr rot="0" vert="horz"/>
          <a:lstStyle/>
          <a:p>
            <a:pPr>
              <a:defRPr sz="1100" b="0" i="0" u="none" strike="noStrike" baseline="0">
                <a:solidFill>
                  <a:srgbClr val="000000"/>
                </a:solidFill>
                <a:latin typeface="Arial Narrow"/>
                <a:ea typeface="Arial Narrow"/>
                <a:cs typeface="Arial Narrow"/>
              </a:defRPr>
            </a:pPr>
            <a:endParaRPr lang="en-US"/>
          </a:p>
        </c:txPr>
        <c:crossAx val="286878784"/>
        <c:crosses val="max"/>
        <c:crossBetween val="between"/>
      </c:valAx>
      <c:spPr>
        <a:noFill/>
        <a:ln w="25448">
          <a:noFill/>
        </a:ln>
      </c:spPr>
    </c:plotArea>
    <c:plotVisOnly val="1"/>
    <c:dispBlanksAs val="gap"/>
    <c:showDLblsOverMax val="0"/>
  </c:chart>
  <c:spPr>
    <a:noFill/>
    <a:ln>
      <a:noFill/>
    </a:ln>
  </c:spPr>
  <c:txPr>
    <a:bodyPr/>
    <a:lstStyle/>
    <a:p>
      <a:pPr>
        <a:defRPr sz="902" b="1" i="0" u="none" strike="noStrike" baseline="0">
          <a:solidFill>
            <a:srgbClr val="000000"/>
          </a:solidFill>
          <a:latin typeface="Arial"/>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343370273160298E-2"/>
          <c:y val="2.9785452954744294E-2"/>
          <c:w val="0.79627940604646641"/>
          <c:h val="0.80335540443808151"/>
        </c:manualLayout>
      </c:layout>
      <c:barChart>
        <c:barDir val="col"/>
        <c:grouping val="percentStacked"/>
        <c:varyColors val="0"/>
        <c:ser>
          <c:idx val="0"/>
          <c:order val="0"/>
          <c:tx>
            <c:strRef>
              <c:f>Sheet1!$B$1</c:f>
              <c:strCache>
                <c:ptCount val="1"/>
                <c:pt idx="0">
                  <c:v>Less than €249</c:v>
                </c:pt>
              </c:strCache>
            </c:strRef>
          </c:tx>
          <c:spPr>
            <a:solidFill>
              <a:srgbClr val="1D5080"/>
            </a:solidFill>
            <a:ln w="24155">
              <a:noFill/>
            </a:ln>
          </c:spPr>
          <c:invertIfNegative val="0"/>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Sheet1!$B$13:$B$29</c:f>
              <c:numCache>
                <c:formatCode>0.00%</c:formatCode>
                <c:ptCount val="17"/>
                <c:pt idx="0">
                  <c:v>0.76190000000000002</c:v>
                </c:pt>
                <c:pt idx="1">
                  <c:v>0.65749999999999997</c:v>
                </c:pt>
                <c:pt idx="2">
                  <c:v>0.55659999999999998</c:v>
                </c:pt>
                <c:pt idx="3">
                  <c:v>0.57689999999999997</c:v>
                </c:pt>
                <c:pt idx="4">
                  <c:v>0.59650000000000003</c:v>
                </c:pt>
                <c:pt idx="5">
                  <c:v>0.56299999999999994</c:v>
                </c:pt>
                <c:pt idx="6" formatCode="0%">
                  <c:v>0.5</c:v>
                </c:pt>
                <c:pt idx="7">
                  <c:v>0.31313131313131315</c:v>
                </c:pt>
                <c:pt idx="8">
                  <c:v>0.26056338028169013</c:v>
                </c:pt>
                <c:pt idx="9">
                  <c:v>0.09</c:v>
                </c:pt>
                <c:pt idx="10">
                  <c:v>0.16666666666666666</c:v>
                </c:pt>
                <c:pt idx="11">
                  <c:v>0.18</c:v>
                </c:pt>
                <c:pt idx="12" formatCode="0%">
                  <c:v>7.0000000000000007E-2</c:v>
                </c:pt>
                <c:pt idx="13" formatCode="0%">
                  <c:v>0.15</c:v>
                </c:pt>
                <c:pt idx="14" formatCode="0%">
                  <c:v>0.35</c:v>
                </c:pt>
                <c:pt idx="15" formatCode="0%">
                  <c:v>0.05</c:v>
                </c:pt>
                <c:pt idx="16" formatCode="0%">
                  <c:v>0.11</c:v>
                </c:pt>
              </c:numCache>
            </c:numRef>
          </c:val>
          <c:extLst>
            <c:ext xmlns:c16="http://schemas.microsoft.com/office/drawing/2014/chart" uri="{C3380CC4-5D6E-409C-BE32-E72D297353CC}">
              <c16:uniqueId val="{00000000-B06F-41C8-95CF-A9AB20849BF5}"/>
            </c:ext>
          </c:extLst>
        </c:ser>
        <c:ser>
          <c:idx val="1"/>
          <c:order val="1"/>
          <c:tx>
            <c:strRef>
              <c:f>Sheet1!$C$1</c:f>
              <c:strCache>
                <c:ptCount val="1"/>
                <c:pt idx="0">
                  <c:v>€250 to €499M</c:v>
                </c:pt>
              </c:strCache>
            </c:strRef>
          </c:tx>
          <c:spPr>
            <a:solidFill>
              <a:srgbClr val="6185A6"/>
            </a:solidFill>
            <a:ln w="24155">
              <a:noFill/>
            </a:ln>
          </c:spPr>
          <c:invertIfNegative val="0"/>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Sheet1!$C$13:$C$29</c:f>
              <c:numCache>
                <c:formatCode>0.00%</c:formatCode>
                <c:ptCount val="17"/>
                <c:pt idx="0">
                  <c:v>9.5200000000000007E-2</c:v>
                </c:pt>
                <c:pt idx="1">
                  <c:v>0.20549999999999999</c:v>
                </c:pt>
                <c:pt idx="2">
                  <c:v>0.26419999999999999</c:v>
                </c:pt>
                <c:pt idx="3">
                  <c:v>0.25640000000000002</c:v>
                </c:pt>
                <c:pt idx="4">
                  <c:v>0.23680000000000001</c:v>
                </c:pt>
                <c:pt idx="5">
                  <c:v>0.27729999999999999</c:v>
                </c:pt>
                <c:pt idx="6" formatCode="0%">
                  <c:v>0.32</c:v>
                </c:pt>
                <c:pt idx="7">
                  <c:v>0.41414141414141414</c:v>
                </c:pt>
                <c:pt idx="8">
                  <c:v>0.41549295774647887</c:v>
                </c:pt>
                <c:pt idx="9">
                  <c:v>0.54</c:v>
                </c:pt>
                <c:pt idx="10">
                  <c:v>0.4861111111111111</c:v>
                </c:pt>
                <c:pt idx="11">
                  <c:v>0.4</c:v>
                </c:pt>
                <c:pt idx="12" formatCode="0%">
                  <c:v>0.28999999999999998</c:v>
                </c:pt>
                <c:pt idx="13" formatCode="0%">
                  <c:v>0.41</c:v>
                </c:pt>
                <c:pt idx="14" formatCode="0%">
                  <c:v>0.38</c:v>
                </c:pt>
                <c:pt idx="15" formatCode="0%">
                  <c:v>0.31</c:v>
                </c:pt>
                <c:pt idx="16" formatCode="0%">
                  <c:v>0.2</c:v>
                </c:pt>
              </c:numCache>
            </c:numRef>
          </c:val>
          <c:extLst>
            <c:ext xmlns:c16="http://schemas.microsoft.com/office/drawing/2014/chart" uri="{C3380CC4-5D6E-409C-BE32-E72D297353CC}">
              <c16:uniqueId val="{00000001-B06F-41C8-95CF-A9AB20849BF5}"/>
            </c:ext>
          </c:extLst>
        </c:ser>
        <c:ser>
          <c:idx val="2"/>
          <c:order val="2"/>
          <c:tx>
            <c:strRef>
              <c:f>Sheet1!$D$1</c:f>
              <c:strCache>
                <c:ptCount val="1"/>
                <c:pt idx="0">
                  <c:v>€500 to €999M</c:v>
                </c:pt>
              </c:strCache>
            </c:strRef>
          </c:tx>
          <c:spPr>
            <a:solidFill>
              <a:srgbClr val="40C2C9"/>
            </a:solidFill>
            <a:ln w="24155">
              <a:noFill/>
            </a:ln>
          </c:spPr>
          <c:invertIfNegative val="0"/>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Sheet1!$D$13:$D$29</c:f>
              <c:numCache>
                <c:formatCode>0.00%</c:formatCode>
                <c:ptCount val="17"/>
                <c:pt idx="0">
                  <c:v>0.1429</c:v>
                </c:pt>
                <c:pt idx="1">
                  <c:v>0.12330000000000001</c:v>
                </c:pt>
                <c:pt idx="2">
                  <c:v>0.16039999999999999</c:v>
                </c:pt>
                <c:pt idx="3">
                  <c:v>0.12820000000000001</c:v>
                </c:pt>
                <c:pt idx="4">
                  <c:v>0.1053</c:v>
                </c:pt>
                <c:pt idx="5">
                  <c:v>0.10920000000000001</c:v>
                </c:pt>
                <c:pt idx="6" formatCode="0%">
                  <c:v>0.12</c:v>
                </c:pt>
                <c:pt idx="7">
                  <c:v>0.22222222222222221</c:v>
                </c:pt>
                <c:pt idx="8">
                  <c:v>0.26760563380281688</c:v>
                </c:pt>
                <c:pt idx="9">
                  <c:v>0.25</c:v>
                </c:pt>
                <c:pt idx="10">
                  <c:v>0.2638888888888889</c:v>
                </c:pt>
                <c:pt idx="11">
                  <c:v>0.35</c:v>
                </c:pt>
                <c:pt idx="12" formatCode="0%">
                  <c:v>0.42</c:v>
                </c:pt>
                <c:pt idx="13" formatCode="0%">
                  <c:v>0.27</c:v>
                </c:pt>
                <c:pt idx="14" formatCode="0%">
                  <c:v>0.21</c:v>
                </c:pt>
                <c:pt idx="15" formatCode="0%">
                  <c:v>0.4</c:v>
                </c:pt>
                <c:pt idx="16" formatCode="0%">
                  <c:v>0.44</c:v>
                </c:pt>
              </c:numCache>
            </c:numRef>
          </c:val>
          <c:extLst>
            <c:ext xmlns:c16="http://schemas.microsoft.com/office/drawing/2014/chart" uri="{C3380CC4-5D6E-409C-BE32-E72D297353CC}">
              <c16:uniqueId val="{00000002-B06F-41C8-95CF-A9AB20849BF5}"/>
            </c:ext>
          </c:extLst>
        </c:ser>
        <c:ser>
          <c:idx val="3"/>
          <c:order val="3"/>
          <c:tx>
            <c:strRef>
              <c:f>Sheet1!$E$1</c:f>
              <c:strCache>
                <c:ptCount val="1"/>
                <c:pt idx="0">
                  <c:v>€1B or More</c:v>
                </c:pt>
              </c:strCache>
            </c:strRef>
          </c:tx>
          <c:spPr>
            <a:solidFill>
              <a:srgbClr val="F5C914"/>
            </a:solidFill>
            <a:ln w="24155">
              <a:noFill/>
            </a:ln>
          </c:spPr>
          <c:invertIfNegative val="0"/>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Sheet1!$E$13:$E$29</c:f>
              <c:numCache>
                <c:formatCode>0.00%</c:formatCode>
                <c:ptCount val="17"/>
                <c:pt idx="0">
                  <c:v>0</c:v>
                </c:pt>
                <c:pt idx="1">
                  <c:v>1.37E-2</c:v>
                </c:pt>
                <c:pt idx="2">
                  <c:v>1.89E-2</c:v>
                </c:pt>
                <c:pt idx="3">
                  <c:v>3.85E-2</c:v>
                </c:pt>
                <c:pt idx="4">
                  <c:v>6.1400000000000003E-2</c:v>
                </c:pt>
                <c:pt idx="5">
                  <c:v>5.04E-2</c:v>
                </c:pt>
                <c:pt idx="6" formatCode="0%">
                  <c:v>0.06</c:v>
                </c:pt>
                <c:pt idx="7">
                  <c:v>5.0505050505050504E-2</c:v>
                </c:pt>
                <c:pt idx="8">
                  <c:v>5.6338028169014086E-2</c:v>
                </c:pt>
                <c:pt idx="9">
                  <c:v>0.12</c:v>
                </c:pt>
                <c:pt idx="10">
                  <c:v>8.3333333333333329E-2</c:v>
                </c:pt>
                <c:pt idx="11">
                  <c:v>7.0000000000000007E-2</c:v>
                </c:pt>
                <c:pt idx="12" formatCode="0%">
                  <c:v>0.22</c:v>
                </c:pt>
                <c:pt idx="13" formatCode="0%">
                  <c:v>0.17</c:v>
                </c:pt>
                <c:pt idx="14" formatCode="0%">
                  <c:v>0.06</c:v>
                </c:pt>
                <c:pt idx="15" formatCode="0%">
                  <c:v>0.23</c:v>
                </c:pt>
                <c:pt idx="16" formatCode="0%">
                  <c:v>0.25</c:v>
                </c:pt>
              </c:numCache>
            </c:numRef>
          </c:val>
          <c:extLst>
            <c:ext xmlns:c16="http://schemas.microsoft.com/office/drawing/2014/chart" uri="{C3380CC4-5D6E-409C-BE32-E72D297353CC}">
              <c16:uniqueId val="{00000003-B06F-41C8-95CF-A9AB20849BF5}"/>
            </c:ext>
          </c:extLst>
        </c:ser>
        <c:dLbls>
          <c:showLegendKey val="0"/>
          <c:showVal val="0"/>
          <c:showCatName val="0"/>
          <c:showSerName val="0"/>
          <c:showPercent val="0"/>
          <c:showBubbleSize val="0"/>
        </c:dLbls>
        <c:gapWidth val="50"/>
        <c:overlap val="100"/>
        <c:axId val="286865328"/>
        <c:axId val="1"/>
      </c:barChart>
      <c:catAx>
        <c:axId val="286865328"/>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1"/>
          <c:min val="0"/>
        </c:scaling>
        <c:delete val="0"/>
        <c:axPos val="l"/>
        <c:numFmt formatCode="0%" sourceLinked="0"/>
        <c:majorTickMark val="out"/>
        <c:minorTickMark val="none"/>
        <c:tickLblPos val="nextTo"/>
        <c:spPr>
          <a:noFill/>
          <a:ln w="3020">
            <a:noFill/>
            <a:prstDash val="solid"/>
          </a:ln>
        </c:spPr>
        <c:txPr>
          <a:bodyPr rot="0" vert="horz"/>
          <a:lstStyle/>
          <a:p>
            <a:pPr>
              <a:defRPr/>
            </a:pPr>
            <a:endParaRPr lang="en-US"/>
          </a:p>
        </c:txPr>
        <c:crossAx val="286865328"/>
        <c:crosses val="autoZero"/>
        <c:crossBetween val="between"/>
        <c:majorUnit val="0.2"/>
        <c:minorUnit val="0.1"/>
      </c:valAx>
      <c:spPr>
        <a:noFill/>
        <a:ln w="25520">
          <a:noFill/>
        </a:ln>
      </c:spPr>
    </c:plotArea>
    <c:legend>
      <c:legendPos val="tr"/>
      <c:overlay val="0"/>
      <c:spPr>
        <a:noFill/>
        <a:ln w="3020">
          <a:noFill/>
          <a:prstDash val="solid"/>
        </a:ln>
      </c:spPr>
    </c:legend>
    <c:plotVisOnly val="1"/>
    <c:dispBlanksAs val="gap"/>
    <c:showDLblsOverMax val="0"/>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289175658598232E-2"/>
          <c:y val="3.5063031893740555E-2"/>
          <c:w val="0.89036745406824147"/>
          <c:h val="0.87342977014236856"/>
        </c:manualLayout>
      </c:layout>
      <c:barChart>
        <c:barDir val="col"/>
        <c:grouping val="stacked"/>
        <c:varyColors val="0"/>
        <c:ser>
          <c:idx val="0"/>
          <c:order val="0"/>
          <c:tx>
            <c:strRef>
              <c:f>Sheet1!$B$1</c:f>
              <c:strCache>
                <c:ptCount val="1"/>
                <c:pt idx="0">
                  <c:v>Cov-lite volume</c:v>
                </c:pt>
              </c:strCache>
            </c:strRef>
          </c:tx>
          <c:spPr>
            <a:solidFill>
              <a:srgbClr val="1D5080"/>
            </a:solidFill>
            <a:ln w="25733">
              <a:noFill/>
            </a:ln>
          </c:spPr>
          <c:invertIfNegative val="0"/>
          <c:cat>
            <c:strRef>
              <c:f>Sheet1!$A$4:$A$18</c:f>
              <c:strCache>
                <c:ptCount val="15"/>
                <c:pt idx="0">
                  <c:v>2008-2011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YTD '25</c:v>
                </c:pt>
              </c:strCache>
            </c:strRef>
          </c:cat>
          <c:val>
            <c:numRef>
              <c:f>Sheet1!$B$4:$B$18</c:f>
              <c:numCache>
                <c:formatCode>0.00</c:formatCode>
                <c:ptCount val="15"/>
                <c:pt idx="0">
                  <c:v>0</c:v>
                </c:pt>
                <c:pt idx="1">
                  <c:v>1.372617</c:v>
                </c:pt>
                <c:pt idx="2">
                  <c:v>6.7351779999999994</c:v>
                </c:pt>
                <c:pt idx="3">
                  <c:v>12.483319000000002</c:v>
                </c:pt>
                <c:pt idx="4">
                  <c:v>14.278837999999999</c:v>
                </c:pt>
                <c:pt idx="5">
                  <c:v>21.826136999999999</c:v>
                </c:pt>
                <c:pt idx="6">
                  <c:v>54.041455683000002</c:v>
                </c:pt>
                <c:pt idx="7">
                  <c:v>55.21</c:v>
                </c:pt>
                <c:pt idx="8" formatCode="_(* #,##0.00_);_(* \(#,##0.00\);_(* &quot;-&quot;??_);_(@_)">
                  <c:v>42.163568640000008</c:v>
                </c:pt>
                <c:pt idx="9">
                  <c:v>37.880000000000003</c:v>
                </c:pt>
                <c:pt idx="10" formatCode="General">
                  <c:v>89.75</c:v>
                </c:pt>
                <c:pt idx="11" formatCode="General">
                  <c:v>28.97</c:v>
                </c:pt>
                <c:pt idx="12" formatCode="General">
                  <c:v>23.89</c:v>
                </c:pt>
                <c:pt idx="13" formatCode="General">
                  <c:v>66.55</c:v>
                </c:pt>
                <c:pt idx="14" formatCode="General">
                  <c:v>71.13</c:v>
                </c:pt>
              </c:numCache>
            </c:numRef>
          </c:val>
          <c:extLst>
            <c:ext xmlns:c16="http://schemas.microsoft.com/office/drawing/2014/chart" uri="{C3380CC4-5D6E-409C-BE32-E72D297353CC}">
              <c16:uniqueId val="{00000000-32C3-4EE5-B498-44EEE7FA350E}"/>
            </c:ext>
          </c:extLst>
        </c:ser>
        <c:dLbls>
          <c:showLegendKey val="0"/>
          <c:showVal val="0"/>
          <c:showCatName val="0"/>
          <c:showSerName val="0"/>
          <c:showPercent val="0"/>
          <c:showBubbleSize val="0"/>
        </c:dLbls>
        <c:gapWidth val="60"/>
        <c:overlap val="100"/>
        <c:axId val="286872216"/>
        <c:axId val="1"/>
      </c:barChart>
      <c:lineChart>
        <c:grouping val="standard"/>
        <c:varyColors val="0"/>
        <c:ser>
          <c:idx val="1"/>
          <c:order val="1"/>
          <c:tx>
            <c:strRef>
              <c:f>Sheet1!$C$1</c:f>
              <c:strCache>
                <c:ptCount val="1"/>
                <c:pt idx="0">
                  <c:v>Percentage of institutional sponsored volume</c:v>
                </c:pt>
              </c:strCache>
            </c:strRef>
          </c:tx>
          <c:spPr>
            <a:ln w="38100">
              <a:solidFill>
                <a:srgbClr val="40C2C9"/>
              </a:solidFill>
              <a:prstDash val="solid"/>
            </a:ln>
          </c:spPr>
          <c:marker>
            <c:symbol val="none"/>
          </c:marker>
          <c:cat>
            <c:strRef>
              <c:f>Sheet1!$A$4:$A$18</c:f>
              <c:strCache>
                <c:ptCount val="15"/>
                <c:pt idx="0">
                  <c:v>2008-2011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YTD '25</c:v>
                </c:pt>
              </c:strCache>
            </c:strRef>
          </c:cat>
          <c:val>
            <c:numRef>
              <c:f>Sheet1!$C$4:$C$18</c:f>
              <c:numCache>
                <c:formatCode>0.00%</c:formatCode>
                <c:ptCount val="15"/>
                <c:pt idx="0">
                  <c:v>0</c:v>
                </c:pt>
                <c:pt idx="1">
                  <c:v>0.11625298388985322</c:v>
                </c:pt>
                <c:pt idx="2">
                  <c:v>0.23503307248434269</c:v>
                </c:pt>
                <c:pt idx="3">
                  <c:v>0.3606396196078705</c:v>
                </c:pt>
                <c:pt idx="4">
                  <c:v>0.47606603293164723</c:v>
                </c:pt>
                <c:pt idx="5">
                  <c:v>0.54223974115357421</c:v>
                </c:pt>
                <c:pt idx="6">
                  <c:v>0.77460093865802349</c:v>
                </c:pt>
                <c:pt idx="7">
                  <c:v>0.86</c:v>
                </c:pt>
                <c:pt idx="8">
                  <c:v>0.91</c:v>
                </c:pt>
                <c:pt idx="9" formatCode="0%">
                  <c:v>0.98</c:v>
                </c:pt>
                <c:pt idx="10" formatCode="0%">
                  <c:v>0.96</c:v>
                </c:pt>
                <c:pt idx="11" formatCode="0%">
                  <c:v>0.99</c:v>
                </c:pt>
                <c:pt idx="12" formatCode="0%">
                  <c:v>1</c:v>
                </c:pt>
                <c:pt idx="13" formatCode="0%">
                  <c:v>0.99</c:v>
                </c:pt>
                <c:pt idx="14" formatCode="0%">
                  <c:v>0.99</c:v>
                </c:pt>
              </c:numCache>
            </c:numRef>
          </c:val>
          <c:smooth val="0"/>
          <c:extLst>
            <c:ext xmlns:c16="http://schemas.microsoft.com/office/drawing/2014/chart" uri="{C3380CC4-5D6E-409C-BE32-E72D297353CC}">
              <c16:uniqueId val="{00000001-32C3-4EE5-B498-44EEE7FA350E}"/>
            </c:ext>
          </c:extLst>
        </c:ser>
        <c:dLbls>
          <c:showLegendKey val="0"/>
          <c:showVal val="0"/>
          <c:showCatName val="0"/>
          <c:showSerName val="0"/>
          <c:showPercent val="0"/>
          <c:showBubbleSize val="0"/>
        </c:dLbls>
        <c:marker val="1"/>
        <c:smooth val="0"/>
        <c:axId val="3"/>
        <c:axId val="4"/>
      </c:lineChart>
      <c:catAx>
        <c:axId val="286872216"/>
        <c:scaling>
          <c:orientation val="minMax"/>
        </c:scaling>
        <c:delete val="0"/>
        <c:axPos val="b"/>
        <c:numFmt formatCode="General" sourceLinked="1"/>
        <c:majorTickMark val="none"/>
        <c:minorTickMark val="none"/>
        <c:tickLblPos val="nextTo"/>
        <c:spPr>
          <a:noFill/>
          <a:ln w="321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in val="0"/>
        </c:scaling>
        <c:delete val="0"/>
        <c:axPos val="l"/>
        <c:numFmt formatCode="[$€-83C]#,##0" sourceLinked="0"/>
        <c:majorTickMark val="out"/>
        <c:minorTickMark val="none"/>
        <c:tickLblPos val="nextTo"/>
        <c:spPr>
          <a:noFill/>
          <a:ln w="3215">
            <a:noFill/>
            <a:prstDash val="solid"/>
          </a:ln>
        </c:spPr>
        <c:txPr>
          <a:bodyPr rot="0" vert="horz"/>
          <a:lstStyle/>
          <a:p>
            <a:pPr>
              <a:defRPr/>
            </a:pPr>
            <a:endParaRPr lang="en-US"/>
          </a:p>
        </c:txPr>
        <c:crossAx val="286872216"/>
        <c:crosses val="autoZero"/>
        <c:crossBetween val="between"/>
        <c:majorUnit val="15"/>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max val="1"/>
        </c:scaling>
        <c:delete val="0"/>
        <c:axPos val="r"/>
        <c:numFmt formatCode="0%" sourceLinked="0"/>
        <c:majorTickMark val="out"/>
        <c:minorTickMark val="none"/>
        <c:tickLblPos val="nextTo"/>
        <c:spPr>
          <a:noFill/>
          <a:ln w="3215">
            <a:noFill/>
            <a:prstDash val="solid"/>
          </a:ln>
        </c:spPr>
        <c:txPr>
          <a:bodyPr rot="0" vert="horz"/>
          <a:lstStyle/>
          <a:p>
            <a:pPr>
              <a:defRPr/>
            </a:pPr>
            <a:endParaRPr lang="en-US"/>
          </a:p>
        </c:txPr>
        <c:crossAx val="3"/>
        <c:crosses val="max"/>
        <c:crossBetween val="between"/>
        <c:majorUnit val="0.25"/>
        <c:minorUnit val="0.25"/>
      </c:valAx>
      <c:spPr>
        <a:solidFill>
          <a:srgbClr val="FFFFFF"/>
        </a:solidFill>
        <a:ln w="25733">
          <a:noFill/>
        </a:ln>
      </c:spPr>
    </c:plotArea>
    <c:legend>
      <c:legendPos val="tr"/>
      <c:layout>
        <c:manualLayout>
          <c:xMode val="edge"/>
          <c:yMode val="edge"/>
          <c:x val="8.3385340721298745E-2"/>
          <c:y val="3.5353535353535352E-2"/>
          <c:w val="0.39809614076018274"/>
          <c:h val="0.12074842917362601"/>
        </c:manualLayout>
      </c:layout>
      <c:overlay val="0"/>
      <c:spPr>
        <a:noFill/>
        <a:ln w="25733">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35798466368175"/>
          <c:y val="4.0765482772100299E-2"/>
          <c:w val="0.69027095877721167"/>
          <c:h val="0.8392081308985313"/>
        </c:manualLayout>
      </c:layout>
      <c:barChart>
        <c:barDir val="col"/>
        <c:grouping val="clustered"/>
        <c:varyColors val="0"/>
        <c:ser>
          <c:idx val="1"/>
          <c:order val="0"/>
          <c:tx>
            <c:strRef>
              <c:f>Sheet1!$B$1</c:f>
              <c:strCache>
                <c:ptCount val="1"/>
                <c:pt idx="0">
                  <c:v>Avg TLB Spread</c:v>
                </c:pt>
              </c:strCache>
            </c:strRef>
          </c:tx>
          <c:spPr>
            <a:solidFill>
              <a:srgbClr val="1D5080"/>
            </a:solidFill>
            <a:ln w="8534">
              <a:noFill/>
              <a:prstDash val="solid"/>
            </a:ln>
          </c:spPr>
          <c:invertIfNegative val="0"/>
          <c:cat>
            <c:numRef>
              <c:f>Sheet1!$A$130:$A$178</c:f>
              <c:numCache>
                <c:formatCode>mmm\-yy</c:formatCode>
                <c:ptCount val="49"/>
                <c:pt idx="0">
                  <c:v>44469</c:v>
                </c:pt>
                <c:pt idx="1">
                  <c:v>44500</c:v>
                </c:pt>
                <c:pt idx="2">
                  <c:v>44530</c:v>
                </c:pt>
                <c:pt idx="3">
                  <c:v>44561</c:v>
                </c:pt>
                <c:pt idx="4">
                  <c:v>44592</c:v>
                </c:pt>
                <c:pt idx="5">
                  <c:v>44620</c:v>
                </c:pt>
                <c:pt idx="6">
                  <c:v>44651</c:v>
                </c:pt>
                <c:pt idx="7">
                  <c:v>44681</c:v>
                </c:pt>
                <c:pt idx="8">
                  <c:v>44712</c:v>
                </c:pt>
                <c:pt idx="9">
                  <c:v>44742</c:v>
                </c:pt>
                <c:pt idx="10">
                  <c:v>44773</c:v>
                </c:pt>
                <c:pt idx="11">
                  <c:v>44804</c:v>
                </c:pt>
                <c:pt idx="12">
                  <c:v>44834</c:v>
                </c:pt>
                <c:pt idx="13">
                  <c:v>44865</c:v>
                </c:pt>
                <c:pt idx="14">
                  <c:v>44895</c:v>
                </c:pt>
                <c:pt idx="15">
                  <c:v>44896</c:v>
                </c:pt>
                <c:pt idx="16">
                  <c:v>44927</c:v>
                </c:pt>
                <c:pt idx="17">
                  <c:v>44958</c:v>
                </c:pt>
                <c:pt idx="18">
                  <c:v>44986</c:v>
                </c:pt>
                <c:pt idx="19">
                  <c:v>45046</c:v>
                </c:pt>
                <c:pt idx="20">
                  <c:v>45077</c:v>
                </c:pt>
                <c:pt idx="21">
                  <c:v>45107</c:v>
                </c:pt>
                <c:pt idx="22">
                  <c:v>45138</c:v>
                </c:pt>
                <c:pt idx="23">
                  <c:v>45169</c:v>
                </c:pt>
                <c:pt idx="24">
                  <c:v>45199</c:v>
                </c:pt>
                <c:pt idx="25">
                  <c:v>45230</c:v>
                </c:pt>
                <c:pt idx="26">
                  <c:v>45260</c:v>
                </c:pt>
                <c:pt idx="27">
                  <c:v>45291</c:v>
                </c:pt>
                <c:pt idx="28">
                  <c:v>45322</c:v>
                </c:pt>
                <c:pt idx="29">
                  <c:v>45346</c:v>
                </c:pt>
                <c:pt idx="30">
                  <c:v>45375</c:v>
                </c:pt>
                <c:pt idx="31">
                  <c:v>45406</c:v>
                </c:pt>
                <c:pt idx="32">
                  <c:v>45436</c:v>
                </c:pt>
                <c:pt idx="33">
                  <c:v>45467</c:v>
                </c:pt>
                <c:pt idx="34">
                  <c:v>45504</c:v>
                </c:pt>
                <c:pt idx="35">
                  <c:v>45535</c:v>
                </c:pt>
                <c:pt idx="36">
                  <c:v>45559</c:v>
                </c:pt>
                <c:pt idx="37">
                  <c:v>45596</c:v>
                </c:pt>
                <c:pt idx="38">
                  <c:v>45985</c:v>
                </c:pt>
                <c:pt idx="39">
                  <c:v>46015</c:v>
                </c:pt>
                <c:pt idx="40">
                  <c:v>45688</c:v>
                </c:pt>
                <c:pt idx="41">
                  <c:v>45716</c:v>
                </c:pt>
                <c:pt idx="42">
                  <c:v>45741</c:v>
                </c:pt>
                <c:pt idx="43">
                  <c:v>45772</c:v>
                </c:pt>
                <c:pt idx="44">
                  <c:v>45802</c:v>
                </c:pt>
                <c:pt idx="45">
                  <c:v>45833</c:v>
                </c:pt>
                <c:pt idx="46">
                  <c:v>45863</c:v>
                </c:pt>
                <c:pt idx="47">
                  <c:v>45894</c:v>
                </c:pt>
                <c:pt idx="48">
                  <c:v>45925</c:v>
                </c:pt>
              </c:numCache>
            </c:numRef>
          </c:cat>
          <c:val>
            <c:numRef>
              <c:f>Sheet1!$B$130:$B$178</c:f>
              <c:numCache>
                <c:formatCode>General</c:formatCode>
                <c:ptCount val="49"/>
                <c:pt idx="0">
                  <c:v>407.1</c:v>
                </c:pt>
                <c:pt idx="1">
                  <c:v>429.3</c:v>
                </c:pt>
                <c:pt idx="2">
                  <c:v>426.6</c:v>
                </c:pt>
                <c:pt idx="3">
                  <c:v>433.7</c:v>
                </c:pt>
                <c:pt idx="4">
                  <c:v>411.3</c:v>
                </c:pt>
                <c:pt idx="5">
                  <c:v>421.3</c:v>
                </c:pt>
                <c:pt idx="6">
                  <c:v>417.9</c:v>
                </c:pt>
                <c:pt idx="7">
                  <c:v>463.5</c:v>
                </c:pt>
                <c:pt idx="8">
                  <c:v>456.8</c:v>
                </c:pt>
                <c:pt idx="9">
                  <c:v>467.3</c:v>
                </c:pt>
                <c:pt idx="10">
                  <c:v>472.7</c:v>
                </c:pt>
                <c:pt idx="11">
                  <c:v>512.5</c:v>
                </c:pt>
                <c:pt idx="12">
                  <c:v>516.1</c:v>
                </c:pt>
                <c:pt idx="13">
                  <c:v>510</c:v>
                </c:pt>
                <c:pt idx="14">
                  <c:v>466.8</c:v>
                </c:pt>
                <c:pt idx="15">
                  <c:v>463</c:v>
                </c:pt>
                <c:pt idx="16">
                  <c:v>480.6</c:v>
                </c:pt>
                <c:pt idx="17">
                  <c:v>503.8</c:v>
                </c:pt>
                <c:pt idx="18" formatCode="0.0">
                  <c:v>495.96774193548384</c:v>
                </c:pt>
                <c:pt idx="19" formatCode="0.0">
                  <c:v>486.45833333333331</c:v>
                </c:pt>
                <c:pt idx="20" formatCode="0.0">
                  <c:v>469.27083333333331</c:v>
                </c:pt>
                <c:pt idx="21" formatCode="0.0">
                  <c:v>462.93103448275861</c:v>
                </c:pt>
                <c:pt idx="22" formatCode="0.0">
                  <c:v>471.14285714285717</c:v>
                </c:pt>
                <c:pt idx="23" formatCode="0.0">
                  <c:v>481.78571428571428</c:v>
                </c:pt>
                <c:pt idx="24" formatCode="0.0">
                  <c:v>445</c:v>
                </c:pt>
                <c:pt idx="25">
                  <c:v>437.8</c:v>
                </c:pt>
                <c:pt idx="26">
                  <c:v>445.9</c:v>
                </c:pt>
                <c:pt idx="27">
                  <c:v>471.4</c:v>
                </c:pt>
                <c:pt idx="28">
                  <c:v>433.6</c:v>
                </c:pt>
                <c:pt idx="29">
                  <c:v>428</c:v>
                </c:pt>
                <c:pt idx="30">
                  <c:v>425.1</c:v>
                </c:pt>
                <c:pt idx="31">
                  <c:v>441.4</c:v>
                </c:pt>
                <c:pt idx="32">
                  <c:v>436.3</c:v>
                </c:pt>
                <c:pt idx="33">
                  <c:v>419.4</c:v>
                </c:pt>
                <c:pt idx="34">
                  <c:v>413.6</c:v>
                </c:pt>
                <c:pt idx="35">
                  <c:v>409.3</c:v>
                </c:pt>
                <c:pt idx="36">
                  <c:v>393.9</c:v>
                </c:pt>
                <c:pt idx="37">
                  <c:v>406.9</c:v>
                </c:pt>
                <c:pt idx="38">
                  <c:v>405.6</c:v>
                </c:pt>
                <c:pt idx="39">
                  <c:v>410.5</c:v>
                </c:pt>
                <c:pt idx="40">
                  <c:v>374.1</c:v>
                </c:pt>
                <c:pt idx="41">
                  <c:v>352.3</c:v>
                </c:pt>
                <c:pt idx="42">
                  <c:v>363.8</c:v>
                </c:pt>
                <c:pt idx="43">
                  <c:v>377.2</c:v>
                </c:pt>
                <c:pt idx="44">
                  <c:v>398.3</c:v>
                </c:pt>
                <c:pt idx="45">
                  <c:v>380.1</c:v>
                </c:pt>
                <c:pt idx="46">
                  <c:v>374.4</c:v>
                </c:pt>
                <c:pt idx="47">
                  <c:v>373.9</c:v>
                </c:pt>
                <c:pt idx="48">
                  <c:v>360.3</c:v>
                </c:pt>
              </c:numCache>
            </c:numRef>
          </c:val>
          <c:extLst>
            <c:ext xmlns:c16="http://schemas.microsoft.com/office/drawing/2014/chart" uri="{C3380CC4-5D6E-409C-BE32-E72D297353CC}">
              <c16:uniqueId val="{00000000-0E9C-43AD-9501-85641762CBA4}"/>
            </c:ext>
          </c:extLst>
        </c:ser>
        <c:dLbls>
          <c:showLegendKey val="0"/>
          <c:showVal val="0"/>
          <c:showCatName val="0"/>
          <c:showSerName val="0"/>
          <c:showPercent val="0"/>
          <c:showBubbleSize val="0"/>
        </c:dLbls>
        <c:gapWidth val="60"/>
        <c:axId val="286177528"/>
        <c:axId val="1"/>
      </c:barChart>
      <c:lineChart>
        <c:grouping val="standard"/>
        <c:varyColors val="0"/>
        <c:ser>
          <c:idx val="0"/>
          <c:order val="1"/>
          <c:tx>
            <c:strRef>
              <c:f>Sheet1!$C$1</c:f>
              <c:strCache>
                <c:ptCount val="1"/>
                <c:pt idx="0">
                  <c:v>Avg Yield to Maturity for TLB</c:v>
                </c:pt>
              </c:strCache>
            </c:strRef>
          </c:tx>
          <c:spPr>
            <a:ln w="38100">
              <a:solidFill>
                <a:srgbClr val="40C2C9"/>
              </a:solidFill>
              <a:prstDash val="solid"/>
            </a:ln>
          </c:spPr>
          <c:marker>
            <c:symbol val="none"/>
          </c:marker>
          <c:cat>
            <c:numRef>
              <c:f>Sheet1!$A$130:$A$178</c:f>
              <c:numCache>
                <c:formatCode>mmm\-yy</c:formatCode>
                <c:ptCount val="49"/>
                <c:pt idx="0">
                  <c:v>44469</c:v>
                </c:pt>
                <c:pt idx="1">
                  <c:v>44500</c:v>
                </c:pt>
                <c:pt idx="2">
                  <c:v>44530</c:v>
                </c:pt>
                <c:pt idx="3">
                  <c:v>44561</c:v>
                </c:pt>
                <c:pt idx="4">
                  <c:v>44592</c:v>
                </c:pt>
                <c:pt idx="5">
                  <c:v>44620</c:v>
                </c:pt>
                <c:pt idx="6">
                  <c:v>44651</c:v>
                </c:pt>
                <c:pt idx="7">
                  <c:v>44681</c:v>
                </c:pt>
                <c:pt idx="8">
                  <c:v>44712</c:v>
                </c:pt>
                <c:pt idx="9">
                  <c:v>44742</c:v>
                </c:pt>
                <c:pt idx="10">
                  <c:v>44773</c:v>
                </c:pt>
                <c:pt idx="11">
                  <c:v>44804</c:v>
                </c:pt>
                <c:pt idx="12">
                  <c:v>44834</c:v>
                </c:pt>
                <c:pt idx="13">
                  <c:v>44865</c:v>
                </c:pt>
                <c:pt idx="14">
                  <c:v>44895</c:v>
                </c:pt>
                <c:pt idx="15">
                  <c:v>44896</c:v>
                </c:pt>
                <c:pt idx="16">
                  <c:v>44927</c:v>
                </c:pt>
                <c:pt idx="17">
                  <c:v>44958</c:v>
                </c:pt>
                <c:pt idx="18">
                  <c:v>44986</c:v>
                </c:pt>
                <c:pt idx="19">
                  <c:v>45046</c:v>
                </c:pt>
                <c:pt idx="20">
                  <c:v>45077</c:v>
                </c:pt>
                <c:pt idx="21">
                  <c:v>45107</c:v>
                </c:pt>
                <c:pt idx="22">
                  <c:v>45138</c:v>
                </c:pt>
                <c:pt idx="23">
                  <c:v>45169</c:v>
                </c:pt>
                <c:pt idx="24">
                  <c:v>45199</c:v>
                </c:pt>
                <c:pt idx="25">
                  <c:v>45230</c:v>
                </c:pt>
                <c:pt idx="26">
                  <c:v>45260</c:v>
                </c:pt>
                <c:pt idx="27">
                  <c:v>45291</c:v>
                </c:pt>
                <c:pt idx="28">
                  <c:v>45322</c:v>
                </c:pt>
                <c:pt idx="29">
                  <c:v>45346</c:v>
                </c:pt>
                <c:pt idx="30">
                  <c:v>45375</c:v>
                </c:pt>
                <c:pt idx="31">
                  <c:v>45406</c:v>
                </c:pt>
                <c:pt idx="32">
                  <c:v>45436</c:v>
                </c:pt>
                <c:pt idx="33">
                  <c:v>45467</c:v>
                </c:pt>
                <c:pt idx="34">
                  <c:v>45504</c:v>
                </c:pt>
                <c:pt idx="35">
                  <c:v>45535</c:v>
                </c:pt>
                <c:pt idx="36">
                  <c:v>45559</c:v>
                </c:pt>
                <c:pt idx="37">
                  <c:v>45596</c:v>
                </c:pt>
                <c:pt idx="38">
                  <c:v>45985</c:v>
                </c:pt>
                <c:pt idx="39">
                  <c:v>46015</c:v>
                </c:pt>
                <c:pt idx="40">
                  <c:v>45688</c:v>
                </c:pt>
                <c:pt idx="41">
                  <c:v>45716</c:v>
                </c:pt>
                <c:pt idx="42">
                  <c:v>45741</c:v>
                </c:pt>
                <c:pt idx="43">
                  <c:v>45772</c:v>
                </c:pt>
                <c:pt idx="44">
                  <c:v>45802</c:v>
                </c:pt>
                <c:pt idx="45">
                  <c:v>45833</c:v>
                </c:pt>
                <c:pt idx="46">
                  <c:v>45863</c:v>
                </c:pt>
                <c:pt idx="47">
                  <c:v>45894</c:v>
                </c:pt>
                <c:pt idx="48">
                  <c:v>45925</c:v>
                </c:pt>
              </c:numCache>
            </c:numRef>
          </c:cat>
          <c:val>
            <c:numRef>
              <c:f>Sheet1!$C$130:$C$178</c:f>
              <c:numCache>
                <c:formatCode>0.00%</c:formatCode>
                <c:ptCount val="49"/>
                <c:pt idx="0">
                  <c:v>4.2799999999999998E-2</c:v>
                </c:pt>
                <c:pt idx="1">
                  <c:v>4.5600000000000002E-2</c:v>
                </c:pt>
                <c:pt idx="2">
                  <c:v>4.5100000000000001E-2</c:v>
                </c:pt>
                <c:pt idx="3">
                  <c:v>4.6100000000000002E-2</c:v>
                </c:pt>
                <c:pt idx="4">
                  <c:v>4.3299999999999998E-2</c:v>
                </c:pt>
                <c:pt idx="5">
                  <c:v>4.4999999999999998E-2</c:v>
                </c:pt>
                <c:pt idx="6">
                  <c:v>4.4400000000000002E-2</c:v>
                </c:pt>
                <c:pt idx="7">
                  <c:v>5.04E-2</c:v>
                </c:pt>
                <c:pt idx="8">
                  <c:v>5.11E-2</c:v>
                </c:pt>
                <c:pt idx="9">
                  <c:v>5.4899999999999997E-2</c:v>
                </c:pt>
                <c:pt idx="10">
                  <c:v>6.1699999999999998E-2</c:v>
                </c:pt>
                <c:pt idx="11">
                  <c:v>6.8599999999999994E-2</c:v>
                </c:pt>
                <c:pt idx="12">
                  <c:v>7.4099999999999999E-2</c:v>
                </c:pt>
                <c:pt idx="13">
                  <c:v>7.7299999999999994E-2</c:v>
                </c:pt>
                <c:pt idx="14">
                  <c:v>7.7399999999999997E-2</c:v>
                </c:pt>
                <c:pt idx="15">
                  <c:v>7.9699999999999993E-2</c:v>
                </c:pt>
                <c:pt idx="16">
                  <c:v>8.3299999999999999E-2</c:v>
                </c:pt>
                <c:pt idx="17">
                  <c:v>8.6800000000000002E-2</c:v>
                </c:pt>
                <c:pt idx="18">
                  <c:v>8.8219354838709699E-2</c:v>
                </c:pt>
                <c:pt idx="19">
                  <c:v>8.9170833333333352E-2</c:v>
                </c:pt>
                <c:pt idx="20">
                  <c:v>8.9497916666666691E-2</c:v>
                </c:pt>
                <c:pt idx="21">
                  <c:v>9.2044827586206884E-2</c:v>
                </c:pt>
                <c:pt idx="22">
                  <c:v>9.3754285714285721E-2</c:v>
                </c:pt>
                <c:pt idx="23">
                  <c:v>9.5253571428571424E-2</c:v>
                </c:pt>
                <c:pt idx="24">
                  <c:v>9.0200000000000002E-2</c:v>
                </c:pt>
                <c:pt idx="25">
                  <c:v>8.9700000000000002E-2</c:v>
                </c:pt>
                <c:pt idx="26">
                  <c:v>9.1600000000000001E-2</c:v>
                </c:pt>
                <c:pt idx="27">
                  <c:v>9.5500000000000002E-2</c:v>
                </c:pt>
                <c:pt idx="28">
                  <c:v>8.8800000000000004E-2</c:v>
                </c:pt>
                <c:pt idx="29">
                  <c:v>8.6999999999999994E-2</c:v>
                </c:pt>
                <c:pt idx="30">
                  <c:v>8.6699999999999999E-2</c:v>
                </c:pt>
                <c:pt idx="31">
                  <c:v>8.8999999999999996E-2</c:v>
                </c:pt>
                <c:pt idx="32">
                  <c:v>8.7800000000000003E-2</c:v>
                </c:pt>
                <c:pt idx="33">
                  <c:v>8.4599999999999995E-2</c:v>
                </c:pt>
                <c:pt idx="34">
                  <c:v>8.3299999999999999E-2</c:v>
                </c:pt>
                <c:pt idx="35">
                  <c:v>8.2500000000000004E-2</c:v>
                </c:pt>
                <c:pt idx="36">
                  <c:v>7.8E-2</c:v>
                </c:pt>
                <c:pt idx="37">
                  <c:v>7.9200000000000007E-2</c:v>
                </c:pt>
                <c:pt idx="38">
                  <c:v>7.7299999999999994E-2</c:v>
                </c:pt>
                <c:pt idx="39">
                  <c:v>7.6799999999999993E-2</c:v>
                </c:pt>
                <c:pt idx="40">
                  <c:v>6.88E-2</c:v>
                </c:pt>
                <c:pt idx="41">
                  <c:v>6.3899999999999998E-2</c:v>
                </c:pt>
                <c:pt idx="42">
                  <c:v>6.5199999999999994E-2</c:v>
                </c:pt>
                <c:pt idx="43">
                  <c:v>6.6900000000000001E-2</c:v>
                </c:pt>
                <c:pt idx="44">
                  <c:v>6.8500000000000005E-2</c:v>
                </c:pt>
                <c:pt idx="45">
                  <c:v>6.13E-2</c:v>
                </c:pt>
                <c:pt idx="46">
                  <c:v>5.9200000000000003E-2</c:v>
                </c:pt>
                <c:pt idx="47">
                  <c:v>5.8900000000000001E-2</c:v>
                </c:pt>
                <c:pt idx="48">
                  <c:v>5.8000000000000003E-2</c:v>
                </c:pt>
              </c:numCache>
            </c:numRef>
          </c:val>
          <c:smooth val="0"/>
          <c:extLst>
            <c:ext xmlns:c16="http://schemas.microsoft.com/office/drawing/2014/chart" uri="{C3380CC4-5D6E-409C-BE32-E72D297353CC}">
              <c16:uniqueId val="{00000001-0E9C-43AD-9501-85641762CBA4}"/>
            </c:ext>
          </c:extLst>
        </c:ser>
        <c:dLbls>
          <c:showLegendKey val="0"/>
          <c:showVal val="0"/>
          <c:showCatName val="0"/>
          <c:showSerName val="0"/>
          <c:showPercent val="0"/>
          <c:showBubbleSize val="0"/>
        </c:dLbls>
        <c:marker val="1"/>
        <c:smooth val="0"/>
        <c:axId val="3"/>
        <c:axId val="4"/>
      </c:lineChart>
      <c:catAx>
        <c:axId val="286177528"/>
        <c:scaling>
          <c:orientation val="minMax"/>
        </c:scaling>
        <c:delete val="0"/>
        <c:axPos val="b"/>
        <c:numFmt formatCode="mmm\-yy"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0"/>
        <c:lblAlgn val="ctr"/>
        <c:lblOffset val="100"/>
        <c:tickLblSkip val="6"/>
        <c:tickMarkSkip val="1"/>
        <c:noMultiLvlLbl val="0"/>
      </c:catAx>
      <c:valAx>
        <c:axId val="1"/>
        <c:scaling>
          <c:orientation val="minMax"/>
          <c:max val="1000"/>
          <c:min val="300"/>
        </c:scaling>
        <c:delete val="0"/>
        <c:axPos val="l"/>
        <c:title>
          <c:tx>
            <c:rich>
              <a:bodyPr/>
              <a:lstStyle/>
              <a:p>
                <a:pPr>
                  <a:defRPr/>
                </a:pPr>
                <a:r>
                  <a:rPr lang="en-US"/>
                  <a:t>Spread (bps) over base rate</a:t>
                </a:r>
              </a:p>
            </c:rich>
          </c:tx>
          <c:layout>
            <c:manualLayout>
              <c:xMode val="edge"/>
              <c:yMode val="edge"/>
              <c:x val="6.5359477124183009E-3"/>
              <c:y val="0.26842273040338044"/>
            </c:manualLayout>
          </c:layout>
          <c:overlay val="0"/>
          <c:spPr>
            <a:noFill/>
            <a:ln>
              <a:noFill/>
            </a:ln>
          </c:spPr>
        </c:title>
        <c:numFmt formatCode="General" sourceLinked="0"/>
        <c:majorTickMark val="cross"/>
        <c:minorTickMark val="none"/>
        <c:tickLblPos val="nextTo"/>
        <c:spPr>
          <a:noFill/>
          <a:ln w="711">
            <a:noFill/>
            <a:prstDash val="solid"/>
          </a:ln>
        </c:spPr>
        <c:txPr>
          <a:bodyPr rot="0" vert="horz"/>
          <a:lstStyle/>
          <a:p>
            <a:pPr>
              <a:defRPr/>
            </a:pPr>
            <a:endParaRPr lang="en-US"/>
          </a:p>
        </c:txPr>
        <c:crossAx val="286177528"/>
        <c:crosses val="autoZero"/>
        <c:crossBetween val="between"/>
        <c:majorUnit val="50"/>
      </c:valAx>
      <c:catAx>
        <c:axId val="3"/>
        <c:scaling>
          <c:orientation val="minMax"/>
        </c:scaling>
        <c:delete val="1"/>
        <c:axPos val="b"/>
        <c:numFmt formatCode="mmm\-yy" sourceLinked="1"/>
        <c:majorTickMark val="out"/>
        <c:minorTickMark val="none"/>
        <c:tickLblPos val="nextTo"/>
        <c:crossAx val="4"/>
        <c:crosses val="autoZero"/>
        <c:auto val="0"/>
        <c:lblAlgn val="ctr"/>
        <c:lblOffset val="100"/>
        <c:noMultiLvlLbl val="0"/>
      </c:catAx>
      <c:valAx>
        <c:axId val="4"/>
        <c:scaling>
          <c:orientation val="minMax"/>
          <c:max val="0.1"/>
          <c:min val="0.03"/>
        </c:scaling>
        <c:delete val="0"/>
        <c:axPos val="r"/>
        <c:numFmt formatCode="0.0%" sourceLinked="0"/>
        <c:majorTickMark val="cross"/>
        <c:minorTickMark val="none"/>
        <c:tickLblPos val="nextTo"/>
        <c:spPr>
          <a:noFill/>
          <a:ln w="711">
            <a:noFill/>
            <a:prstDash val="solid"/>
          </a:ln>
        </c:spPr>
        <c:txPr>
          <a:bodyPr rot="0" vert="horz"/>
          <a:lstStyle/>
          <a:p>
            <a:pPr>
              <a:defRPr/>
            </a:pPr>
            <a:endParaRPr lang="en-US"/>
          </a:p>
        </c:txPr>
        <c:crossAx val="3"/>
        <c:crosses val="max"/>
        <c:crossBetween val="between"/>
        <c:majorUnit val="5.000000000000001E-3"/>
      </c:valAx>
      <c:spPr>
        <a:solidFill>
          <a:srgbClr val="FFFFFF"/>
        </a:solidFill>
        <a:ln w="5689">
          <a:noFill/>
        </a:ln>
      </c:spPr>
    </c:plotArea>
    <c:legend>
      <c:legendPos val="tr"/>
      <c:layout>
        <c:manualLayout>
          <c:xMode val="edge"/>
          <c:yMode val="edge"/>
          <c:x val="0.16921414234985332"/>
          <c:y val="1.7730496453900711E-2"/>
          <c:w val="0.25562245895733626"/>
          <c:h val="0.25063941475400681"/>
        </c:manualLayout>
      </c:layout>
      <c:overlay val="0"/>
      <c:spPr>
        <a:noFill/>
        <a:ln w="711">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91965023709051E-2"/>
          <c:y val="2.9785452954744294E-2"/>
          <c:w val="0.74747180907942068"/>
          <c:h val="0.80285731329038412"/>
        </c:manualLayout>
      </c:layout>
      <c:barChart>
        <c:barDir val="col"/>
        <c:grouping val="stacked"/>
        <c:varyColors val="0"/>
        <c:ser>
          <c:idx val="2"/>
          <c:order val="0"/>
          <c:tx>
            <c:strRef>
              <c:f>Sheet1!$B$1</c:f>
              <c:strCache>
                <c:ptCount val="1"/>
                <c:pt idx="0">
                  <c:v>Sr Only</c:v>
                </c:pt>
              </c:strCache>
            </c:strRef>
          </c:tx>
          <c:spPr>
            <a:solidFill>
              <a:srgbClr val="1D5080"/>
            </a:solidFill>
            <a:ln w="11535">
              <a:noFill/>
            </a:ln>
          </c:spPr>
          <c:invertIfNegative val="0"/>
          <c:cat>
            <c:strRef>
              <c:f>Sheet1!$A$7:$A$21</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LTM '25</c:v>
                </c:pt>
              </c:strCache>
            </c:strRef>
          </c:cat>
          <c:val>
            <c:numRef>
              <c:f>Sheet1!$B$7:$B$21</c:f>
              <c:numCache>
                <c:formatCode>0.00%</c:formatCode>
                <c:ptCount val="15"/>
                <c:pt idx="0">
                  <c:v>0.63429999999999997</c:v>
                </c:pt>
                <c:pt idx="1">
                  <c:v>0.52729999999999999</c:v>
                </c:pt>
                <c:pt idx="2">
                  <c:v>0.5625</c:v>
                </c:pt>
                <c:pt idx="3">
                  <c:v>0.51849999999999996</c:v>
                </c:pt>
                <c:pt idx="4">
                  <c:v>0.63949999999999996</c:v>
                </c:pt>
                <c:pt idx="5">
                  <c:v>0.74509999999999998</c:v>
                </c:pt>
                <c:pt idx="6">
                  <c:v>0.64149999999999996</c:v>
                </c:pt>
                <c:pt idx="7">
                  <c:v>0.55700000000000005</c:v>
                </c:pt>
                <c:pt idx="8">
                  <c:v>0.63639999999999997</c:v>
                </c:pt>
                <c:pt idx="9">
                  <c:v>0.63300000000000001</c:v>
                </c:pt>
                <c:pt idx="10">
                  <c:v>0.5907</c:v>
                </c:pt>
                <c:pt idx="11">
                  <c:v>0.62649999999999995</c:v>
                </c:pt>
                <c:pt idx="12">
                  <c:v>0.72519999999999996</c:v>
                </c:pt>
                <c:pt idx="13">
                  <c:v>0.69779999999999998</c:v>
                </c:pt>
                <c:pt idx="14">
                  <c:v>0.71630000000000005</c:v>
                </c:pt>
              </c:numCache>
            </c:numRef>
          </c:val>
          <c:extLst>
            <c:ext xmlns:c16="http://schemas.microsoft.com/office/drawing/2014/chart" uri="{C3380CC4-5D6E-409C-BE32-E72D297353CC}">
              <c16:uniqueId val="{00000000-EBD7-4545-9631-C5DDE9957EF8}"/>
            </c:ext>
          </c:extLst>
        </c:ser>
        <c:ser>
          <c:idx val="0"/>
          <c:order val="1"/>
          <c:tx>
            <c:strRef>
              <c:f>Sheet1!$C$1</c:f>
              <c:strCache>
                <c:ptCount val="1"/>
                <c:pt idx="0">
                  <c:v>Sr + 2nd Lien</c:v>
                </c:pt>
              </c:strCache>
            </c:strRef>
          </c:tx>
          <c:spPr>
            <a:solidFill>
              <a:srgbClr val="6185A6"/>
            </a:solidFill>
            <a:ln w="11535">
              <a:noFill/>
            </a:ln>
          </c:spPr>
          <c:invertIfNegative val="0"/>
          <c:cat>
            <c:strRef>
              <c:f>Sheet1!$A$7:$A$21</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LTM '25</c:v>
                </c:pt>
              </c:strCache>
            </c:strRef>
          </c:cat>
          <c:val>
            <c:numRef>
              <c:f>Sheet1!$C$7:$C$21</c:f>
              <c:numCache>
                <c:formatCode>0.00%</c:formatCode>
                <c:ptCount val="15"/>
                <c:pt idx="0">
                  <c:v>2.9899999999999999E-2</c:v>
                </c:pt>
                <c:pt idx="1">
                  <c:v>8.1799999999999998E-2</c:v>
                </c:pt>
                <c:pt idx="2">
                  <c:v>5.21E-2</c:v>
                </c:pt>
                <c:pt idx="3">
                  <c:v>0.1217</c:v>
                </c:pt>
                <c:pt idx="4">
                  <c:v>6.8000000000000005E-2</c:v>
                </c:pt>
                <c:pt idx="5">
                  <c:v>7.8399999999999997E-2</c:v>
                </c:pt>
                <c:pt idx="6">
                  <c:v>0.1132</c:v>
                </c:pt>
                <c:pt idx="7">
                  <c:v>0.17449999999999999</c:v>
                </c:pt>
                <c:pt idx="8">
                  <c:v>0.1515</c:v>
                </c:pt>
                <c:pt idx="9">
                  <c:v>8.2600000000000007E-2</c:v>
                </c:pt>
                <c:pt idx="10">
                  <c:v>5.1200000000000002E-2</c:v>
                </c:pt>
                <c:pt idx="11">
                  <c:v>8.43E-2</c:v>
                </c:pt>
                <c:pt idx="12">
                  <c:v>1.5299999999999999E-2</c:v>
                </c:pt>
                <c:pt idx="13">
                  <c:v>8.8999999999999999E-3</c:v>
                </c:pt>
                <c:pt idx="14">
                  <c:v>9.2999999999999992E-3</c:v>
                </c:pt>
              </c:numCache>
            </c:numRef>
          </c:val>
          <c:extLst>
            <c:ext xmlns:c16="http://schemas.microsoft.com/office/drawing/2014/chart" uri="{C3380CC4-5D6E-409C-BE32-E72D297353CC}">
              <c16:uniqueId val="{00000001-EBD7-4545-9631-C5DDE9957EF8}"/>
            </c:ext>
          </c:extLst>
        </c:ser>
        <c:ser>
          <c:idx val="1"/>
          <c:order val="2"/>
          <c:tx>
            <c:strRef>
              <c:f>Sheet1!$D$1</c:f>
              <c:strCache>
                <c:ptCount val="1"/>
                <c:pt idx="0">
                  <c:v>Sr + Mezz</c:v>
                </c:pt>
              </c:strCache>
            </c:strRef>
          </c:tx>
          <c:spPr>
            <a:solidFill>
              <a:srgbClr val="40C2C9"/>
            </a:solidFill>
            <a:ln w="11535">
              <a:noFill/>
            </a:ln>
          </c:spPr>
          <c:invertIfNegative val="0"/>
          <c:cat>
            <c:strRef>
              <c:f>Sheet1!$A$7:$A$21</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LTM '25</c:v>
                </c:pt>
              </c:strCache>
            </c:strRef>
          </c:cat>
          <c:val>
            <c:numRef>
              <c:f>Sheet1!$D$7:$D$21</c:f>
              <c:numCache>
                <c:formatCode>0.00%</c:formatCode>
                <c:ptCount val="15"/>
                <c:pt idx="0">
                  <c:v>7.46E-2</c:v>
                </c:pt>
                <c:pt idx="1">
                  <c:v>9.0899999999999995E-2</c:v>
                </c:pt>
                <c:pt idx="2">
                  <c:v>3.1300000000000001E-2</c:v>
                </c:pt>
                <c:pt idx="3">
                  <c:v>4.7600000000000003E-2</c:v>
                </c:pt>
                <c:pt idx="4">
                  <c:v>6.7999999999999996E-3</c:v>
                </c:pt>
                <c:pt idx="5">
                  <c:v>6.4999999999999997E-3</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2-EBD7-4545-9631-C5DDE9957EF8}"/>
            </c:ext>
          </c:extLst>
        </c:ser>
        <c:ser>
          <c:idx val="3"/>
          <c:order val="3"/>
          <c:tx>
            <c:strRef>
              <c:f>Sheet1!$E$1</c:f>
              <c:strCache>
                <c:ptCount val="1"/>
                <c:pt idx="0">
                  <c:v>Sr + 2nd Lien + Mezz</c:v>
                </c:pt>
              </c:strCache>
            </c:strRef>
          </c:tx>
          <c:spPr>
            <a:solidFill>
              <a:srgbClr val="C3EDEB"/>
            </a:solidFill>
            <a:ln w="11535">
              <a:noFill/>
            </a:ln>
          </c:spPr>
          <c:invertIfNegative val="0"/>
          <c:cat>
            <c:strRef>
              <c:f>Sheet1!$A$7:$A$21</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LTM '25</c:v>
                </c:pt>
              </c:strCache>
            </c:strRef>
          </c:cat>
          <c:val>
            <c:numRef>
              <c:f>Sheet1!$E$7:$E$21</c:f>
              <c:numCache>
                <c:formatCode>0.00%</c:formatCode>
                <c:ptCount val="15"/>
                <c:pt idx="0">
                  <c:v>7.4999999999999997E-3</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3-EBD7-4545-9631-C5DDE9957EF8}"/>
            </c:ext>
          </c:extLst>
        </c:ser>
        <c:ser>
          <c:idx val="4"/>
          <c:order val="4"/>
          <c:tx>
            <c:strRef>
              <c:f>Sheet1!$F$1</c:f>
              <c:strCache>
                <c:ptCount val="1"/>
                <c:pt idx="0">
                  <c:v>Sr+Bond</c:v>
                </c:pt>
              </c:strCache>
            </c:strRef>
          </c:tx>
          <c:spPr>
            <a:solidFill>
              <a:srgbClr val="F5C914"/>
            </a:solidFill>
            <a:ln w="11535">
              <a:noFill/>
            </a:ln>
          </c:spPr>
          <c:invertIfNegative val="0"/>
          <c:cat>
            <c:strRef>
              <c:f>Sheet1!$A$7:$A$21</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LTM '25</c:v>
                </c:pt>
              </c:strCache>
            </c:strRef>
          </c:cat>
          <c:val>
            <c:numRef>
              <c:f>Sheet1!$F$7:$F$21</c:f>
              <c:numCache>
                <c:formatCode>0.00%</c:formatCode>
                <c:ptCount val="15"/>
                <c:pt idx="0">
                  <c:v>0.16420000000000001</c:v>
                </c:pt>
                <c:pt idx="1">
                  <c:v>0.18179999999999999</c:v>
                </c:pt>
                <c:pt idx="2">
                  <c:v>0.19270000000000001</c:v>
                </c:pt>
                <c:pt idx="3">
                  <c:v>0.15870000000000001</c:v>
                </c:pt>
                <c:pt idx="4">
                  <c:v>0.11559999999999999</c:v>
                </c:pt>
                <c:pt idx="5">
                  <c:v>1.3100000000000001E-2</c:v>
                </c:pt>
                <c:pt idx="6">
                  <c:v>9.4299999999999995E-2</c:v>
                </c:pt>
                <c:pt idx="7">
                  <c:v>0.13420000000000001</c:v>
                </c:pt>
                <c:pt idx="8">
                  <c:v>8.3299999999999999E-2</c:v>
                </c:pt>
                <c:pt idx="9">
                  <c:v>0.14680000000000001</c:v>
                </c:pt>
                <c:pt idx="10">
                  <c:v>0.1767</c:v>
                </c:pt>
                <c:pt idx="11">
                  <c:v>0.1205</c:v>
                </c:pt>
                <c:pt idx="12">
                  <c:v>0.13739999999999999</c:v>
                </c:pt>
                <c:pt idx="13">
                  <c:v>0.17780000000000001</c:v>
                </c:pt>
                <c:pt idx="14">
                  <c:v>0.16739999999999999</c:v>
                </c:pt>
              </c:numCache>
            </c:numRef>
          </c:val>
          <c:extLst>
            <c:ext xmlns:c16="http://schemas.microsoft.com/office/drawing/2014/chart" uri="{C3380CC4-5D6E-409C-BE32-E72D297353CC}">
              <c16:uniqueId val="{00000004-EBD7-4545-9631-C5DDE9957EF8}"/>
            </c:ext>
          </c:extLst>
        </c:ser>
        <c:ser>
          <c:idx val="5"/>
          <c:order val="5"/>
          <c:tx>
            <c:strRef>
              <c:f>Sheet1!$G$1</c:f>
              <c:strCache>
                <c:ptCount val="1"/>
                <c:pt idx="0">
                  <c:v>Bond Only</c:v>
                </c:pt>
              </c:strCache>
            </c:strRef>
          </c:tx>
          <c:spPr>
            <a:solidFill>
              <a:srgbClr val="E88F36"/>
            </a:solidFill>
            <a:ln w="11535">
              <a:noFill/>
            </a:ln>
          </c:spPr>
          <c:invertIfNegative val="0"/>
          <c:cat>
            <c:strRef>
              <c:f>Sheet1!$A$7:$A$21</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LTM '25</c:v>
                </c:pt>
              </c:strCache>
            </c:strRef>
          </c:cat>
          <c:val>
            <c:numRef>
              <c:f>Sheet1!$G$7:$G$21</c:f>
              <c:numCache>
                <c:formatCode>0.00%</c:formatCode>
                <c:ptCount val="15"/>
                <c:pt idx="0">
                  <c:v>8.9599999999999999E-2</c:v>
                </c:pt>
                <c:pt idx="1">
                  <c:v>0.1182</c:v>
                </c:pt>
                <c:pt idx="2">
                  <c:v>0.1615</c:v>
                </c:pt>
                <c:pt idx="3">
                  <c:v>0.15340000000000001</c:v>
                </c:pt>
                <c:pt idx="4">
                  <c:v>0.1701</c:v>
                </c:pt>
                <c:pt idx="5">
                  <c:v>0.15690000000000001</c:v>
                </c:pt>
                <c:pt idx="6">
                  <c:v>0.1462</c:v>
                </c:pt>
                <c:pt idx="7">
                  <c:v>0.13420000000000001</c:v>
                </c:pt>
                <c:pt idx="8">
                  <c:v>0.1288</c:v>
                </c:pt>
                <c:pt idx="9">
                  <c:v>0.1376</c:v>
                </c:pt>
                <c:pt idx="10">
                  <c:v>0.1721</c:v>
                </c:pt>
                <c:pt idx="11">
                  <c:v>0.15659999999999999</c:v>
                </c:pt>
                <c:pt idx="12">
                  <c:v>0.1221</c:v>
                </c:pt>
                <c:pt idx="13">
                  <c:v>0.11559999999999999</c:v>
                </c:pt>
                <c:pt idx="14">
                  <c:v>0.107</c:v>
                </c:pt>
              </c:numCache>
            </c:numRef>
          </c:val>
          <c:extLst>
            <c:ext xmlns:c16="http://schemas.microsoft.com/office/drawing/2014/chart" uri="{C3380CC4-5D6E-409C-BE32-E72D297353CC}">
              <c16:uniqueId val="{00000005-EBD7-4545-9631-C5DDE9957EF8}"/>
            </c:ext>
          </c:extLst>
        </c:ser>
        <c:ser>
          <c:idx val="6"/>
          <c:order val="6"/>
          <c:tx>
            <c:strRef>
              <c:f>Sheet1!$H$1</c:f>
              <c:strCache>
                <c:ptCount val="1"/>
                <c:pt idx="0">
                  <c:v>Other</c:v>
                </c:pt>
              </c:strCache>
            </c:strRef>
          </c:tx>
          <c:spPr>
            <a:solidFill>
              <a:srgbClr val="C0BCB2"/>
            </a:solidFill>
            <a:ln w="11535">
              <a:noFill/>
            </a:ln>
          </c:spPr>
          <c:invertIfNegative val="0"/>
          <c:cat>
            <c:strRef>
              <c:f>Sheet1!$A$7:$A$21</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LTM '25</c:v>
                </c:pt>
              </c:strCache>
            </c:strRef>
          </c:cat>
          <c:val>
            <c:numRef>
              <c:f>Sheet1!$H$7:$H$21</c:f>
              <c:numCache>
                <c:formatCode>0.00%</c:formatCode>
                <c:ptCount val="15"/>
                <c:pt idx="0">
                  <c:v>0</c:v>
                </c:pt>
                <c:pt idx="1">
                  <c:v>0</c:v>
                </c:pt>
                <c:pt idx="2">
                  <c:v>0</c:v>
                </c:pt>
                <c:pt idx="3">
                  <c:v>0</c:v>
                </c:pt>
                <c:pt idx="4">
                  <c:v>0</c:v>
                </c:pt>
                <c:pt idx="5">
                  <c:v>0</c:v>
                </c:pt>
                <c:pt idx="6">
                  <c:v>4.7000000000000002E-3</c:v>
                </c:pt>
                <c:pt idx="7">
                  <c:v>0</c:v>
                </c:pt>
                <c:pt idx="8">
                  <c:v>0</c:v>
                </c:pt>
                <c:pt idx="9">
                  <c:v>0</c:v>
                </c:pt>
                <c:pt idx="10">
                  <c:v>9.2999999999999992E-3</c:v>
                </c:pt>
                <c:pt idx="11">
                  <c:v>1.2E-2</c:v>
                </c:pt>
                <c:pt idx="12">
                  <c:v>0</c:v>
                </c:pt>
                <c:pt idx="13">
                  <c:v>0</c:v>
                </c:pt>
                <c:pt idx="14">
                  <c:v>0</c:v>
                </c:pt>
              </c:numCache>
            </c:numRef>
          </c:val>
          <c:extLst>
            <c:ext xmlns:c16="http://schemas.microsoft.com/office/drawing/2014/chart" uri="{C3380CC4-5D6E-409C-BE32-E72D297353CC}">
              <c16:uniqueId val="{00000006-EBD7-4545-9631-C5DDE9957EF8}"/>
            </c:ext>
          </c:extLst>
        </c:ser>
        <c:dLbls>
          <c:showLegendKey val="0"/>
          <c:showVal val="0"/>
          <c:showCatName val="0"/>
          <c:showSerName val="0"/>
          <c:showPercent val="0"/>
          <c:showBubbleSize val="0"/>
        </c:dLbls>
        <c:gapWidth val="60"/>
        <c:overlap val="100"/>
        <c:axId val="286869592"/>
        <c:axId val="1"/>
      </c:barChart>
      <c:catAx>
        <c:axId val="28686959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At val="0"/>
        <c:auto val="1"/>
        <c:lblAlgn val="ctr"/>
        <c:lblOffset val="100"/>
        <c:tickLblSkip val="1"/>
        <c:tickMarkSkip val="1"/>
        <c:noMultiLvlLbl val="0"/>
      </c:catAx>
      <c:valAx>
        <c:axId val="1"/>
        <c:scaling>
          <c:orientation val="minMax"/>
          <c:max val="1"/>
        </c:scaling>
        <c:delete val="0"/>
        <c:axPos val="l"/>
        <c:numFmt formatCode="0%" sourceLinked="0"/>
        <c:majorTickMark val="out"/>
        <c:minorTickMark val="none"/>
        <c:tickLblPos val="nextTo"/>
        <c:spPr>
          <a:noFill/>
          <a:ln w="1442">
            <a:noFill/>
            <a:prstDash val="solid"/>
          </a:ln>
        </c:spPr>
        <c:txPr>
          <a:bodyPr rot="0" vert="horz"/>
          <a:lstStyle/>
          <a:p>
            <a:pPr>
              <a:defRPr/>
            </a:pPr>
            <a:endParaRPr lang="en-US"/>
          </a:p>
        </c:txPr>
        <c:crossAx val="286869592"/>
        <c:crosses val="autoZero"/>
        <c:crossBetween val="between"/>
        <c:majorUnit val="0.2"/>
      </c:valAx>
      <c:spPr>
        <a:noFill/>
        <a:ln w="11535">
          <a:noFill/>
        </a:ln>
      </c:spPr>
    </c:plotArea>
    <c:legend>
      <c:legendPos val="tr"/>
      <c:overlay val="0"/>
      <c:spPr>
        <a:noFill/>
        <a:ln w="1442">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248045896238095E-2"/>
          <c:y val="4.4936968106259446E-2"/>
          <c:w val="0.87785773306114512"/>
          <c:h val="0.83450151117473947"/>
        </c:manualLayout>
      </c:layout>
      <c:barChart>
        <c:barDir val="col"/>
        <c:grouping val="stacked"/>
        <c:varyColors val="0"/>
        <c:ser>
          <c:idx val="0"/>
          <c:order val="0"/>
          <c:tx>
            <c:strRef>
              <c:f>Sheet1!$B$1</c:f>
              <c:strCache>
                <c:ptCount val="1"/>
                <c:pt idx="0">
                  <c:v>Avg TLB Spread</c:v>
                </c:pt>
              </c:strCache>
            </c:strRef>
          </c:tx>
          <c:spPr>
            <a:solidFill>
              <a:srgbClr val="1D5080"/>
            </a:solidFill>
            <a:ln w="1531">
              <a:noFill/>
            </a:ln>
          </c:spPr>
          <c:invertIfNegative val="0"/>
          <c:cat>
            <c:numRef>
              <c:f>Sheet1!$A$130:$A$178</c:f>
              <c:numCache>
                <c:formatCode>mmm\-yy</c:formatCode>
                <c:ptCount val="49"/>
                <c:pt idx="0">
                  <c:v>44469</c:v>
                </c:pt>
                <c:pt idx="1">
                  <c:v>44500</c:v>
                </c:pt>
                <c:pt idx="2">
                  <c:v>44530</c:v>
                </c:pt>
                <c:pt idx="3">
                  <c:v>44561</c:v>
                </c:pt>
                <c:pt idx="4">
                  <c:v>44592</c:v>
                </c:pt>
                <c:pt idx="5">
                  <c:v>44620</c:v>
                </c:pt>
                <c:pt idx="6">
                  <c:v>44651</c:v>
                </c:pt>
                <c:pt idx="7">
                  <c:v>44681</c:v>
                </c:pt>
                <c:pt idx="8">
                  <c:v>44712</c:v>
                </c:pt>
                <c:pt idx="9">
                  <c:v>44742</c:v>
                </c:pt>
                <c:pt idx="10">
                  <c:v>44773</c:v>
                </c:pt>
                <c:pt idx="11">
                  <c:v>44804</c:v>
                </c:pt>
                <c:pt idx="12">
                  <c:v>44834</c:v>
                </c:pt>
                <c:pt idx="13">
                  <c:v>44865</c:v>
                </c:pt>
                <c:pt idx="14">
                  <c:v>44895</c:v>
                </c:pt>
                <c:pt idx="15">
                  <c:v>44926</c:v>
                </c:pt>
                <c:pt idx="16">
                  <c:v>44957</c:v>
                </c:pt>
                <c:pt idx="17">
                  <c:v>44985</c:v>
                </c:pt>
                <c:pt idx="18">
                  <c:v>45016</c:v>
                </c:pt>
                <c:pt idx="19">
                  <c:v>45046</c:v>
                </c:pt>
                <c:pt idx="20">
                  <c:v>45077</c:v>
                </c:pt>
                <c:pt idx="21">
                  <c:v>45107</c:v>
                </c:pt>
                <c:pt idx="22">
                  <c:v>45138</c:v>
                </c:pt>
                <c:pt idx="23">
                  <c:v>45169</c:v>
                </c:pt>
                <c:pt idx="24">
                  <c:v>45199</c:v>
                </c:pt>
                <c:pt idx="25">
                  <c:v>45230</c:v>
                </c:pt>
                <c:pt idx="26">
                  <c:v>45260</c:v>
                </c:pt>
                <c:pt idx="27">
                  <c:v>45291</c:v>
                </c:pt>
                <c:pt idx="28">
                  <c:v>45322</c:v>
                </c:pt>
                <c:pt idx="29">
                  <c:v>45351</c:v>
                </c:pt>
                <c:pt idx="30">
                  <c:v>45382</c:v>
                </c:pt>
                <c:pt idx="31">
                  <c:v>45412</c:v>
                </c:pt>
                <c:pt idx="32">
                  <c:v>45443</c:v>
                </c:pt>
                <c:pt idx="33">
                  <c:v>45473</c:v>
                </c:pt>
                <c:pt idx="34">
                  <c:v>45504</c:v>
                </c:pt>
                <c:pt idx="35">
                  <c:v>45535</c:v>
                </c:pt>
                <c:pt idx="36">
                  <c:v>45565</c:v>
                </c:pt>
                <c:pt idx="37">
                  <c:v>45596</c:v>
                </c:pt>
                <c:pt idx="38">
                  <c:v>45626</c:v>
                </c:pt>
                <c:pt idx="39">
                  <c:v>45657</c:v>
                </c:pt>
                <c:pt idx="40">
                  <c:v>45682</c:v>
                </c:pt>
                <c:pt idx="41">
                  <c:v>45713</c:v>
                </c:pt>
                <c:pt idx="42">
                  <c:v>45741</c:v>
                </c:pt>
                <c:pt idx="43">
                  <c:v>45772</c:v>
                </c:pt>
                <c:pt idx="44">
                  <c:v>45802</c:v>
                </c:pt>
                <c:pt idx="45">
                  <c:v>45833</c:v>
                </c:pt>
                <c:pt idx="46">
                  <c:v>45863</c:v>
                </c:pt>
                <c:pt idx="47">
                  <c:v>45894</c:v>
                </c:pt>
                <c:pt idx="48">
                  <c:v>45925</c:v>
                </c:pt>
              </c:numCache>
            </c:numRef>
          </c:cat>
          <c:val>
            <c:numRef>
              <c:f>Sheet1!$B$130:$B$178</c:f>
              <c:numCache>
                <c:formatCode>General</c:formatCode>
                <c:ptCount val="49"/>
                <c:pt idx="0">
                  <c:v>407.1</c:v>
                </c:pt>
                <c:pt idx="1">
                  <c:v>429.3</c:v>
                </c:pt>
                <c:pt idx="2">
                  <c:v>426.6</c:v>
                </c:pt>
                <c:pt idx="3">
                  <c:v>433.7</c:v>
                </c:pt>
                <c:pt idx="4">
                  <c:v>411.3</c:v>
                </c:pt>
                <c:pt idx="5">
                  <c:v>421.3</c:v>
                </c:pt>
                <c:pt idx="6">
                  <c:v>417.9</c:v>
                </c:pt>
                <c:pt idx="7">
                  <c:v>463.5</c:v>
                </c:pt>
                <c:pt idx="8">
                  <c:v>456.8</c:v>
                </c:pt>
                <c:pt idx="9">
                  <c:v>467.3</c:v>
                </c:pt>
                <c:pt idx="10">
                  <c:v>472.7</c:v>
                </c:pt>
                <c:pt idx="11">
                  <c:v>512.5</c:v>
                </c:pt>
                <c:pt idx="12">
                  <c:v>516.1</c:v>
                </c:pt>
                <c:pt idx="13">
                  <c:v>510</c:v>
                </c:pt>
                <c:pt idx="14">
                  <c:v>466.8</c:v>
                </c:pt>
                <c:pt idx="15">
                  <c:v>463</c:v>
                </c:pt>
                <c:pt idx="16">
                  <c:v>480.6</c:v>
                </c:pt>
                <c:pt idx="17">
                  <c:v>503.8</c:v>
                </c:pt>
                <c:pt idx="18" formatCode="0.0">
                  <c:v>495.96774193548384</c:v>
                </c:pt>
                <c:pt idx="19" formatCode="0.0">
                  <c:v>486.45833333333331</c:v>
                </c:pt>
                <c:pt idx="20" formatCode="0.0">
                  <c:v>469.27083333333331</c:v>
                </c:pt>
                <c:pt idx="21" formatCode="0.0">
                  <c:v>462.93103448275861</c:v>
                </c:pt>
                <c:pt idx="22" formatCode="0.0">
                  <c:v>471.14285714285717</c:v>
                </c:pt>
                <c:pt idx="23" formatCode="0.0">
                  <c:v>481.78571428571428</c:v>
                </c:pt>
                <c:pt idx="24" formatCode="0.0">
                  <c:v>445</c:v>
                </c:pt>
                <c:pt idx="25">
                  <c:v>437.8</c:v>
                </c:pt>
                <c:pt idx="26">
                  <c:v>445.9</c:v>
                </c:pt>
                <c:pt idx="27">
                  <c:v>471.4</c:v>
                </c:pt>
                <c:pt idx="28">
                  <c:v>433.6</c:v>
                </c:pt>
                <c:pt idx="29">
                  <c:v>428</c:v>
                </c:pt>
                <c:pt idx="30">
                  <c:v>425.1</c:v>
                </c:pt>
                <c:pt idx="31">
                  <c:v>441.4</c:v>
                </c:pt>
                <c:pt idx="32">
                  <c:v>436.3</c:v>
                </c:pt>
                <c:pt idx="33">
                  <c:v>419.4</c:v>
                </c:pt>
                <c:pt idx="34">
                  <c:v>413.1</c:v>
                </c:pt>
                <c:pt idx="35">
                  <c:v>408.7</c:v>
                </c:pt>
                <c:pt idx="36">
                  <c:v>393.9</c:v>
                </c:pt>
                <c:pt idx="37">
                  <c:v>406.9</c:v>
                </c:pt>
                <c:pt idx="38">
                  <c:v>405.6</c:v>
                </c:pt>
                <c:pt idx="39">
                  <c:v>410.5</c:v>
                </c:pt>
                <c:pt idx="40">
                  <c:v>374.1</c:v>
                </c:pt>
                <c:pt idx="41">
                  <c:v>352.3</c:v>
                </c:pt>
                <c:pt idx="42">
                  <c:v>363.8</c:v>
                </c:pt>
                <c:pt idx="43">
                  <c:v>377.2</c:v>
                </c:pt>
                <c:pt idx="44">
                  <c:v>398.3</c:v>
                </c:pt>
                <c:pt idx="45">
                  <c:v>380.1</c:v>
                </c:pt>
                <c:pt idx="46">
                  <c:v>374.4</c:v>
                </c:pt>
                <c:pt idx="47">
                  <c:v>373.9</c:v>
                </c:pt>
                <c:pt idx="48">
                  <c:v>360.3</c:v>
                </c:pt>
              </c:numCache>
            </c:numRef>
          </c:val>
          <c:extLst>
            <c:ext xmlns:c16="http://schemas.microsoft.com/office/drawing/2014/chart" uri="{C3380CC4-5D6E-409C-BE32-E72D297353CC}">
              <c16:uniqueId val="{00000000-B67E-49EF-8195-74A7A96671F2}"/>
            </c:ext>
          </c:extLst>
        </c:ser>
        <c:dLbls>
          <c:showLegendKey val="0"/>
          <c:showVal val="0"/>
          <c:showCatName val="0"/>
          <c:showSerName val="0"/>
          <c:showPercent val="0"/>
          <c:showBubbleSize val="0"/>
        </c:dLbls>
        <c:gapWidth val="60"/>
        <c:overlap val="100"/>
        <c:axId val="289923456"/>
        <c:axId val="1"/>
      </c:barChart>
      <c:lineChart>
        <c:grouping val="standard"/>
        <c:varyColors val="0"/>
        <c:ser>
          <c:idx val="1"/>
          <c:order val="1"/>
          <c:tx>
            <c:strRef>
              <c:f>Sheet1!$C$1</c:f>
              <c:strCache>
                <c:ptCount val="1"/>
                <c:pt idx="0">
                  <c:v>Avg Yield to Maturity for TLB</c:v>
                </c:pt>
              </c:strCache>
            </c:strRef>
          </c:tx>
          <c:spPr>
            <a:ln w="38100">
              <a:solidFill>
                <a:srgbClr val="40C2C9"/>
              </a:solidFill>
              <a:prstDash val="solid"/>
            </a:ln>
          </c:spPr>
          <c:marker>
            <c:symbol val="none"/>
          </c:marker>
          <c:cat>
            <c:numRef>
              <c:f>Sheet1!$A$130:$A$178</c:f>
              <c:numCache>
                <c:formatCode>mmm\-yy</c:formatCode>
                <c:ptCount val="49"/>
                <c:pt idx="0">
                  <c:v>44469</c:v>
                </c:pt>
                <c:pt idx="1">
                  <c:v>44500</c:v>
                </c:pt>
                <c:pt idx="2">
                  <c:v>44530</c:v>
                </c:pt>
                <c:pt idx="3">
                  <c:v>44561</c:v>
                </c:pt>
                <c:pt idx="4">
                  <c:v>44592</c:v>
                </c:pt>
                <c:pt idx="5">
                  <c:v>44620</c:v>
                </c:pt>
                <c:pt idx="6">
                  <c:v>44651</c:v>
                </c:pt>
                <c:pt idx="7">
                  <c:v>44681</c:v>
                </c:pt>
                <c:pt idx="8">
                  <c:v>44712</c:v>
                </c:pt>
                <c:pt idx="9">
                  <c:v>44742</c:v>
                </c:pt>
                <c:pt idx="10">
                  <c:v>44773</c:v>
                </c:pt>
                <c:pt idx="11">
                  <c:v>44804</c:v>
                </c:pt>
                <c:pt idx="12">
                  <c:v>44834</c:v>
                </c:pt>
                <c:pt idx="13">
                  <c:v>44865</c:v>
                </c:pt>
                <c:pt idx="14">
                  <c:v>44895</c:v>
                </c:pt>
                <c:pt idx="15">
                  <c:v>44926</c:v>
                </c:pt>
                <c:pt idx="16">
                  <c:v>44957</c:v>
                </c:pt>
                <c:pt idx="17">
                  <c:v>44985</c:v>
                </c:pt>
                <c:pt idx="18">
                  <c:v>45016</c:v>
                </c:pt>
                <c:pt idx="19">
                  <c:v>45046</c:v>
                </c:pt>
                <c:pt idx="20">
                  <c:v>45077</c:v>
                </c:pt>
                <c:pt idx="21">
                  <c:v>45107</c:v>
                </c:pt>
                <c:pt idx="22">
                  <c:v>45138</c:v>
                </c:pt>
                <c:pt idx="23">
                  <c:v>45169</c:v>
                </c:pt>
                <c:pt idx="24">
                  <c:v>45199</c:v>
                </c:pt>
                <c:pt idx="25">
                  <c:v>45230</c:v>
                </c:pt>
                <c:pt idx="26">
                  <c:v>45260</c:v>
                </c:pt>
                <c:pt idx="27">
                  <c:v>45291</c:v>
                </c:pt>
                <c:pt idx="28">
                  <c:v>45322</c:v>
                </c:pt>
                <c:pt idx="29">
                  <c:v>45351</c:v>
                </c:pt>
                <c:pt idx="30">
                  <c:v>45382</c:v>
                </c:pt>
                <c:pt idx="31">
                  <c:v>45412</c:v>
                </c:pt>
                <c:pt idx="32">
                  <c:v>45443</c:v>
                </c:pt>
                <c:pt idx="33">
                  <c:v>45473</c:v>
                </c:pt>
                <c:pt idx="34">
                  <c:v>45504</c:v>
                </c:pt>
                <c:pt idx="35">
                  <c:v>45535</c:v>
                </c:pt>
                <c:pt idx="36">
                  <c:v>45565</c:v>
                </c:pt>
                <c:pt idx="37">
                  <c:v>45596</c:v>
                </c:pt>
                <c:pt idx="38">
                  <c:v>45626</c:v>
                </c:pt>
                <c:pt idx="39">
                  <c:v>45657</c:v>
                </c:pt>
                <c:pt idx="40">
                  <c:v>45682</c:v>
                </c:pt>
                <c:pt idx="41">
                  <c:v>45713</c:v>
                </c:pt>
                <c:pt idx="42">
                  <c:v>45741</c:v>
                </c:pt>
                <c:pt idx="43">
                  <c:v>45772</c:v>
                </c:pt>
                <c:pt idx="44">
                  <c:v>45802</c:v>
                </c:pt>
                <c:pt idx="45">
                  <c:v>45833</c:v>
                </c:pt>
                <c:pt idx="46">
                  <c:v>45863</c:v>
                </c:pt>
                <c:pt idx="47">
                  <c:v>45894</c:v>
                </c:pt>
                <c:pt idx="48">
                  <c:v>45925</c:v>
                </c:pt>
              </c:numCache>
            </c:numRef>
          </c:cat>
          <c:val>
            <c:numRef>
              <c:f>Sheet1!$C$130:$C$178</c:f>
              <c:numCache>
                <c:formatCode>0.00%</c:formatCode>
                <c:ptCount val="49"/>
                <c:pt idx="0">
                  <c:v>4.2799999999999998E-2</c:v>
                </c:pt>
                <c:pt idx="1">
                  <c:v>4.5600000000000002E-2</c:v>
                </c:pt>
                <c:pt idx="2">
                  <c:v>4.5100000000000001E-2</c:v>
                </c:pt>
                <c:pt idx="3">
                  <c:v>4.6100000000000002E-2</c:v>
                </c:pt>
                <c:pt idx="4">
                  <c:v>4.3299999999999998E-2</c:v>
                </c:pt>
                <c:pt idx="5">
                  <c:v>4.4999999999999998E-2</c:v>
                </c:pt>
                <c:pt idx="6">
                  <c:v>4.4400000000000002E-2</c:v>
                </c:pt>
                <c:pt idx="7">
                  <c:v>5.04E-2</c:v>
                </c:pt>
                <c:pt idx="8">
                  <c:v>5.11E-2</c:v>
                </c:pt>
                <c:pt idx="9">
                  <c:v>5.4899999999999997E-2</c:v>
                </c:pt>
                <c:pt idx="10">
                  <c:v>6.1699999999999998E-2</c:v>
                </c:pt>
                <c:pt idx="11">
                  <c:v>6.8599999999999994E-2</c:v>
                </c:pt>
                <c:pt idx="12">
                  <c:v>7.4099999999999999E-2</c:v>
                </c:pt>
                <c:pt idx="13">
                  <c:v>7.7299999999999994E-2</c:v>
                </c:pt>
                <c:pt idx="14">
                  <c:v>7.7399999999999997E-2</c:v>
                </c:pt>
                <c:pt idx="15">
                  <c:v>7.9699999999999993E-2</c:v>
                </c:pt>
                <c:pt idx="16">
                  <c:v>8.3299999999999999E-2</c:v>
                </c:pt>
                <c:pt idx="17">
                  <c:v>8.6800000000000002E-2</c:v>
                </c:pt>
                <c:pt idx="18">
                  <c:v>8.8219354838709699E-2</c:v>
                </c:pt>
                <c:pt idx="19">
                  <c:v>8.9170833333333352E-2</c:v>
                </c:pt>
                <c:pt idx="20">
                  <c:v>8.9497916666666691E-2</c:v>
                </c:pt>
                <c:pt idx="21">
                  <c:v>9.2044827586206884E-2</c:v>
                </c:pt>
                <c:pt idx="22">
                  <c:v>9.3754285714285721E-2</c:v>
                </c:pt>
                <c:pt idx="23">
                  <c:v>9.5253571428571424E-2</c:v>
                </c:pt>
                <c:pt idx="24">
                  <c:v>9.0200000000000002E-2</c:v>
                </c:pt>
                <c:pt idx="25">
                  <c:v>8.9700000000000002E-2</c:v>
                </c:pt>
                <c:pt idx="26">
                  <c:v>9.1600000000000001E-2</c:v>
                </c:pt>
                <c:pt idx="27">
                  <c:v>9.5500000000000002E-2</c:v>
                </c:pt>
                <c:pt idx="28">
                  <c:v>8.8800000000000004E-2</c:v>
                </c:pt>
                <c:pt idx="29">
                  <c:v>8.6999999999999994E-2</c:v>
                </c:pt>
                <c:pt idx="30">
                  <c:v>8.6699999999999999E-2</c:v>
                </c:pt>
                <c:pt idx="31">
                  <c:v>8.8999999999999996E-2</c:v>
                </c:pt>
                <c:pt idx="32">
                  <c:v>8.7800000000000003E-2</c:v>
                </c:pt>
                <c:pt idx="33">
                  <c:v>8.4599999999999995E-2</c:v>
                </c:pt>
                <c:pt idx="34">
                  <c:v>8.3199999999999996E-2</c:v>
                </c:pt>
                <c:pt idx="35">
                  <c:v>8.2400000000000001E-2</c:v>
                </c:pt>
                <c:pt idx="36">
                  <c:v>7.8E-2</c:v>
                </c:pt>
                <c:pt idx="37">
                  <c:v>7.9200000000000007E-2</c:v>
                </c:pt>
                <c:pt idx="38">
                  <c:v>7.7299999999999994E-2</c:v>
                </c:pt>
                <c:pt idx="39">
                  <c:v>7.6799999999999993E-2</c:v>
                </c:pt>
                <c:pt idx="40">
                  <c:v>6.88E-2</c:v>
                </c:pt>
                <c:pt idx="41">
                  <c:v>6.3899999999999998E-2</c:v>
                </c:pt>
                <c:pt idx="42">
                  <c:v>6.5199999999999994E-2</c:v>
                </c:pt>
                <c:pt idx="43">
                  <c:v>6.6900000000000001E-2</c:v>
                </c:pt>
                <c:pt idx="44">
                  <c:v>6.8500000000000005E-2</c:v>
                </c:pt>
                <c:pt idx="45">
                  <c:v>6.13E-2</c:v>
                </c:pt>
                <c:pt idx="46">
                  <c:v>5.9200000000000003E-2</c:v>
                </c:pt>
                <c:pt idx="47">
                  <c:v>5.8900000000000001E-2</c:v>
                </c:pt>
                <c:pt idx="48">
                  <c:v>5.8000000000000003E-2</c:v>
                </c:pt>
              </c:numCache>
            </c:numRef>
          </c:val>
          <c:smooth val="0"/>
          <c:extLst>
            <c:ext xmlns:c16="http://schemas.microsoft.com/office/drawing/2014/chart" uri="{C3380CC4-5D6E-409C-BE32-E72D297353CC}">
              <c16:uniqueId val="{00000001-B67E-49EF-8195-74A7A96671F2}"/>
            </c:ext>
          </c:extLst>
        </c:ser>
        <c:dLbls>
          <c:showLegendKey val="0"/>
          <c:showVal val="0"/>
          <c:showCatName val="0"/>
          <c:showSerName val="0"/>
          <c:showPercent val="0"/>
          <c:showBubbleSize val="0"/>
        </c:dLbls>
        <c:marker val="1"/>
        <c:smooth val="0"/>
        <c:axId val="3"/>
        <c:axId val="4"/>
      </c:lineChart>
      <c:catAx>
        <c:axId val="289923456"/>
        <c:scaling>
          <c:orientation val="minMax"/>
        </c:scaling>
        <c:delete val="0"/>
        <c:axPos val="b"/>
        <c:numFmt formatCode="[$-409]mmm\-yy;@" sourceLinked="0"/>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MarkSkip val="1"/>
        <c:noMultiLvlLbl val="0"/>
      </c:catAx>
      <c:valAx>
        <c:axId val="1"/>
        <c:scaling>
          <c:orientation val="minMax"/>
          <c:max val="1000"/>
          <c:min val="300"/>
        </c:scaling>
        <c:delete val="0"/>
        <c:axPos val="l"/>
        <c:title>
          <c:tx>
            <c:rich>
              <a:bodyPr/>
              <a:lstStyle/>
              <a:p>
                <a:pPr>
                  <a:defRPr/>
                </a:pPr>
                <a:r>
                  <a:rPr lang="en-US"/>
                  <a:t>Spread (bps) over base rate</a:t>
                </a:r>
              </a:p>
            </c:rich>
          </c:tx>
          <c:overlay val="0"/>
          <c:spPr>
            <a:noFill/>
            <a:ln>
              <a:noFill/>
            </a:ln>
          </c:spPr>
        </c:title>
        <c:numFmt formatCode="General" sourceLinked="0"/>
        <c:majorTickMark val="out"/>
        <c:minorTickMark val="none"/>
        <c:tickLblPos val="nextTo"/>
        <c:spPr>
          <a:noFill/>
          <a:ln w="1506">
            <a:noFill/>
            <a:prstDash val="solid"/>
          </a:ln>
        </c:spPr>
        <c:txPr>
          <a:bodyPr rot="0" vert="horz"/>
          <a:lstStyle/>
          <a:p>
            <a:pPr>
              <a:defRPr/>
            </a:pPr>
            <a:endParaRPr lang="en-US"/>
          </a:p>
        </c:txPr>
        <c:crossAx val="289923456"/>
        <c:crosses val="autoZero"/>
        <c:crossBetween val="between"/>
        <c:majorUnit val="100"/>
        <c:minorUnit val="50"/>
      </c:valAx>
      <c:dateAx>
        <c:axId val="3"/>
        <c:scaling>
          <c:orientation val="minMax"/>
        </c:scaling>
        <c:delete val="1"/>
        <c:axPos val="b"/>
        <c:numFmt formatCode="mmm\-yy" sourceLinked="1"/>
        <c:majorTickMark val="out"/>
        <c:minorTickMark val="none"/>
        <c:tickLblPos val="nextTo"/>
        <c:crossAx val="4"/>
        <c:crosses val="autoZero"/>
        <c:auto val="1"/>
        <c:lblOffset val="100"/>
        <c:baseTimeUnit val="days"/>
      </c:dateAx>
      <c:valAx>
        <c:axId val="4"/>
        <c:scaling>
          <c:orientation val="minMax"/>
          <c:min val="3.0000000000000006E-2"/>
        </c:scaling>
        <c:delete val="0"/>
        <c:axPos val="r"/>
        <c:numFmt formatCode="0%" sourceLinked="0"/>
        <c:majorTickMark val="out"/>
        <c:minorTickMark val="none"/>
        <c:tickLblPos val="nextTo"/>
        <c:spPr>
          <a:noFill/>
          <a:ln w="1506">
            <a:noFill/>
            <a:prstDash val="solid"/>
          </a:ln>
        </c:spPr>
        <c:txPr>
          <a:bodyPr rot="0" vert="horz"/>
          <a:lstStyle/>
          <a:p>
            <a:pPr>
              <a:defRPr/>
            </a:pPr>
            <a:endParaRPr lang="en-US"/>
          </a:p>
        </c:txPr>
        <c:crossAx val="3"/>
        <c:crosses val="max"/>
        <c:crossBetween val="between"/>
        <c:majorUnit val="1.0000000000000002E-2"/>
      </c:valAx>
      <c:spPr>
        <a:noFill/>
        <a:ln w="12251">
          <a:noFill/>
        </a:ln>
      </c:spPr>
    </c:plotArea>
    <c:legend>
      <c:legendPos val="t"/>
      <c:layout>
        <c:manualLayout>
          <c:xMode val="edge"/>
          <c:yMode val="edge"/>
          <c:x val="0.12301096043550112"/>
          <c:y val="7.3232323232323232E-2"/>
          <c:w val="0.24008919024010889"/>
          <c:h val="0.16781336991966916"/>
        </c:manualLayout>
      </c:layout>
      <c:overlay val="0"/>
      <c:spPr>
        <a:noFill/>
        <a:ln w="12048">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758924871233204E-2"/>
          <c:y val="1.7159190328481667E-2"/>
          <c:w val="0.91561849505653892"/>
          <c:h val="0.81517815954823836"/>
        </c:manualLayout>
      </c:layout>
      <c:barChart>
        <c:barDir val="col"/>
        <c:grouping val="clustered"/>
        <c:varyColors val="0"/>
        <c:ser>
          <c:idx val="0"/>
          <c:order val="0"/>
          <c:tx>
            <c:strRef>
              <c:f>Sheet1!$B$1</c:f>
              <c:strCache>
                <c:ptCount val="1"/>
                <c:pt idx="0">
                  <c:v>RC/TLa</c:v>
                </c:pt>
              </c:strCache>
            </c:strRef>
          </c:tx>
          <c:spPr>
            <a:solidFill>
              <a:srgbClr val="1D5080"/>
            </a:solidFill>
            <a:ln w="24891">
              <a:noFill/>
            </a:ln>
          </c:spPr>
          <c:invertIfNegative val="0"/>
          <c:cat>
            <c:strRef>
              <c:f>Sheet1!$A$13:$A$30</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YTD-25</c:v>
                </c:pt>
              </c:strCache>
            </c:strRef>
          </c:cat>
          <c:val>
            <c:numRef>
              <c:f>Sheet1!$B$13:$B$30</c:f>
              <c:numCache>
                <c:formatCode>General</c:formatCode>
                <c:ptCount val="18"/>
                <c:pt idx="0">
                  <c:v>252.26</c:v>
                </c:pt>
                <c:pt idx="1">
                  <c:v>385.65</c:v>
                </c:pt>
                <c:pt idx="2">
                  <c:v>437.33</c:v>
                </c:pt>
                <c:pt idx="3">
                  <c:v>412.92</c:v>
                </c:pt>
                <c:pt idx="4">
                  <c:v>468.75</c:v>
                </c:pt>
                <c:pt idx="5">
                  <c:v>436.3</c:v>
                </c:pt>
                <c:pt idx="6">
                  <c:v>369.1</c:v>
                </c:pt>
                <c:pt idx="7">
                  <c:v>391.4</c:v>
                </c:pt>
                <c:pt idx="8">
                  <c:v>415.81632653061223</c:v>
                </c:pt>
                <c:pt idx="9" formatCode="_(* #,##0.0_);_(* \(#,##0.0\);_(* &quot;-&quot;??_);_(@_)">
                  <c:v>351.61016949152543</c:v>
                </c:pt>
                <c:pt idx="10">
                  <c:v>326.89999999999998</c:v>
                </c:pt>
                <c:pt idx="11" formatCode="_(* #,##0.0_);_(* \(#,##0.0\);_(* &quot;-&quot;??_);_(@_)">
                  <c:v>325</c:v>
                </c:pt>
                <c:pt idx="12">
                  <c:v>328.6</c:v>
                </c:pt>
                <c:pt idx="13">
                  <c:v>358.3</c:v>
                </c:pt>
                <c:pt idx="14">
                  <c:v>337.5</c:v>
                </c:pt>
                <c:pt idx="15">
                  <c:v>381.3</c:v>
                </c:pt>
                <c:pt idx="16">
                  <c:v>304.2</c:v>
                </c:pt>
                <c:pt idx="17">
                  <c:v>308.3</c:v>
                </c:pt>
              </c:numCache>
            </c:numRef>
          </c:val>
          <c:extLst>
            <c:ext xmlns:c16="http://schemas.microsoft.com/office/drawing/2014/chart" uri="{C3380CC4-5D6E-409C-BE32-E72D297353CC}">
              <c16:uniqueId val="{00000000-4D17-4971-8AB2-B2A9B2BA41FD}"/>
            </c:ext>
          </c:extLst>
        </c:ser>
        <c:ser>
          <c:idx val="1"/>
          <c:order val="1"/>
          <c:tx>
            <c:strRef>
              <c:f>Sheet1!$C$1</c:f>
              <c:strCache>
                <c:ptCount val="1"/>
                <c:pt idx="0">
                  <c:v>TLb/TLc</c:v>
                </c:pt>
              </c:strCache>
            </c:strRef>
          </c:tx>
          <c:spPr>
            <a:solidFill>
              <a:srgbClr val="6185A6"/>
            </a:solidFill>
            <a:ln w="24891">
              <a:noFill/>
            </a:ln>
          </c:spPr>
          <c:invertIfNegative val="0"/>
          <c:cat>
            <c:strRef>
              <c:f>Sheet1!$A$13:$A$30</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YTD-25</c:v>
                </c:pt>
              </c:strCache>
            </c:strRef>
          </c:cat>
          <c:val>
            <c:numRef>
              <c:f>Sheet1!$C$13:$C$30</c:f>
              <c:numCache>
                <c:formatCode>General</c:formatCode>
                <c:ptCount val="18"/>
                <c:pt idx="0">
                  <c:v>335</c:v>
                </c:pt>
                <c:pt idx="1">
                  <c:v>452.33</c:v>
                </c:pt>
                <c:pt idx="2">
                  <c:v>486.24</c:v>
                </c:pt>
                <c:pt idx="3">
                  <c:v>457.88</c:v>
                </c:pt>
                <c:pt idx="4">
                  <c:v>504.48</c:v>
                </c:pt>
                <c:pt idx="5">
                  <c:v>441.37</c:v>
                </c:pt>
                <c:pt idx="6">
                  <c:v>421</c:v>
                </c:pt>
                <c:pt idx="7">
                  <c:v>428.6</c:v>
                </c:pt>
                <c:pt idx="8">
                  <c:v>445.48076923076923</c:v>
                </c:pt>
                <c:pt idx="9" formatCode="_(* #,##0.0_);_(* \(#,##0.0\);_(* &quot;-&quot;??_);_(@_)">
                  <c:v>379.03017241379308</c:v>
                </c:pt>
                <c:pt idx="10">
                  <c:v>388.1</c:v>
                </c:pt>
                <c:pt idx="11" formatCode="_(* #,##0.0_);_(* \(#,##0.0\);_(* &quot;-&quot;??_);_(@_)">
                  <c:v>398.56870229007632</c:v>
                </c:pt>
                <c:pt idx="12">
                  <c:v>404.4</c:v>
                </c:pt>
                <c:pt idx="13">
                  <c:v>401.9</c:v>
                </c:pt>
                <c:pt idx="14">
                  <c:v>452.8</c:v>
                </c:pt>
                <c:pt idx="15">
                  <c:v>466.1</c:v>
                </c:pt>
                <c:pt idx="16">
                  <c:v>412.3</c:v>
                </c:pt>
                <c:pt idx="17">
                  <c:v>367.5</c:v>
                </c:pt>
              </c:numCache>
            </c:numRef>
          </c:val>
          <c:extLst>
            <c:ext xmlns:c16="http://schemas.microsoft.com/office/drawing/2014/chart" uri="{C3380CC4-5D6E-409C-BE32-E72D297353CC}">
              <c16:uniqueId val="{00000001-4D17-4971-8AB2-B2A9B2BA41FD}"/>
            </c:ext>
          </c:extLst>
        </c:ser>
        <c:dLbls>
          <c:showLegendKey val="0"/>
          <c:showVal val="0"/>
          <c:showCatName val="0"/>
          <c:showSerName val="0"/>
          <c:showPercent val="0"/>
          <c:showBubbleSize val="0"/>
        </c:dLbls>
        <c:gapWidth val="60"/>
        <c:axId val="286877144"/>
        <c:axId val="1"/>
      </c:barChart>
      <c:catAx>
        <c:axId val="286877144"/>
        <c:scaling>
          <c:orientation val="minMax"/>
        </c:scaling>
        <c:delete val="0"/>
        <c:axPos val="b"/>
        <c:numFmt formatCode="General" sourceLinked="1"/>
        <c:majorTickMark val="none"/>
        <c:minorTickMark val="none"/>
        <c:tickLblPos val="nextTo"/>
        <c:spPr>
          <a:noFill/>
          <a:ln w="3111">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540"/>
        </c:scaling>
        <c:delete val="0"/>
        <c:axPos val="l"/>
        <c:title>
          <c:tx>
            <c:rich>
              <a:bodyPr/>
              <a:lstStyle/>
              <a:p>
                <a:pPr>
                  <a:defRPr/>
                </a:pPr>
                <a:r>
                  <a:rPr lang="en-US"/>
                  <a:t>Spread (bps) over base rate</a:t>
                </a:r>
              </a:p>
            </c:rich>
          </c:tx>
          <c:overlay val="0"/>
          <c:spPr>
            <a:noFill/>
            <a:ln>
              <a:noFill/>
            </a:ln>
          </c:spPr>
        </c:title>
        <c:numFmt formatCode="General" sourceLinked="0"/>
        <c:majorTickMark val="out"/>
        <c:minorTickMark val="none"/>
        <c:tickLblPos val="nextTo"/>
        <c:spPr>
          <a:noFill/>
          <a:ln w="3111">
            <a:noFill/>
            <a:prstDash val="solid"/>
          </a:ln>
        </c:spPr>
        <c:txPr>
          <a:bodyPr rot="0" vert="horz"/>
          <a:lstStyle/>
          <a:p>
            <a:pPr>
              <a:defRPr/>
            </a:pPr>
            <a:endParaRPr lang="en-US"/>
          </a:p>
        </c:txPr>
        <c:crossAx val="286877144"/>
        <c:crosses val="autoZero"/>
        <c:crossBetween val="between"/>
        <c:majorUnit val="90"/>
        <c:minorUnit val="90"/>
      </c:valAx>
      <c:spPr>
        <a:solidFill>
          <a:srgbClr val="FFFFFF"/>
        </a:solidFill>
        <a:ln w="24891">
          <a:noFill/>
        </a:ln>
      </c:spPr>
    </c:plotArea>
    <c:legend>
      <c:legendPos val="t"/>
      <c:overlay val="0"/>
      <c:spPr>
        <a:noFill/>
        <a:ln w="24891">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769063828175748E-2"/>
          <c:y val="3.4835958005249343E-2"/>
          <c:w val="0.90441956223361997"/>
          <c:h val="0.86180346774834959"/>
        </c:manualLayout>
      </c:layout>
      <c:lineChart>
        <c:grouping val="standard"/>
        <c:varyColors val="0"/>
        <c:ser>
          <c:idx val="1"/>
          <c:order val="0"/>
          <c:tx>
            <c:strRef>
              <c:f>Sheet1!$B$1</c:f>
              <c:strCache>
                <c:ptCount val="1"/>
                <c:pt idx="0">
                  <c:v>Sponsored institutional spread</c:v>
                </c:pt>
              </c:strCache>
            </c:strRef>
          </c:tx>
          <c:spPr>
            <a:ln w="38100">
              <a:solidFill>
                <a:srgbClr val="1D5080"/>
              </a:solidFill>
              <a:prstDash val="solid"/>
            </a:ln>
          </c:spPr>
          <c:marker>
            <c:symbol val="none"/>
          </c:marker>
          <c:cat>
            <c:numRef>
              <c:f>Sheet1!$A$266:$A$322</c:f>
              <c:numCache>
                <c:formatCode>[$-409]mmm\-yy;@</c:formatCode>
                <c:ptCount val="57"/>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pt idx="24">
                  <c:v>44957</c:v>
                </c:pt>
                <c:pt idx="25">
                  <c:v>44985</c:v>
                </c:pt>
                <c:pt idx="26">
                  <c:v>45016</c:v>
                </c:pt>
                <c:pt idx="27">
                  <c:v>45046</c:v>
                </c:pt>
                <c:pt idx="28">
                  <c:v>45077</c:v>
                </c:pt>
                <c:pt idx="29">
                  <c:v>45107</c:v>
                </c:pt>
                <c:pt idx="30">
                  <c:v>45138</c:v>
                </c:pt>
                <c:pt idx="31">
                  <c:v>45169</c:v>
                </c:pt>
                <c:pt idx="32">
                  <c:v>45199</c:v>
                </c:pt>
                <c:pt idx="33">
                  <c:v>45230</c:v>
                </c:pt>
                <c:pt idx="34">
                  <c:v>45260</c:v>
                </c:pt>
                <c:pt idx="35">
                  <c:v>45291</c:v>
                </c:pt>
                <c:pt idx="36">
                  <c:v>45322</c:v>
                </c:pt>
                <c:pt idx="37">
                  <c:v>45351</c:v>
                </c:pt>
                <c:pt idx="38">
                  <c:v>45382</c:v>
                </c:pt>
                <c:pt idx="39">
                  <c:v>45412</c:v>
                </c:pt>
                <c:pt idx="40">
                  <c:v>45443</c:v>
                </c:pt>
                <c:pt idx="41">
                  <c:v>45473</c:v>
                </c:pt>
                <c:pt idx="42">
                  <c:v>45504</c:v>
                </c:pt>
                <c:pt idx="43">
                  <c:v>45535</c:v>
                </c:pt>
                <c:pt idx="44">
                  <c:v>45565</c:v>
                </c:pt>
                <c:pt idx="45">
                  <c:v>45596</c:v>
                </c:pt>
                <c:pt idx="46">
                  <c:v>45626</c:v>
                </c:pt>
                <c:pt idx="47">
                  <c:v>45657</c:v>
                </c:pt>
                <c:pt idx="48">
                  <c:v>45682</c:v>
                </c:pt>
                <c:pt idx="49">
                  <c:v>45713</c:v>
                </c:pt>
                <c:pt idx="50">
                  <c:v>45741</c:v>
                </c:pt>
                <c:pt idx="51">
                  <c:v>45772</c:v>
                </c:pt>
                <c:pt idx="52">
                  <c:v>45802</c:v>
                </c:pt>
                <c:pt idx="53">
                  <c:v>45833</c:v>
                </c:pt>
                <c:pt idx="54">
                  <c:v>45863</c:v>
                </c:pt>
                <c:pt idx="55">
                  <c:v>45894</c:v>
                </c:pt>
                <c:pt idx="56">
                  <c:v>45925</c:v>
                </c:pt>
              </c:numCache>
            </c:numRef>
          </c:cat>
          <c:val>
            <c:numRef>
              <c:f>Sheet1!$B$266:$B$322</c:f>
              <c:numCache>
                <c:formatCode>General</c:formatCode>
                <c:ptCount val="57"/>
                <c:pt idx="0">
                  <c:v>387.5</c:v>
                </c:pt>
                <c:pt idx="1">
                  <c:v>382.6</c:v>
                </c:pt>
                <c:pt idx="2">
                  <c:v>386.4</c:v>
                </c:pt>
                <c:pt idx="3">
                  <c:v>384.8</c:v>
                </c:pt>
                <c:pt idx="4">
                  <c:v>391.7</c:v>
                </c:pt>
                <c:pt idx="5">
                  <c:v>389.9</c:v>
                </c:pt>
                <c:pt idx="6">
                  <c:v>395.9</c:v>
                </c:pt>
                <c:pt idx="7">
                  <c:v>395.1</c:v>
                </c:pt>
                <c:pt idx="8">
                  <c:v>407.9</c:v>
                </c:pt>
                <c:pt idx="9">
                  <c:v>430.2</c:v>
                </c:pt>
                <c:pt idx="10">
                  <c:v>427.1</c:v>
                </c:pt>
                <c:pt idx="11">
                  <c:v>437.8</c:v>
                </c:pt>
                <c:pt idx="12">
                  <c:v>416.5</c:v>
                </c:pt>
                <c:pt idx="13">
                  <c:v>429.1</c:v>
                </c:pt>
                <c:pt idx="14">
                  <c:v>427.4</c:v>
                </c:pt>
                <c:pt idx="15">
                  <c:v>442.9</c:v>
                </c:pt>
                <c:pt idx="16">
                  <c:v>429.5</c:v>
                </c:pt>
                <c:pt idx="17">
                  <c:v>447.5</c:v>
                </c:pt>
                <c:pt idx="18">
                  <c:v>472.9</c:v>
                </c:pt>
                <c:pt idx="19">
                  <c:v>509.1</c:v>
                </c:pt>
                <c:pt idx="20">
                  <c:v>512.5</c:v>
                </c:pt>
                <c:pt idx="21">
                  <c:v>493.8</c:v>
                </c:pt>
                <c:pt idx="22">
                  <c:v>457.3</c:v>
                </c:pt>
                <c:pt idx="23">
                  <c:v>457.2</c:v>
                </c:pt>
                <c:pt idx="24">
                  <c:v>477.1</c:v>
                </c:pt>
                <c:pt idx="25">
                  <c:v>501.6</c:v>
                </c:pt>
                <c:pt idx="26">
                  <c:v>494.4</c:v>
                </c:pt>
                <c:pt idx="27">
                  <c:v>491.7</c:v>
                </c:pt>
                <c:pt idx="28">
                  <c:v>472.3</c:v>
                </c:pt>
                <c:pt idx="29">
                  <c:v>458.5</c:v>
                </c:pt>
                <c:pt idx="30" formatCode="0.0">
                  <c:v>463.6764705882353</c:v>
                </c:pt>
                <c:pt idx="31" formatCode="0.0">
                  <c:v>472.77777777777777</c:v>
                </c:pt>
                <c:pt idx="32" formatCode="0.0">
                  <c:v>449.46428571428572</c:v>
                </c:pt>
                <c:pt idx="33">
                  <c:v>439.2</c:v>
                </c:pt>
                <c:pt idx="34">
                  <c:v>440.2</c:v>
                </c:pt>
                <c:pt idx="35">
                  <c:v>457.1</c:v>
                </c:pt>
                <c:pt idx="36">
                  <c:v>430.1</c:v>
                </c:pt>
                <c:pt idx="37">
                  <c:v>430.6</c:v>
                </c:pt>
                <c:pt idx="38">
                  <c:v>419.6</c:v>
                </c:pt>
                <c:pt idx="39">
                  <c:v>438.6</c:v>
                </c:pt>
                <c:pt idx="40">
                  <c:v>432.3</c:v>
                </c:pt>
                <c:pt idx="41">
                  <c:v>416.3</c:v>
                </c:pt>
                <c:pt idx="42">
                  <c:v>409.7</c:v>
                </c:pt>
                <c:pt idx="43">
                  <c:v>406.9</c:v>
                </c:pt>
                <c:pt idx="44">
                  <c:v>399.8</c:v>
                </c:pt>
                <c:pt idx="45">
                  <c:v>403.9</c:v>
                </c:pt>
                <c:pt idx="46">
                  <c:v>401.7</c:v>
                </c:pt>
                <c:pt idx="47">
                  <c:v>405.5</c:v>
                </c:pt>
                <c:pt idx="48">
                  <c:v>372.7</c:v>
                </c:pt>
                <c:pt idx="49">
                  <c:v>352.3</c:v>
                </c:pt>
                <c:pt idx="50">
                  <c:v>362.6</c:v>
                </c:pt>
                <c:pt idx="51">
                  <c:v>373.4</c:v>
                </c:pt>
                <c:pt idx="52">
                  <c:v>398</c:v>
                </c:pt>
                <c:pt idx="53">
                  <c:v>377.3</c:v>
                </c:pt>
                <c:pt idx="54">
                  <c:v>375.3</c:v>
                </c:pt>
                <c:pt idx="55">
                  <c:v>375</c:v>
                </c:pt>
                <c:pt idx="56">
                  <c:v>363.5</c:v>
                </c:pt>
              </c:numCache>
            </c:numRef>
          </c:val>
          <c:smooth val="0"/>
          <c:extLst>
            <c:ext xmlns:c16="http://schemas.microsoft.com/office/drawing/2014/chart" uri="{C3380CC4-5D6E-409C-BE32-E72D297353CC}">
              <c16:uniqueId val="{00000000-0D27-4FE7-A860-510A15156E37}"/>
            </c:ext>
          </c:extLst>
        </c:ser>
        <c:ser>
          <c:idx val="0"/>
          <c:order val="1"/>
          <c:tx>
            <c:strRef>
              <c:f>Sheet1!$C$1</c:f>
              <c:strCache>
                <c:ptCount val="1"/>
                <c:pt idx="0">
                  <c:v>Buyout institutional spread</c:v>
                </c:pt>
              </c:strCache>
            </c:strRef>
          </c:tx>
          <c:spPr>
            <a:ln w="38100">
              <a:solidFill>
                <a:srgbClr val="40C2C9"/>
              </a:solidFill>
              <a:prstDash val="solid"/>
            </a:ln>
          </c:spPr>
          <c:marker>
            <c:symbol val="none"/>
          </c:marker>
          <c:cat>
            <c:numRef>
              <c:f>Sheet1!$A$266:$A$322</c:f>
              <c:numCache>
                <c:formatCode>[$-409]mmm\-yy;@</c:formatCode>
                <c:ptCount val="57"/>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pt idx="24">
                  <c:v>44957</c:v>
                </c:pt>
                <c:pt idx="25">
                  <c:v>44985</c:v>
                </c:pt>
                <c:pt idx="26">
                  <c:v>45016</c:v>
                </c:pt>
                <c:pt idx="27">
                  <c:v>45046</c:v>
                </c:pt>
                <c:pt idx="28">
                  <c:v>45077</c:v>
                </c:pt>
                <c:pt idx="29">
                  <c:v>45107</c:v>
                </c:pt>
                <c:pt idx="30">
                  <c:v>45138</c:v>
                </c:pt>
                <c:pt idx="31">
                  <c:v>45169</c:v>
                </c:pt>
                <c:pt idx="32">
                  <c:v>45199</c:v>
                </c:pt>
                <c:pt idx="33">
                  <c:v>45230</c:v>
                </c:pt>
                <c:pt idx="34">
                  <c:v>45260</c:v>
                </c:pt>
                <c:pt idx="35">
                  <c:v>45291</c:v>
                </c:pt>
                <c:pt idx="36">
                  <c:v>45322</c:v>
                </c:pt>
                <c:pt idx="37">
                  <c:v>45351</c:v>
                </c:pt>
                <c:pt idx="38">
                  <c:v>45382</c:v>
                </c:pt>
                <c:pt idx="39">
                  <c:v>45412</c:v>
                </c:pt>
                <c:pt idx="40">
                  <c:v>45443</c:v>
                </c:pt>
                <c:pt idx="41">
                  <c:v>45473</c:v>
                </c:pt>
                <c:pt idx="42">
                  <c:v>45504</c:v>
                </c:pt>
                <c:pt idx="43">
                  <c:v>45535</c:v>
                </c:pt>
                <c:pt idx="44">
                  <c:v>45565</c:v>
                </c:pt>
                <c:pt idx="45">
                  <c:v>45596</c:v>
                </c:pt>
                <c:pt idx="46">
                  <c:v>45626</c:v>
                </c:pt>
                <c:pt idx="47">
                  <c:v>45657</c:v>
                </c:pt>
                <c:pt idx="48">
                  <c:v>45682</c:v>
                </c:pt>
                <c:pt idx="49">
                  <c:v>45713</c:v>
                </c:pt>
                <c:pt idx="50">
                  <c:v>45741</c:v>
                </c:pt>
                <c:pt idx="51">
                  <c:v>45772</c:v>
                </c:pt>
                <c:pt idx="52">
                  <c:v>45802</c:v>
                </c:pt>
                <c:pt idx="53">
                  <c:v>45833</c:v>
                </c:pt>
                <c:pt idx="54">
                  <c:v>45863</c:v>
                </c:pt>
                <c:pt idx="55">
                  <c:v>45894</c:v>
                </c:pt>
                <c:pt idx="56">
                  <c:v>45925</c:v>
                </c:pt>
              </c:numCache>
            </c:numRef>
          </c:cat>
          <c:val>
            <c:numRef>
              <c:f>Sheet1!$C$266:$C$322</c:f>
              <c:numCache>
                <c:formatCode>General</c:formatCode>
                <c:ptCount val="57"/>
                <c:pt idx="0">
                  <c:v>422.7</c:v>
                </c:pt>
                <c:pt idx="1">
                  <c:v>407.7</c:v>
                </c:pt>
                <c:pt idx="2">
                  <c:v>405.4</c:v>
                </c:pt>
                <c:pt idx="3">
                  <c:v>383.9</c:v>
                </c:pt>
                <c:pt idx="4">
                  <c:v>393.8</c:v>
                </c:pt>
                <c:pt idx="5">
                  <c:v>383.9</c:v>
                </c:pt>
                <c:pt idx="6">
                  <c:v>398.2</c:v>
                </c:pt>
                <c:pt idx="7">
                  <c:v>395.5</c:v>
                </c:pt>
                <c:pt idx="8">
                  <c:v>412.5</c:v>
                </c:pt>
                <c:pt idx="9">
                  <c:v>445.8</c:v>
                </c:pt>
                <c:pt idx="10">
                  <c:v>439.3</c:v>
                </c:pt>
                <c:pt idx="11">
                  <c:v>455.4</c:v>
                </c:pt>
                <c:pt idx="12">
                  <c:v>395.8</c:v>
                </c:pt>
                <c:pt idx="13">
                  <c:v>417.1</c:v>
                </c:pt>
                <c:pt idx="14">
                  <c:v>417.1</c:v>
                </c:pt>
                <c:pt idx="15">
                  <c:v>450</c:v>
                </c:pt>
                <c:pt idx="16">
                  <c:v>437.5</c:v>
                </c:pt>
                <c:pt idx="17">
                  <c:v>450</c:v>
                </c:pt>
                <c:pt idx="19">
                  <c:v>550</c:v>
                </c:pt>
                <c:pt idx="20">
                  <c:v>528.1</c:v>
                </c:pt>
                <c:pt idx="21">
                  <c:v>507.1</c:v>
                </c:pt>
                <c:pt idx="22">
                  <c:v>483.3</c:v>
                </c:pt>
                <c:pt idx="26">
                  <c:v>508.3</c:v>
                </c:pt>
                <c:pt idx="27">
                  <c:v>493.8</c:v>
                </c:pt>
                <c:pt idx="28">
                  <c:v>493.8</c:v>
                </c:pt>
                <c:pt idx="29">
                  <c:v>466.7</c:v>
                </c:pt>
                <c:pt idx="30">
                  <c:v>462.5</c:v>
                </c:pt>
                <c:pt idx="31">
                  <c:v>462.5</c:v>
                </c:pt>
                <c:pt idx="32">
                  <c:v>418.75</c:v>
                </c:pt>
                <c:pt idx="33">
                  <c:v>400</c:v>
                </c:pt>
                <c:pt idx="34">
                  <c:v>400</c:v>
                </c:pt>
                <c:pt idx="35">
                  <c:v>475</c:v>
                </c:pt>
                <c:pt idx="36">
                  <c:v>450</c:v>
                </c:pt>
                <c:pt idx="37">
                  <c:v>450</c:v>
                </c:pt>
                <c:pt idx="38">
                  <c:v>441.7</c:v>
                </c:pt>
                <c:pt idx="39">
                  <c:v>425</c:v>
                </c:pt>
                <c:pt idx="40">
                  <c:v>400</c:v>
                </c:pt>
                <c:pt idx="41">
                  <c:v>408.8</c:v>
                </c:pt>
                <c:pt idx="42">
                  <c:v>405</c:v>
                </c:pt>
                <c:pt idx="43">
                  <c:v>407.1</c:v>
                </c:pt>
                <c:pt idx="44">
                  <c:v>400</c:v>
                </c:pt>
                <c:pt idx="45">
                  <c:v>425</c:v>
                </c:pt>
                <c:pt idx="46">
                  <c:v>429.2</c:v>
                </c:pt>
                <c:pt idx="47">
                  <c:v>433.3</c:v>
                </c:pt>
                <c:pt idx="48">
                  <c:v>412.5</c:v>
                </c:pt>
                <c:pt idx="49">
                  <c:v>387.5</c:v>
                </c:pt>
                <c:pt idx="50">
                  <c:v>397.9</c:v>
                </c:pt>
                <c:pt idx="51">
                  <c:v>403.6</c:v>
                </c:pt>
                <c:pt idx="52">
                  <c:v>405</c:v>
                </c:pt>
                <c:pt idx="53">
                  <c:v>395.8</c:v>
                </c:pt>
                <c:pt idx="54">
                  <c:v>403.6</c:v>
                </c:pt>
                <c:pt idx="55">
                  <c:v>408.3</c:v>
                </c:pt>
                <c:pt idx="56">
                  <c:v>400</c:v>
                </c:pt>
              </c:numCache>
            </c:numRef>
          </c:val>
          <c:smooth val="0"/>
          <c:extLst>
            <c:ext xmlns:c16="http://schemas.microsoft.com/office/drawing/2014/chart" uri="{C3380CC4-5D6E-409C-BE32-E72D297353CC}">
              <c16:uniqueId val="{00000001-0D27-4FE7-A860-510A15156E37}"/>
            </c:ext>
          </c:extLst>
        </c:ser>
        <c:dLbls>
          <c:showLegendKey val="0"/>
          <c:showVal val="0"/>
          <c:showCatName val="0"/>
          <c:showSerName val="0"/>
          <c:showPercent val="0"/>
          <c:showBubbleSize val="0"/>
        </c:dLbls>
        <c:smooth val="0"/>
        <c:axId val="287896280"/>
        <c:axId val="1"/>
      </c:lineChart>
      <c:dateAx>
        <c:axId val="287896280"/>
        <c:scaling>
          <c:orientation val="minMax"/>
        </c:scaling>
        <c:delete val="0"/>
        <c:axPos val="b"/>
        <c:numFmt formatCode="[$-409]mmm\-yy;@" sourceLinked="0"/>
        <c:majorTickMark val="none"/>
        <c:minorTickMark val="none"/>
        <c:tickLblPos val="nextTo"/>
        <c:spPr>
          <a:noFill/>
          <a:ln w="3175">
            <a:solidFill>
              <a:srgbClr val="C0BCB2"/>
            </a:solidFill>
            <a:prstDash val="solid"/>
          </a:ln>
        </c:spPr>
        <c:txPr>
          <a:bodyPr rot="0" vert="horz"/>
          <a:lstStyle/>
          <a:p>
            <a:pPr>
              <a:defRPr/>
            </a:pPr>
            <a:endParaRPr lang="en-US"/>
          </a:p>
        </c:txPr>
        <c:crossAx val="1"/>
        <c:crossesAt val="0"/>
        <c:auto val="1"/>
        <c:lblOffset val="100"/>
        <c:baseTimeUnit val="months"/>
      </c:dateAx>
      <c:valAx>
        <c:axId val="1"/>
        <c:scaling>
          <c:orientation val="minMax"/>
          <c:max val="575"/>
          <c:min val="325"/>
        </c:scaling>
        <c:delete val="0"/>
        <c:axPos val="l"/>
        <c:title>
          <c:tx>
            <c:rich>
              <a:bodyPr/>
              <a:lstStyle/>
              <a:p>
                <a:pPr>
                  <a:defRPr/>
                </a:pPr>
                <a:r>
                  <a:rPr lang="en-US"/>
                  <a:t>Spread (bps) over base rate</a:t>
                </a:r>
              </a:p>
            </c:rich>
          </c:tx>
          <c:layout>
            <c:manualLayout>
              <c:xMode val="edge"/>
              <c:yMode val="edge"/>
              <c:x val="2.9627199377855544E-3"/>
              <c:y val="0.30847749144993242"/>
            </c:manualLayout>
          </c:layout>
          <c:overlay val="0"/>
          <c:spPr>
            <a:noFill/>
            <a:ln>
              <a:noFill/>
            </a:ln>
          </c:spPr>
        </c:title>
        <c:numFmt formatCode="General" sourceLinked="0"/>
        <c:majorTickMark val="out"/>
        <c:minorTickMark val="none"/>
        <c:tickLblPos val="nextTo"/>
        <c:spPr>
          <a:noFill/>
          <a:ln w="3088">
            <a:noFill/>
            <a:prstDash val="solid"/>
          </a:ln>
        </c:spPr>
        <c:txPr>
          <a:bodyPr rot="0" vert="horz"/>
          <a:lstStyle/>
          <a:p>
            <a:pPr>
              <a:defRPr/>
            </a:pPr>
            <a:endParaRPr lang="en-US"/>
          </a:p>
        </c:txPr>
        <c:crossAx val="287896280"/>
        <c:crosses val="autoZero"/>
        <c:crossBetween val="between"/>
        <c:majorUnit val="50"/>
      </c:valAx>
      <c:spPr>
        <a:noFill/>
        <a:ln w="25097">
          <a:noFill/>
        </a:ln>
      </c:spPr>
    </c:plotArea>
    <c:legend>
      <c:legendPos val="t"/>
      <c:layout>
        <c:manualLayout>
          <c:xMode val="edge"/>
          <c:yMode val="edge"/>
          <c:x val="0.1056786478079129"/>
          <c:y val="5.0505050505050504E-2"/>
          <c:w val="0.54790184213084481"/>
          <c:h val="4.9126501232800449E-2"/>
        </c:manualLayout>
      </c:layout>
      <c:overlay val="0"/>
      <c:spPr>
        <a:noFill/>
        <a:ln w="3088">
          <a:noFill/>
          <a:prstDash val="solid"/>
        </a:ln>
      </c:spPr>
    </c:legend>
    <c:plotVisOnly val="1"/>
    <c:dispBlanksAs val="gap"/>
    <c:showDLblsOverMax val="0"/>
  </c:chart>
  <c:spPr>
    <a:noFill/>
    <a:ln>
      <a:noFill/>
    </a:ln>
  </c:spPr>
  <c:txPr>
    <a:bodyPr/>
    <a:lstStyle/>
    <a:p>
      <a:pPr>
        <a:defRPr sz="1200" b="0" i="0" u="none" strike="noStrike" baseline="0">
          <a:solidFill>
            <a:srgbClr val="000000"/>
          </a:solidFill>
          <a:latin typeface="Arial Narrow" panose="020B0606020202030204" pitchFamily="34" charset="0"/>
          <a:ea typeface="Arial Narrow"/>
          <a:cs typeface="Arial Narrow"/>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62724798289097E-2"/>
          <c:y val="3.4835958005249343E-2"/>
          <c:w val="0.87649982988237585"/>
          <c:h val="0.84471009305654976"/>
        </c:manualLayout>
      </c:layout>
      <c:barChart>
        <c:barDir val="col"/>
        <c:grouping val="stacked"/>
        <c:varyColors val="0"/>
        <c:ser>
          <c:idx val="0"/>
          <c:order val="0"/>
          <c:tx>
            <c:strRef>
              <c:f>Sheet1!$B$1</c:f>
              <c:strCache>
                <c:ptCount val="1"/>
                <c:pt idx="0">
                  <c:v>Avg TLB Spread</c:v>
                </c:pt>
              </c:strCache>
            </c:strRef>
          </c:tx>
          <c:spPr>
            <a:solidFill>
              <a:srgbClr val="1D5080"/>
            </a:solidFill>
            <a:ln w="3175">
              <a:noFill/>
            </a:ln>
          </c:spPr>
          <c:invertIfNegative val="0"/>
          <c:cat>
            <c:numRef>
              <c:f>Sheet1!$A$130:$A$178</c:f>
              <c:numCache>
                <c:formatCode>[$-409]mmm\-yy;@</c:formatCode>
                <c:ptCount val="49"/>
                <c:pt idx="0">
                  <c:v>44469</c:v>
                </c:pt>
                <c:pt idx="1">
                  <c:v>44500</c:v>
                </c:pt>
                <c:pt idx="2">
                  <c:v>44530</c:v>
                </c:pt>
                <c:pt idx="3">
                  <c:v>44561</c:v>
                </c:pt>
                <c:pt idx="4">
                  <c:v>44592</c:v>
                </c:pt>
                <c:pt idx="5">
                  <c:v>44620</c:v>
                </c:pt>
                <c:pt idx="6">
                  <c:v>44651</c:v>
                </c:pt>
                <c:pt idx="7">
                  <c:v>44681</c:v>
                </c:pt>
                <c:pt idx="8">
                  <c:v>44712</c:v>
                </c:pt>
                <c:pt idx="9">
                  <c:v>44742</c:v>
                </c:pt>
                <c:pt idx="10">
                  <c:v>44773</c:v>
                </c:pt>
                <c:pt idx="11">
                  <c:v>44804</c:v>
                </c:pt>
                <c:pt idx="12">
                  <c:v>44834</c:v>
                </c:pt>
                <c:pt idx="13">
                  <c:v>44865</c:v>
                </c:pt>
                <c:pt idx="14">
                  <c:v>44895</c:v>
                </c:pt>
                <c:pt idx="15">
                  <c:v>44926</c:v>
                </c:pt>
                <c:pt idx="16">
                  <c:v>44957</c:v>
                </c:pt>
                <c:pt idx="17">
                  <c:v>44985</c:v>
                </c:pt>
                <c:pt idx="18">
                  <c:v>45016</c:v>
                </c:pt>
                <c:pt idx="19">
                  <c:v>45046</c:v>
                </c:pt>
                <c:pt idx="20">
                  <c:v>45077</c:v>
                </c:pt>
                <c:pt idx="21">
                  <c:v>45107</c:v>
                </c:pt>
                <c:pt idx="22">
                  <c:v>45138</c:v>
                </c:pt>
                <c:pt idx="23">
                  <c:v>45169</c:v>
                </c:pt>
                <c:pt idx="24">
                  <c:v>45199</c:v>
                </c:pt>
                <c:pt idx="25">
                  <c:v>45230</c:v>
                </c:pt>
                <c:pt idx="26">
                  <c:v>45260</c:v>
                </c:pt>
                <c:pt idx="27">
                  <c:v>45291</c:v>
                </c:pt>
                <c:pt idx="28">
                  <c:v>45322</c:v>
                </c:pt>
                <c:pt idx="29">
                  <c:v>45351</c:v>
                </c:pt>
                <c:pt idx="30">
                  <c:v>45382</c:v>
                </c:pt>
                <c:pt idx="31">
                  <c:v>45412</c:v>
                </c:pt>
                <c:pt idx="32">
                  <c:v>45443</c:v>
                </c:pt>
                <c:pt idx="33">
                  <c:v>45473</c:v>
                </c:pt>
                <c:pt idx="34">
                  <c:v>45504</c:v>
                </c:pt>
                <c:pt idx="35">
                  <c:v>45535</c:v>
                </c:pt>
                <c:pt idx="36">
                  <c:v>45565</c:v>
                </c:pt>
                <c:pt idx="37">
                  <c:v>45596</c:v>
                </c:pt>
                <c:pt idx="38">
                  <c:v>45626</c:v>
                </c:pt>
                <c:pt idx="39">
                  <c:v>45657</c:v>
                </c:pt>
                <c:pt idx="40">
                  <c:v>45682</c:v>
                </c:pt>
                <c:pt idx="41">
                  <c:v>45713</c:v>
                </c:pt>
                <c:pt idx="42">
                  <c:v>45741</c:v>
                </c:pt>
                <c:pt idx="43">
                  <c:v>45772</c:v>
                </c:pt>
                <c:pt idx="44">
                  <c:v>45802</c:v>
                </c:pt>
                <c:pt idx="45">
                  <c:v>45833</c:v>
                </c:pt>
                <c:pt idx="46">
                  <c:v>45863</c:v>
                </c:pt>
                <c:pt idx="47">
                  <c:v>45894</c:v>
                </c:pt>
                <c:pt idx="48">
                  <c:v>45925</c:v>
                </c:pt>
              </c:numCache>
            </c:numRef>
          </c:cat>
          <c:val>
            <c:numRef>
              <c:f>Sheet1!$B$130:$B$178</c:f>
              <c:numCache>
                <c:formatCode>General</c:formatCode>
                <c:ptCount val="49"/>
                <c:pt idx="0">
                  <c:v>408.9</c:v>
                </c:pt>
                <c:pt idx="1">
                  <c:v>441.3</c:v>
                </c:pt>
                <c:pt idx="2">
                  <c:v>435.9</c:v>
                </c:pt>
                <c:pt idx="3">
                  <c:v>451.7</c:v>
                </c:pt>
                <c:pt idx="4">
                  <c:v>395.8</c:v>
                </c:pt>
                <c:pt idx="5">
                  <c:v>417.1</c:v>
                </c:pt>
                <c:pt idx="6">
                  <c:v>417.1</c:v>
                </c:pt>
                <c:pt idx="7">
                  <c:v>480.6</c:v>
                </c:pt>
                <c:pt idx="8">
                  <c:v>478.6</c:v>
                </c:pt>
                <c:pt idx="9">
                  <c:v>478.6</c:v>
                </c:pt>
                <c:pt idx="10">
                  <c:v>525</c:v>
                </c:pt>
                <c:pt idx="11">
                  <c:v>550</c:v>
                </c:pt>
                <c:pt idx="12">
                  <c:v>528.1</c:v>
                </c:pt>
                <c:pt idx="13">
                  <c:v>529.20000000000005</c:v>
                </c:pt>
                <c:pt idx="14">
                  <c:v>505</c:v>
                </c:pt>
                <c:pt idx="18" formatCode="0.0">
                  <c:v>508.33333333333331</c:v>
                </c:pt>
                <c:pt idx="19" formatCode="0.0">
                  <c:v>508.33333333333331</c:v>
                </c:pt>
                <c:pt idx="20" formatCode="0.0">
                  <c:v>508.33333333333331</c:v>
                </c:pt>
                <c:pt idx="21" formatCode="0.0">
                  <c:v>475</c:v>
                </c:pt>
                <c:pt idx="22" formatCode="0.0">
                  <c:v>462.5</c:v>
                </c:pt>
                <c:pt idx="23" formatCode="0.0">
                  <c:v>462.5</c:v>
                </c:pt>
                <c:pt idx="24" formatCode="0.0">
                  <c:v>418.8</c:v>
                </c:pt>
                <c:pt idx="25">
                  <c:v>400</c:v>
                </c:pt>
                <c:pt idx="26">
                  <c:v>400</c:v>
                </c:pt>
                <c:pt idx="27">
                  <c:v>475</c:v>
                </c:pt>
                <c:pt idx="28">
                  <c:v>450</c:v>
                </c:pt>
                <c:pt idx="29">
                  <c:v>450</c:v>
                </c:pt>
                <c:pt idx="30">
                  <c:v>443.8</c:v>
                </c:pt>
                <c:pt idx="31">
                  <c:v>433.3</c:v>
                </c:pt>
                <c:pt idx="32">
                  <c:v>400</c:v>
                </c:pt>
                <c:pt idx="33">
                  <c:v>407.5</c:v>
                </c:pt>
                <c:pt idx="34">
                  <c:v>405</c:v>
                </c:pt>
                <c:pt idx="35">
                  <c:v>407.1</c:v>
                </c:pt>
                <c:pt idx="36">
                  <c:v>412.5</c:v>
                </c:pt>
                <c:pt idx="37">
                  <c:v>425</c:v>
                </c:pt>
                <c:pt idx="38">
                  <c:v>434.4</c:v>
                </c:pt>
                <c:pt idx="39">
                  <c:v>440</c:v>
                </c:pt>
                <c:pt idx="40">
                  <c:v>431.3</c:v>
                </c:pt>
                <c:pt idx="41">
                  <c:v>387.5</c:v>
                </c:pt>
                <c:pt idx="42">
                  <c:v>391.7</c:v>
                </c:pt>
                <c:pt idx="43">
                  <c:v>418.8</c:v>
                </c:pt>
                <c:pt idx="44">
                  <c:v>425</c:v>
                </c:pt>
                <c:pt idx="45">
                  <c:v>412.5</c:v>
                </c:pt>
                <c:pt idx="46">
                  <c:v>391.7</c:v>
                </c:pt>
                <c:pt idx="47">
                  <c:v>395</c:v>
                </c:pt>
                <c:pt idx="48">
                  <c:v>387.5</c:v>
                </c:pt>
              </c:numCache>
            </c:numRef>
          </c:val>
          <c:extLst>
            <c:ext xmlns:c16="http://schemas.microsoft.com/office/drawing/2014/chart" uri="{C3380CC4-5D6E-409C-BE32-E72D297353CC}">
              <c16:uniqueId val="{00000000-2A43-4190-8177-8B24FEDD2D6D}"/>
            </c:ext>
          </c:extLst>
        </c:ser>
        <c:dLbls>
          <c:showLegendKey val="0"/>
          <c:showVal val="0"/>
          <c:showCatName val="0"/>
          <c:showSerName val="0"/>
          <c:showPercent val="0"/>
          <c:showBubbleSize val="0"/>
        </c:dLbls>
        <c:gapWidth val="60"/>
        <c:overlap val="100"/>
        <c:axId val="344207704"/>
        <c:axId val="1"/>
      </c:barChart>
      <c:lineChart>
        <c:grouping val="standard"/>
        <c:varyColors val="0"/>
        <c:ser>
          <c:idx val="1"/>
          <c:order val="1"/>
          <c:tx>
            <c:strRef>
              <c:f>Sheet1!$C$1</c:f>
              <c:strCache>
                <c:ptCount val="1"/>
                <c:pt idx="0">
                  <c:v>Avg Yield to Maturity for TLB</c:v>
                </c:pt>
              </c:strCache>
            </c:strRef>
          </c:tx>
          <c:spPr>
            <a:ln w="38100">
              <a:solidFill>
                <a:srgbClr val="40C2C9"/>
              </a:solidFill>
              <a:prstDash val="solid"/>
            </a:ln>
          </c:spPr>
          <c:marker>
            <c:symbol val="none"/>
          </c:marker>
          <c:dPt>
            <c:idx val="45"/>
            <c:bubble3D val="0"/>
            <c:extLst>
              <c:ext xmlns:c16="http://schemas.microsoft.com/office/drawing/2014/chart" uri="{C3380CC4-5D6E-409C-BE32-E72D297353CC}">
                <c16:uniqueId val="{00000001-2A43-4190-8177-8B24FEDD2D6D}"/>
              </c:ext>
            </c:extLst>
          </c:dPt>
          <c:cat>
            <c:numRef>
              <c:f>Sheet1!$A$130:$A$178</c:f>
              <c:numCache>
                <c:formatCode>[$-409]mmm\-yy;@</c:formatCode>
                <c:ptCount val="49"/>
                <c:pt idx="0">
                  <c:v>44469</c:v>
                </c:pt>
                <c:pt idx="1">
                  <c:v>44500</c:v>
                </c:pt>
                <c:pt idx="2">
                  <c:v>44530</c:v>
                </c:pt>
                <c:pt idx="3">
                  <c:v>44561</c:v>
                </c:pt>
                <c:pt idx="4">
                  <c:v>44592</c:v>
                </c:pt>
                <c:pt idx="5">
                  <c:v>44620</c:v>
                </c:pt>
                <c:pt idx="6">
                  <c:v>44651</c:v>
                </c:pt>
                <c:pt idx="7">
                  <c:v>44681</c:v>
                </c:pt>
                <c:pt idx="8">
                  <c:v>44712</c:v>
                </c:pt>
                <c:pt idx="9">
                  <c:v>44742</c:v>
                </c:pt>
                <c:pt idx="10">
                  <c:v>44773</c:v>
                </c:pt>
                <c:pt idx="11">
                  <c:v>44804</c:v>
                </c:pt>
                <c:pt idx="12">
                  <c:v>44834</c:v>
                </c:pt>
                <c:pt idx="13">
                  <c:v>44865</c:v>
                </c:pt>
                <c:pt idx="14">
                  <c:v>44895</c:v>
                </c:pt>
                <c:pt idx="15">
                  <c:v>44926</c:v>
                </c:pt>
                <c:pt idx="16">
                  <c:v>44957</c:v>
                </c:pt>
                <c:pt idx="17">
                  <c:v>44985</c:v>
                </c:pt>
                <c:pt idx="18">
                  <c:v>45016</c:v>
                </c:pt>
                <c:pt idx="19">
                  <c:v>45046</c:v>
                </c:pt>
                <c:pt idx="20">
                  <c:v>45077</c:v>
                </c:pt>
                <c:pt idx="21">
                  <c:v>45107</c:v>
                </c:pt>
                <c:pt idx="22">
                  <c:v>45138</c:v>
                </c:pt>
                <c:pt idx="23">
                  <c:v>45169</c:v>
                </c:pt>
                <c:pt idx="24">
                  <c:v>45199</c:v>
                </c:pt>
                <c:pt idx="25">
                  <c:v>45230</c:v>
                </c:pt>
                <c:pt idx="26">
                  <c:v>45260</c:v>
                </c:pt>
                <c:pt idx="27">
                  <c:v>45291</c:v>
                </c:pt>
                <c:pt idx="28">
                  <c:v>45322</c:v>
                </c:pt>
                <c:pt idx="29">
                  <c:v>45351</c:v>
                </c:pt>
                <c:pt idx="30">
                  <c:v>45382</c:v>
                </c:pt>
                <c:pt idx="31">
                  <c:v>45412</c:v>
                </c:pt>
                <c:pt idx="32">
                  <c:v>45443</c:v>
                </c:pt>
                <c:pt idx="33">
                  <c:v>45473</c:v>
                </c:pt>
                <c:pt idx="34">
                  <c:v>45504</c:v>
                </c:pt>
                <c:pt idx="35">
                  <c:v>45535</c:v>
                </c:pt>
                <c:pt idx="36">
                  <c:v>45565</c:v>
                </c:pt>
                <c:pt idx="37">
                  <c:v>45596</c:v>
                </c:pt>
                <c:pt idx="38">
                  <c:v>45626</c:v>
                </c:pt>
                <c:pt idx="39">
                  <c:v>45657</c:v>
                </c:pt>
                <c:pt idx="40">
                  <c:v>45682</c:v>
                </c:pt>
                <c:pt idx="41">
                  <c:v>45713</c:v>
                </c:pt>
                <c:pt idx="42">
                  <c:v>45741</c:v>
                </c:pt>
                <c:pt idx="43">
                  <c:v>45772</c:v>
                </c:pt>
                <c:pt idx="44">
                  <c:v>45802</c:v>
                </c:pt>
                <c:pt idx="45">
                  <c:v>45833</c:v>
                </c:pt>
                <c:pt idx="46">
                  <c:v>45863</c:v>
                </c:pt>
                <c:pt idx="47">
                  <c:v>45894</c:v>
                </c:pt>
                <c:pt idx="48">
                  <c:v>45925</c:v>
                </c:pt>
              </c:numCache>
            </c:numRef>
          </c:cat>
          <c:val>
            <c:numRef>
              <c:f>Sheet1!$C$130:$C$178</c:f>
              <c:numCache>
                <c:formatCode>0.00%</c:formatCode>
                <c:ptCount val="49"/>
                <c:pt idx="0">
                  <c:v>4.5699999999999998E-2</c:v>
                </c:pt>
                <c:pt idx="1">
                  <c:v>4.65E-2</c:v>
                </c:pt>
                <c:pt idx="2">
                  <c:v>4.58E-2</c:v>
                </c:pt>
                <c:pt idx="3">
                  <c:v>4.7800000000000002E-2</c:v>
                </c:pt>
                <c:pt idx="4">
                  <c:v>4.0800000000000003E-2</c:v>
                </c:pt>
                <c:pt idx="5">
                  <c:v>4.3700000000000003E-2</c:v>
                </c:pt>
                <c:pt idx="6">
                  <c:v>4.3700000000000003E-2</c:v>
                </c:pt>
                <c:pt idx="7">
                  <c:v>5.2299999999999999E-2</c:v>
                </c:pt>
                <c:pt idx="8">
                  <c:v>5.2200000000000003E-2</c:v>
                </c:pt>
                <c:pt idx="9">
                  <c:v>5.2200000000000003E-2</c:v>
                </c:pt>
                <c:pt idx="10">
                  <c:v>6.9800000000000001E-2</c:v>
                </c:pt>
                <c:pt idx="11">
                  <c:v>7.3899999999999993E-2</c:v>
                </c:pt>
                <c:pt idx="12">
                  <c:v>7.6499999999999999E-2</c:v>
                </c:pt>
                <c:pt idx="13">
                  <c:v>7.8700000000000006E-2</c:v>
                </c:pt>
                <c:pt idx="14">
                  <c:v>8.2100000000000006E-2</c:v>
                </c:pt>
                <c:pt idx="18">
                  <c:v>9.3833333333333324E-2</c:v>
                </c:pt>
                <c:pt idx="19">
                  <c:v>9.6766666666666667E-2</c:v>
                </c:pt>
                <c:pt idx="20">
                  <c:v>9.6766666666666667E-2</c:v>
                </c:pt>
                <c:pt idx="21">
                  <c:v>9.06E-2</c:v>
                </c:pt>
                <c:pt idx="22">
                  <c:v>8.7799999999999989E-2</c:v>
                </c:pt>
                <c:pt idx="23">
                  <c:v>8.7799999999999989E-2</c:v>
                </c:pt>
                <c:pt idx="24">
                  <c:v>8.4400000000000003E-2</c:v>
                </c:pt>
                <c:pt idx="25">
                  <c:v>8.2699999999999996E-2</c:v>
                </c:pt>
                <c:pt idx="26">
                  <c:v>8.2699999999999996E-2</c:v>
                </c:pt>
                <c:pt idx="27">
                  <c:v>9.2299999999999993E-2</c:v>
                </c:pt>
                <c:pt idx="28">
                  <c:v>9.0399999999999994E-2</c:v>
                </c:pt>
                <c:pt idx="29">
                  <c:v>0.09</c:v>
                </c:pt>
                <c:pt idx="30">
                  <c:v>8.9200000000000002E-2</c:v>
                </c:pt>
                <c:pt idx="31">
                  <c:v>8.6699999999999999E-2</c:v>
                </c:pt>
                <c:pt idx="32">
                  <c:v>8.1799999999999998E-2</c:v>
                </c:pt>
                <c:pt idx="33">
                  <c:v>8.2100000000000006E-2</c:v>
                </c:pt>
                <c:pt idx="34">
                  <c:v>8.1500000000000003E-2</c:v>
                </c:pt>
                <c:pt idx="35">
                  <c:v>8.1500000000000003E-2</c:v>
                </c:pt>
                <c:pt idx="36">
                  <c:v>7.9600000000000004E-2</c:v>
                </c:pt>
                <c:pt idx="37">
                  <c:v>8.0299999999999996E-2</c:v>
                </c:pt>
                <c:pt idx="38">
                  <c:v>0.08</c:v>
                </c:pt>
                <c:pt idx="39">
                  <c:v>7.9699999999999993E-2</c:v>
                </c:pt>
                <c:pt idx="40">
                  <c:v>7.6200000000000004E-2</c:v>
                </c:pt>
                <c:pt idx="41">
                  <c:v>6.6400000000000001E-2</c:v>
                </c:pt>
                <c:pt idx="42">
                  <c:v>6.6400000000000001E-2</c:v>
                </c:pt>
                <c:pt idx="43">
                  <c:v>7.22E-2</c:v>
                </c:pt>
                <c:pt idx="44">
                  <c:v>7.3099999999999998E-2</c:v>
                </c:pt>
                <c:pt idx="45">
                  <c:v>7.0000000000000007E-2</c:v>
                </c:pt>
                <c:pt idx="46">
                  <c:v>6.1600000000000002E-2</c:v>
                </c:pt>
                <c:pt idx="47">
                  <c:v>6.1899999999999997E-2</c:v>
                </c:pt>
                <c:pt idx="48">
                  <c:v>6.1100000000000002E-2</c:v>
                </c:pt>
              </c:numCache>
            </c:numRef>
          </c:val>
          <c:smooth val="0"/>
          <c:extLst>
            <c:ext xmlns:c16="http://schemas.microsoft.com/office/drawing/2014/chart" uri="{C3380CC4-5D6E-409C-BE32-E72D297353CC}">
              <c16:uniqueId val="{00000002-2A43-4190-8177-8B24FEDD2D6D}"/>
            </c:ext>
          </c:extLst>
        </c:ser>
        <c:dLbls>
          <c:showLegendKey val="0"/>
          <c:showVal val="0"/>
          <c:showCatName val="0"/>
          <c:showSerName val="0"/>
          <c:showPercent val="0"/>
          <c:showBubbleSize val="0"/>
        </c:dLbls>
        <c:marker val="1"/>
        <c:smooth val="0"/>
        <c:axId val="3"/>
        <c:axId val="4"/>
      </c:lineChart>
      <c:catAx>
        <c:axId val="344207704"/>
        <c:scaling>
          <c:orientation val="minMax"/>
        </c:scaling>
        <c:delete val="0"/>
        <c:axPos val="b"/>
        <c:numFmt formatCode="[$-409]mmm\-yy;@"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MarkSkip val="1"/>
        <c:noMultiLvlLbl val="0"/>
      </c:catAx>
      <c:valAx>
        <c:axId val="1"/>
        <c:scaling>
          <c:orientation val="minMax"/>
          <c:max val="1000"/>
        </c:scaling>
        <c:delete val="0"/>
        <c:axPos val="l"/>
        <c:title>
          <c:tx>
            <c:rich>
              <a:bodyPr/>
              <a:lstStyle/>
              <a:p>
                <a:pPr>
                  <a:defRPr/>
                </a:pPr>
                <a:r>
                  <a:rPr lang="en-US"/>
                  <a:t>Spread (bps) over base rate</a:t>
                </a:r>
              </a:p>
            </c:rich>
          </c:tx>
          <c:overlay val="0"/>
          <c:spPr>
            <a:noFill/>
            <a:ln>
              <a:noFill/>
            </a:ln>
          </c:spPr>
        </c:title>
        <c:numFmt formatCode="General" sourceLinked="0"/>
        <c:majorTickMark val="out"/>
        <c:minorTickMark val="none"/>
        <c:tickLblPos val="nextTo"/>
        <c:spPr>
          <a:noFill/>
          <a:ln w="2691">
            <a:noFill/>
            <a:prstDash val="solid"/>
          </a:ln>
        </c:spPr>
        <c:txPr>
          <a:bodyPr rot="0" vert="horz"/>
          <a:lstStyle/>
          <a:p>
            <a:pPr>
              <a:defRPr/>
            </a:pPr>
            <a:endParaRPr lang="en-US"/>
          </a:p>
        </c:txPr>
        <c:crossAx val="344207704"/>
        <c:crosses val="autoZero"/>
        <c:crossBetween val="between"/>
        <c:majorUnit val="100"/>
        <c:minorUnit val="50"/>
      </c:valAx>
      <c:dateAx>
        <c:axId val="3"/>
        <c:scaling>
          <c:orientation val="minMax"/>
        </c:scaling>
        <c:delete val="1"/>
        <c:axPos val="b"/>
        <c:numFmt formatCode="[$-409]mmm\-yy;@" sourceLinked="1"/>
        <c:majorTickMark val="out"/>
        <c:minorTickMark val="none"/>
        <c:tickLblPos val="nextTo"/>
        <c:crossAx val="4"/>
        <c:crosses val="autoZero"/>
        <c:auto val="1"/>
        <c:lblOffset val="100"/>
        <c:baseTimeUnit val="days"/>
      </c:dateAx>
      <c:valAx>
        <c:axId val="4"/>
        <c:scaling>
          <c:orientation val="minMax"/>
          <c:max val="0.1"/>
          <c:min val="3.0000000000000006E-2"/>
        </c:scaling>
        <c:delete val="0"/>
        <c:axPos val="r"/>
        <c:numFmt formatCode="0%" sourceLinked="0"/>
        <c:majorTickMark val="out"/>
        <c:minorTickMark val="none"/>
        <c:tickLblPos val="nextTo"/>
        <c:spPr>
          <a:noFill/>
          <a:ln w="2691">
            <a:noFill/>
            <a:prstDash val="solid"/>
          </a:ln>
        </c:spPr>
        <c:txPr>
          <a:bodyPr rot="0" vert="horz"/>
          <a:lstStyle/>
          <a:p>
            <a:pPr>
              <a:defRPr/>
            </a:pPr>
            <a:endParaRPr lang="en-US"/>
          </a:p>
        </c:txPr>
        <c:crossAx val="3"/>
        <c:crosses val="max"/>
        <c:crossBetween val="between"/>
        <c:majorUnit val="1.0000000000000002E-2"/>
      </c:valAx>
      <c:spPr>
        <a:noFill/>
        <a:ln w="25400">
          <a:noFill/>
        </a:ln>
      </c:spPr>
    </c:plotArea>
    <c:legend>
      <c:legendPos val="t"/>
      <c:layout>
        <c:manualLayout>
          <c:xMode val="edge"/>
          <c:yMode val="edge"/>
          <c:x val="0.11992454068241472"/>
          <c:y val="3.5353535353535352E-2"/>
          <c:w val="0.23854598036356572"/>
          <c:h val="0.20064165274795195"/>
        </c:manualLayout>
      </c:layout>
      <c:overlay val="0"/>
      <c:spPr>
        <a:noFill/>
        <a:ln w="21523">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352197548340168E-2"/>
          <c:y val="2.7260200429491767E-2"/>
          <c:w val="0.93720042368299472"/>
          <c:h val="0.81517815954823836"/>
        </c:manualLayout>
      </c:layout>
      <c:barChart>
        <c:barDir val="col"/>
        <c:grouping val="stacked"/>
        <c:varyColors val="0"/>
        <c:ser>
          <c:idx val="0"/>
          <c:order val="0"/>
          <c:tx>
            <c:strRef>
              <c:f>Sheet1!$B$1</c:f>
              <c:strCache>
                <c:ptCount val="1"/>
                <c:pt idx="0">
                  <c:v>First Lien/EBITDA</c:v>
                </c:pt>
              </c:strCache>
            </c:strRef>
          </c:tx>
          <c:spPr>
            <a:solidFill>
              <a:srgbClr val="1D5080"/>
            </a:solidFill>
            <a:ln w="23665">
              <a:noFill/>
            </a:ln>
          </c:spPr>
          <c:invertIfNegative val="0"/>
          <c:cat>
            <c:numRef>
              <c:f>Sheet1!$A$84:$A$144</c:f>
              <c:numCache>
                <c:formatCode>mmm\-yy</c:formatCode>
                <c:ptCount val="61"/>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44592</c:v>
                </c:pt>
                <c:pt idx="17">
                  <c:v>44620</c:v>
                </c:pt>
                <c:pt idx="18">
                  <c:v>44651</c:v>
                </c:pt>
                <c:pt idx="19">
                  <c:v>44681</c:v>
                </c:pt>
                <c:pt idx="20">
                  <c:v>44712</c:v>
                </c:pt>
                <c:pt idx="21">
                  <c:v>44742</c:v>
                </c:pt>
                <c:pt idx="22">
                  <c:v>44773</c:v>
                </c:pt>
                <c:pt idx="23">
                  <c:v>44804</c:v>
                </c:pt>
                <c:pt idx="24">
                  <c:v>44834</c:v>
                </c:pt>
                <c:pt idx="25">
                  <c:v>44865</c:v>
                </c:pt>
                <c:pt idx="26">
                  <c:v>44895</c:v>
                </c:pt>
                <c:pt idx="27">
                  <c:v>44926</c:v>
                </c:pt>
                <c:pt idx="28">
                  <c:v>44957</c:v>
                </c:pt>
                <c:pt idx="29">
                  <c:v>44985</c:v>
                </c:pt>
                <c:pt idx="30">
                  <c:v>45016</c:v>
                </c:pt>
                <c:pt idx="31">
                  <c:v>45046</c:v>
                </c:pt>
                <c:pt idx="32">
                  <c:v>45077</c:v>
                </c:pt>
                <c:pt idx="33">
                  <c:v>45107</c:v>
                </c:pt>
                <c:pt idx="34">
                  <c:v>45138</c:v>
                </c:pt>
                <c:pt idx="35">
                  <c:v>45169</c:v>
                </c:pt>
                <c:pt idx="36">
                  <c:v>45199</c:v>
                </c:pt>
                <c:pt idx="37">
                  <c:v>45230</c:v>
                </c:pt>
                <c:pt idx="38">
                  <c:v>45260</c:v>
                </c:pt>
                <c:pt idx="39">
                  <c:v>45291</c:v>
                </c:pt>
                <c:pt idx="40">
                  <c:v>45322</c:v>
                </c:pt>
                <c:pt idx="41">
                  <c:v>45351</c:v>
                </c:pt>
                <c:pt idx="42">
                  <c:v>45382</c:v>
                </c:pt>
                <c:pt idx="43">
                  <c:v>45412</c:v>
                </c:pt>
                <c:pt idx="44">
                  <c:v>45443</c:v>
                </c:pt>
                <c:pt idx="45">
                  <c:v>45473</c:v>
                </c:pt>
                <c:pt idx="46">
                  <c:v>45504</c:v>
                </c:pt>
                <c:pt idx="47">
                  <c:v>45535</c:v>
                </c:pt>
                <c:pt idx="48">
                  <c:v>45565</c:v>
                </c:pt>
                <c:pt idx="49">
                  <c:v>45596</c:v>
                </c:pt>
                <c:pt idx="50">
                  <c:v>45626</c:v>
                </c:pt>
                <c:pt idx="51">
                  <c:v>45657</c:v>
                </c:pt>
                <c:pt idx="52" formatCode="[$-409]mmm\-yy;@">
                  <c:v>45688</c:v>
                </c:pt>
                <c:pt idx="53" formatCode="[$-409]mmm\-yy;@">
                  <c:v>45716</c:v>
                </c:pt>
                <c:pt idx="54" formatCode="[$-409]mmm\-yy;@">
                  <c:v>45747</c:v>
                </c:pt>
                <c:pt idx="55" formatCode="[$-409]mmm\-yy;@">
                  <c:v>45777</c:v>
                </c:pt>
                <c:pt idx="56" formatCode="[$-409]mmm\-yy;@">
                  <c:v>45807</c:v>
                </c:pt>
                <c:pt idx="57" formatCode="[$-409]mmm\-yy;@">
                  <c:v>45833</c:v>
                </c:pt>
                <c:pt idx="58" formatCode="[$-409]mmm\-yy;@">
                  <c:v>45863</c:v>
                </c:pt>
                <c:pt idx="59" formatCode="[$-409]mmm\-yy;@">
                  <c:v>45894</c:v>
                </c:pt>
                <c:pt idx="60" formatCode="[$-409]mmm\-yy;@">
                  <c:v>45925</c:v>
                </c:pt>
              </c:numCache>
            </c:numRef>
          </c:cat>
          <c:val>
            <c:numRef>
              <c:f>Sheet1!$B$84:$B$144</c:f>
              <c:numCache>
                <c:formatCode>General</c:formatCode>
                <c:ptCount val="61"/>
                <c:pt idx="0" formatCode="0.00">
                  <c:v>4.9800000000000004</c:v>
                </c:pt>
                <c:pt idx="1">
                  <c:v>5.6</c:v>
                </c:pt>
                <c:pt idx="2">
                  <c:v>5.43</c:v>
                </c:pt>
                <c:pt idx="3">
                  <c:v>5.71</c:v>
                </c:pt>
                <c:pt idx="4">
                  <c:v>4.8899999999999997</c:v>
                </c:pt>
                <c:pt idx="5">
                  <c:v>4.97</c:v>
                </c:pt>
                <c:pt idx="6">
                  <c:v>5.04</c:v>
                </c:pt>
                <c:pt idx="7">
                  <c:v>5.09</c:v>
                </c:pt>
                <c:pt idx="8">
                  <c:v>5.12</c:v>
                </c:pt>
                <c:pt idx="9">
                  <c:v>5.23</c:v>
                </c:pt>
                <c:pt idx="10">
                  <c:v>5.33</c:v>
                </c:pt>
                <c:pt idx="11">
                  <c:v>5.33</c:v>
                </c:pt>
                <c:pt idx="12">
                  <c:v>5.21</c:v>
                </c:pt>
                <c:pt idx="13">
                  <c:v>4.91</c:v>
                </c:pt>
                <c:pt idx="14">
                  <c:v>4.97</c:v>
                </c:pt>
                <c:pt idx="15">
                  <c:v>4.7</c:v>
                </c:pt>
                <c:pt idx="16">
                  <c:v>5.35</c:v>
                </c:pt>
                <c:pt idx="17">
                  <c:v>5.21</c:v>
                </c:pt>
                <c:pt idx="18">
                  <c:v>5.21</c:v>
                </c:pt>
                <c:pt idx="19">
                  <c:v>5.61</c:v>
                </c:pt>
                <c:pt idx="20">
                  <c:v>5.9</c:v>
                </c:pt>
                <c:pt idx="21">
                  <c:v>5.9</c:v>
                </c:pt>
                <c:pt idx="24">
                  <c:v>4.07</c:v>
                </c:pt>
                <c:pt idx="25">
                  <c:v>4.09</c:v>
                </c:pt>
                <c:pt idx="26">
                  <c:v>4.1399999999999997</c:v>
                </c:pt>
                <c:pt idx="28">
                  <c:v>4.51</c:v>
                </c:pt>
                <c:pt idx="29" formatCode="0.00">
                  <c:v>4.5414686666666668</c:v>
                </c:pt>
                <c:pt idx="30" formatCode="0.00">
                  <c:v>4.8592042500000003</c:v>
                </c:pt>
                <c:pt idx="31" formatCode="0.00">
                  <c:v>5.146687</c:v>
                </c:pt>
                <c:pt idx="32" formatCode="0.00">
                  <c:v>5.2920731250000008</c:v>
                </c:pt>
                <c:pt idx="33" formatCode="0.00">
                  <c:v>4.9625183999999996</c:v>
                </c:pt>
                <c:pt idx="34" formatCode="0.00">
                  <c:v>4.8269434444444439</c:v>
                </c:pt>
                <c:pt idx="35" formatCode="0.00">
                  <c:v>4.7482525000000004</c:v>
                </c:pt>
                <c:pt idx="36" formatCode="0.00">
                  <c:v>4.82</c:v>
                </c:pt>
                <c:pt idx="37">
                  <c:v>4.74</c:v>
                </c:pt>
                <c:pt idx="38">
                  <c:v>4.8600000000000003</c:v>
                </c:pt>
                <c:pt idx="39" formatCode="0.00">
                  <c:v>4.7162921250000007</c:v>
                </c:pt>
                <c:pt idx="40" formatCode="0.00">
                  <c:v>5.1994258750000002</c:v>
                </c:pt>
                <c:pt idx="41" formatCode="0.00">
                  <c:v>5.1068894999999994</c:v>
                </c:pt>
                <c:pt idx="42" formatCode="0.00">
                  <c:v>5.0599999999999996</c:v>
                </c:pt>
                <c:pt idx="43">
                  <c:v>4.58</c:v>
                </c:pt>
                <c:pt idx="44">
                  <c:v>5.13</c:v>
                </c:pt>
                <c:pt idx="45">
                  <c:v>4.82</c:v>
                </c:pt>
                <c:pt idx="46">
                  <c:v>4.8</c:v>
                </c:pt>
                <c:pt idx="47">
                  <c:v>4.5599999999999996</c:v>
                </c:pt>
                <c:pt idx="48">
                  <c:v>4.62</c:v>
                </c:pt>
                <c:pt idx="49">
                  <c:v>4.6900000000000004</c:v>
                </c:pt>
                <c:pt idx="50">
                  <c:v>4.72</c:v>
                </c:pt>
                <c:pt idx="51">
                  <c:v>4.67</c:v>
                </c:pt>
                <c:pt idx="52" formatCode="_(* #,##0.00_);_(* \(#,##0.00\);_(* &quot;-&quot;??_);_(@_)">
                  <c:v>4.7949525624999998</c:v>
                </c:pt>
                <c:pt idx="53" formatCode="_(* #,##0.00_);_(* \(#,##0.00\);_(* &quot;-&quot;??_);_(@_)">
                  <c:v>4.7890742352941178</c:v>
                </c:pt>
                <c:pt idx="54" formatCode="_(* #,##0.00_);_(* \(#,##0.00\);_(* &quot;-&quot;??_);_(@_)">
                  <c:v>4.79</c:v>
                </c:pt>
                <c:pt idx="55" formatCode="_(* #,##0.00_);_(* \(#,##0.00\);_(* &quot;-&quot;??_);_(@_)">
                  <c:v>4.82</c:v>
                </c:pt>
                <c:pt idx="56" formatCode="_(* #,##0.00_);_(* \(#,##0.00\);_(* &quot;-&quot;??_);_(@_)">
                  <c:v>4.96</c:v>
                </c:pt>
                <c:pt idx="57" formatCode="_(* #,##0.00_);_(* \(#,##0.00\);_(* &quot;-&quot;??_);_(@_)">
                  <c:v>4.92</c:v>
                </c:pt>
                <c:pt idx="58" formatCode="_(* #,##0.00_);_(* \(#,##0.00\);_(* &quot;-&quot;??_);_(@_)">
                  <c:v>5.13</c:v>
                </c:pt>
                <c:pt idx="59" formatCode="_(* #,##0.00_);_(* \(#,##0.00\);_(* &quot;-&quot;??_);_(@_)">
                  <c:v>5.13</c:v>
                </c:pt>
                <c:pt idx="60" formatCode="_(* #,##0.00_);_(* \(#,##0.00\);_(* &quot;-&quot;??_);_(@_)">
                  <c:v>5.1100000000000003</c:v>
                </c:pt>
              </c:numCache>
            </c:numRef>
          </c:val>
          <c:extLst>
            <c:ext xmlns:c16="http://schemas.microsoft.com/office/drawing/2014/chart" uri="{C3380CC4-5D6E-409C-BE32-E72D297353CC}">
              <c16:uniqueId val="{00000000-0991-432C-AB20-13F43EEB9E90}"/>
            </c:ext>
          </c:extLst>
        </c:ser>
        <c:ser>
          <c:idx val="1"/>
          <c:order val="1"/>
          <c:tx>
            <c:strRef>
              <c:f>Sheet1!$C$1</c:f>
              <c:strCache>
                <c:ptCount val="1"/>
                <c:pt idx="0">
                  <c:v>Second Lien/EBITDA</c:v>
                </c:pt>
              </c:strCache>
            </c:strRef>
          </c:tx>
          <c:spPr>
            <a:solidFill>
              <a:srgbClr val="6185A6"/>
            </a:solidFill>
            <a:ln w="23665">
              <a:noFill/>
            </a:ln>
          </c:spPr>
          <c:invertIfNegative val="0"/>
          <c:cat>
            <c:numRef>
              <c:f>Sheet1!$A$84:$A$144</c:f>
              <c:numCache>
                <c:formatCode>mmm\-yy</c:formatCode>
                <c:ptCount val="61"/>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44592</c:v>
                </c:pt>
                <c:pt idx="17">
                  <c:v>44620</c:v>
                </c:pt>
                <c:pt idx="18">
                  <c:v>44651</c:v>
                </c:pt>
                <c:pt idx="19">
                  <c:v>44681</c:v>
                </c:pt>
                <c:pt idx="20">
                  <c:v>44712</c:v>
                </c:pt>
                <c:pt idx="21">
                  <c:v>44742</c:v>
                </c:pt>
                <c:pt idx="22">
                  <c:v>44773</c:v>
                </c:pt>
                <c:pt idx="23">
                  <c:v>44804</c:v>
                </c:pt>
                <c:pt idx="24">
                  <c:v>44834</c:v>
                </c:pt>
                <c:pt idx="25">
                  <c:v>44865</c:v>
                </c:pt>
                <c:pt idx="26">
                  <c:v>44895</c:v>
                </c:pt>
                <c:pt idx="27">
                  <c:v>44926</c:v>
                </c:pt>
                <c:pt idx="28">
                  <c:v>44957</c:v>
                </c:pt>
                <c:pt idx="29">
                  <c:v>44985</c:v>
                </c:pt>
                <c:pt idx="30">
                  <c:v>45016</c:v>
                </c:pt>
                <c:pt idx="31">
                  <c:v>45046</c:v>
                </c:pt>
                <c:pt idx="32">
                  <c:v>45077</c:v>
                </c:pt>
                <c:pt idx="33">
                  <c:v>45107</c:v>
                </c:pt>
                <c:pt idx="34">
                  <c:v>45138</c:v>
                </c:pt>
                <c:pt idx="35">
                  <c:v>45169</c:v>
                </c:pt>
                <c:pt idx="36">
                  <c:v>45199</c:v>
                </c:pt>
                <c:pt idx="37">
                  <c:v>45230</c:v>
                </c:pt>
                <c:pt idx="38">
                  <c:v>45260</c:v>
                </c:pt>
                <c:pt idx="39">
                  <c:v>45291</c:v>
                </c:pt>
                <c:pt idx="40">
                  <c:v>45322</c:v>
                </c:pt>
                <c:pt idx="41">
                  <c:v>45351</c:v>
                </c:pt>
                <c:pt idx="42">
                  <c:v>45382</c:v>
                </c:pt>
                <c:pt idx="43">
                  <c:v>45412</c:v>
                </c:pt>
                <c:pt idx="44">
                  <c:v>45443</c:v>
                </c:pt>
                <c:pt idx="45">
                  <c:v>45473</c:v>
                </c:pt>
                <c:pt idx="46">
                  <c:v>45504</c:v>
                </c:pt>
                <c:pt idx="47">
                  <c:v>45535</c:v>
                </c:pt>
                <c:pt idx="48">
                  <c:v>45565</c:v>
                </c:pt>
                <c:pt idx="49">
                  <c:v>45596</c:v>
                </c:pt>
                <c:pt idx="50">
                  <c:v>45626</c:v>
                </c:pt>
                <c:pt idx="51">
                  <c:v>45657</c:v>
                </c:pt>
                <c:pt idx="52" formatCode="[$-409]mmm\-yy;@">
                  <c:v>45688</c:v>
                </c:pt>
                <c:pt idx="53" formatCode="[$-409]mmm\-yy;@">
                  <c:v>45716</c:v>
                </c:pt>
                <c:pt idx="54" formatCode="[$-409]mmm\-yy;@">
                  <c:v>45747</c:v>
                </c:pt>
                <c:pt idx="55" formatCode="[$-409]mmm\-yy;@">
                  <c:v>45777</c:v>
                </c:pt>
                <c:pt idx="56" formatCode="[$-409]mmm\-yy;@">
                  <c:v>45807</c:v>
                </c:pt>
                <c:pt idx="57" formatCode="[$-409]mmm\-yy;@">
                  <c:v>45833</c:v>
                </c:pt>
                <c:pt idx="58" formatCode="[$-409]mmm\-yy;@">
                  <c:v>45863</c:v>
                </c:pt>
                <c:pt idx="59" formatCode="[$-409]mmm\-yy;@">
                  <c:v>45894</c:v>
                </c:pt>
                <c:pt idx="60" formatCode="[$-409]mmm\-yy;@">
                  <c:v>45925</c:v>
                </c:pt>
              </c:numCache>
            </c:numRef>
          </c:cat>
          <c:val>
            <c:numRef>
              <c:f>Sheet1!$C$84:$C$144</c:f>
              <c:numCache>
                <c:formatCode>General</c:formatCode>
                <c:ptCount val="61"/>
                <c:pt idx="0" formatCode="0.00">
                  <c:v>0</c:v>
                </c:pt>
                <c:pt idx="1">
                  <c:v>0.54</c:v>
                </c:pt>
                <c:pt idx="2">
                  <c:v>0.54</c:v>
                </c:pt>
                <c:pt idx="3">
                  <c:v>0.65</c:v>
                </c:pt>
                <c:pt idx="4">
                  <c:v>0</c:v>
                </c:pt>
                <c:pt idx="5">
                  <c:v>0.22</c:v>
                </c:pt>
                <c:pt idx="6">
                  <c:v>0.23</c:v>
                </c:pt>
                <c:pt idx="7">
                  <c:v>0.24</c:v>
                </c:pt>
                <c:pt idx="8">
                  <c:v>0.26</c:v>
                </c:pt>
                <c:pt idx="9">
                  <c:v>0.2</c:v>
                </c:pt>
                <c:pt idx="10">
                  <c:v>0.32</c:v>
                </c:pt>
                <c:pt idx="11">
                  <c:v>0.12</c:v>
                </c:pt>
                <c:pt idx="12">
                  <c:v>0.19</c:v>
                </c:pt>
                <c:pt idx="13">
                  <c:v>0.06</c:v>
                </c:pt>
                <c:pt idx="14">
                  <c:v>0.15</c:v>
                </c:pt>
                <c:pt idx="15">
                  <c:v>0.16</c:v>
                </c:pt>
                <c:pt idx="16">
                  <c:v>0.18</c:v>
                </c:pt>
                <c:pt idx="17">
                  <c:v>0</c:v>
                </c:pt>
                <c:pt idx="18">
                  <c:v>0</c:v>
                </c:pt>
                <c:pt idx="19">
                  <c:v>0.25</c:v>
                </c:pt>
                <c:pt idx="20">
                  <c:v>0.33</c:v>
                </c:pt>
                <c:pt idx="21">
                  <c:v>0.33</c:v>
                </c:pt>
                <c:pt idx="24">
                  <c:v>1.0900000000000001</c:v>
                </c:pt>
                <c:pt idx="25">
                  <c:v>0.62</c:v>
                </c:pt>
                <c:pt idx="26">
                  <c:v>0.75</c:v>
                </c:pt>
                <c:pt idx="28">
                  <c:v>0.31</c:v>
                </c:pt>
                <c:pt idx="29" formatCode="0.00">
                  <c:v>0.34582116666666662</c:v>
                </c:pt>
                <c:pt idx="30" formatCode="0.00">
                  <c:v>0.33304537499999998</c:v>
                </c:pt>
                <c:pt idx="31" formatCode="0.00">
                  <c:v>9.8239333333333331E-2</c:v>
                </c:pt>
                <c:pt idx="32" formatCode="0.00">
                  <c:v>7.3679499999999995E-2</c:v>
                </c:pt>
                <c:pt idx="36" formatCode="0.00">
                  <c:v>0.05</c:v>
                </c:pt>
                <c:pt idx="37">
                  <c:v>0.04</c:v>
                </c:pt>
                <c:pt idx="38">
                  <c:v>0.09</c:v>
                </c:pt>
                <c:pt idx="39" formatCode="0.00">
                  <c:v>0.34828749999999997</c:v>
                </c:pt>
                <c:pt idx="40" formatCode="0.00">
                  <c:v>0.21098349999999999</c:v>
                </c:pt>
                <c:pt idx="41" formatCode="0.00">
                  <c:v>0.16123616666666668</c:v>
                </c:pt>
                <c:pt idx="42" formatCode="0.00">
                  <c:v>0.03</c:v>
                </c:pt>
                <c:pt idx="43">
                  <c:v>0.08</c:v>
                </c:pt>
                <c:pt idx="44">
                  <c:v>0.19</c:v>
                </c:pt>
                <c:pt idx="45">
                  <c:v>7.0000000000000007E-2</c:v>
                </c:pt>
                <c:pt idx="46">
                  <c:v>0.05</c:v>
                </c:pt>
                <c:pt idx="47">
                  <c:v>0</c:v>
                </c:pt>
                <c:pt idx="48">
                  <c:v>0</c:v>
                </c:pt>
                <c:pt idx="49">
                  <c:v>0.12</c:v>
                </c:pt>
                <c:pt idx="50">
                  <c:v>0.08</c:v>
                </c:pt>
                <c:pt idx="51">
                  <c:v>0.2</c:v>
                </c:pt>
                <c:pt idx="52" formatCode="_(* #,##0.00_);_(* \(#,##0.00\);_(* &quot;-&quot;??_);_(@_)">
                  <c:v>8.7022312500000004E-2</c:v>
                </c:pt>
                <c:pt idx="53" formatCode="_(* #,##0.00_);_(* \(#,##0.00\);_(* &quot;-&quot;??_);_(@_)">
                  <c:v>8.1903352941176469E-2</c:v>
                </c:pt>
                <c:pt idx="54" formatCode="_(* #,##0.00_);_(* \(#,##0.00\);_(* &quot;-&quot;??_);_(@_)">
                  <c:v>0.03</c:v>
                </c:pt>
                <c:pt idx="55" formatCode="_(* #,##0.00_);_(* \(#,##0.00\);_(* &quot;-&quot;??_);_(@_)">
                  <c:v>0</c:v>
                </c:pt>
                <c:pt idx="56" formatCode="_(* #,##0.00_);_(* \(#,##0.00\);_(* &quot;-&quot;??_);_(@_)">
                  <c:v>0.13</c:v>
                </c:pt>
                <c:pt idx="57" formatCode="_(* #,##0.00_);_(* \(#,##0.00\);_(* &quot;-&quot;??_);_(@_)">
                  <c:v>0.12</c:v>
                </c:pt>
                <c:pt idx="58" formatCode="_(* #,##0.00_);_(* \(#,##0.00\);_(* &quot;-&quot;??_);_(@_)">
                  <c:v>7.0000000000000007E-2</c:v>
                </c:pt>
                <c:pt idx="59" formatCode="_(* #,##0.00_);_(* \(#,##0.00\);_(* &quot;-&quot;??_);_(@_)">
                  <c:v>0</c:v>
                </c:pt>
                <c:pt idx="60" formatCode="_(* #,##0.00_);_(* \(#,##0.00\);_(* &quot;-&quot;??_);_(@_)">
                  <c:v>0</c:v>
                </c:pt>
              </c:numCache>
            </c:numRef>
          </c:val>
          <c:extLst>
            <c:ext xmlns:c16="http://schemas.microsoft.com/office/drawing/2014/chart" uri="{C3380CC4-5D6E-409C-BE32-E72D297353CC}">
              <c16:uniqueId val="{00000001-0991-432C-AB20-13F43EEB9E90}"/>
            </c:ext>
          </c:extLst>
        </c:ser>
        <c:ser>
          <c:idx val="2"/>
          <c:order val="2"/>
          <c:tx>
            <c:strRef>
              <c:f>Sheet1!$D$1</c:f>
              <c:strCache>
                <c:ptCount val="1"/>
                <c:pt idx="0">
                  <c:v>Other Debt/EBITDA</c:v>
                </c:pt>
              </c:strCache>
            </c:strRef>
          </c:tx>
          <c:spPr>
            <a:solidFill>
              <a:srgbClr val="40C2C9"/>
            </a:solidFill>
            <a:ln w="23665">
              <a:noFill/>
            </a:ln>
          </c:spPr>
          <c:invertIfNegative val="0"/>
          <c:cat>
            <c:numRef>
              <c:f>Sheet1!$A$84:$A$144</c:f>
              <c:numCache>
                <c:formatCode>mmm\-yy</c:formatCode>
                <c:ptCount val="61"/>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44592</c:v>
                </c:pt>
                <c:pt idx="17">
                  <c:v>44620</c:v>
                </c:pt>
                <c:pt idx="18">
                  <c:v>44651</c:v>
                </c:pt>
                <c:pt idx="19">
                  <c:v>44681</c:v>
                </c:pt>
                <c:pt idx="20">
                  <c:v>44712</c:v>
                </c:pt>
                <c:pt idx="21">
                  <c:v>44742</c:v>
                </c:pt>
                <c:pt idx="22">
                  <c:v>44773</c:v>
                </c:pt>
                <c:pt idx="23">
                  <c:v>44804</c:v>
                </c:pt>
                <c:pt idx="24">
                  <c:v>44834</c:v>
                </c:pt>
                <c:pt idx="25">
                  <c:v>44865</c:v>
                </c:pt>
                <c:pt idx="26">
                  <c:v>44895</c:v>
                </c:pt>
                <c:pt idx="27">
                  <c:v>44926</c:v>
                </c:pt>
                <c:pt idx="28">
                  <c:v>44957</c:v>
                </c:pt>
                <c:pt idx="29">
                  <c:v>44985</c:v>
                </c:pt>
                <c:pt idx="30">
                  <c:v>45016</c:v>
                </c:pt>
                <c:pt idx="31">
                  <c:v>45046</c:v>
                </c:pt>
                <c:pt idx="32">
                  <c:v>45077</c:v>
                </c:pt>
                <c:pt idx="33">
                  <c:v>45107</c:v>
                </c:pt>
                <c:pt idx="34">
                  <c:v>45138</c:v>
                </c:pt>
                <c:pt idx="35">
                  <c:v>45169</c:v>
                </c:pt>
                <c:pt idx="36">
                  <c:v>45199</c:v>
                </c:pt>
                <c:pt idx="37">
                  <c:v>45230</c:v>
                </c:pt>
                <c:pt idx="38">
                  <c:v>45260</c:v>
                </c:pt>
                <c:pt idx="39">
                  <c:v>45291</c:v>
                </c:pt>
                <c:pt idx="40">
                  <c:v>45322</c:v>
                </c:pt>
                <c:pt idx="41">
                  <c:v>45351</c:v>
                </c:pt>
                <c:pt idx="42">
                  <c:v>45382</c:v>
                </c:pt>
                <c:pt idx="43">
                  <c:v>45412</c:v>
                </c:pt>
                <c:pt idx="44">
                  <c:v>45443</c:v>
                </c:pt>
                <c:pt idx="45">
                  <c:v>45473</c:v>
                </c:pt>
                <c:pt idx="46">
                  <c:v>45504</c:v>
                </c:pt>
                <c:pt idx="47">
                  <c:v>45535</c:v>
                </c:pt>
                <c:pt idx="48">
                  <c:v>45565</c:v>
                </c:pt>
                <c:pt idx="49">
                  <c:v>45596</c:v>
                </c:pt>
                <c:pt idx="50">
                  <c:v>45626</c:v>
                </c:pt>
                <c:pt idx="51">
                  <c:v>45657</c:v>
                </c:pt>
                <c:pt idx="52" formatCode="[$-409]mmm\-yy;@">
                  <c:v>45688</c:v>
                </c:pt>
                <c:pt idx="53" formatCode="[$-409]mmm\-yy;@">
                  <c:v>45716</c:v>
                </c:pt>
                <c:pt idx="54" formatCode="[$-409]mmm\-yy;@">
                  <c:v>45747</c:v>
                </c:pt>
                <c:pt idx="55" formatCode="[$-409]mmm\-yy;@">
                  <c:v>45777</c:v>
                </c:pt>
                <c:pt idx="56" formatCode="[$-409]mmm\-yy;@">
                  <c:v>45807</c:v>
                </c:pt>
                <c:pt idx="57" formatCode="[$-409]mmm\-yy;@">
                  <c:v>45833</c:v>
                </c:pt>
                <c:pt idx="58" formatCode="[$-409]mmm\-yy;@">
                  <c:v>45863</c:v>
                </c:pt>
                <c:pt idx="59" formatCode="[$-409]mmm\-yy;@">
                  <c:v>45894</c:v>
                </c:pt>
                <c:pt idx="60" formatCode="[$-409]mmm\-yy;@">
                  <c:v>45925</c:v>
                </c:pt>
              </c:numCache>
            </c:numRef>
          </c:cat>
          <c:val>
            <c:numRef>
              <c:f>Sheet1!$D$84:$D$144</c:f>
              <c:numCache>
                <c:formatCode>General</c:formatCode>
                <c:ptCount val="61"/>
                <c:pt idx="0" formatCode="0.00">
                  <c:v>0</c:v>
                </c:pt>
                <c:pt idx="1">
                  <c:v>0</c:v>
                </c:pt>
                <c:pt idx="2">
                  <c:v>0</c:v>
                </c:pt>
                <c:pt idx="3">
                  <c:v>0</c:v>
                </c:pt>
                <c:pt idx="4">
                  <c:v>0.55000000000000004</c:v>
                </c:pt>
                <c:pt idx="5">
                  <c:v>0.44</c:v>
                </c:pt>
                <c:pt idx="6">
                  <c:v>0.34</c:v>
                </c:pt>
                <c:pt idx="7">
                  <c:v>0.34</c:v>
                </c:pt>
                <c:pt idx="8">
                  <c:v>0.39</c:v>
                </c:pt>
                <c:pt idx="9">
                  <c:v>0.56000000000000005</c:v>
                </c:pt>
                <c:pt idx="10">
                  <c:v>0.2</c:v>
                </c:pt>
                <c:pt idx="11">
                  <c:v>0.13</c:v>
                </c:pt>
                <c:pt idx="12">
                  <c:v>0.71</c:v>
                </c:pt>
                <c:pt idx="13">
                  <c:v>0.9</c:v>
                </c:pt>
                <c:pt idx="14">
                  <c:v>0.82</c:v>
                </c:pt>
                <c:pt idx="15">
                  <c:v>0.5</c:v>
                </c:pt>
                <c:pt idx="16">
                  <c:v>1.1499999999999999</c:v>
                </c:pt>
                <c:pt idx="17">
                  <c:v>1.1499999999999999</c:v>
                </c:pt>
                <c:pt idx="18">
                  <c:v>1.1499999999999999</c:v>
                </c:pt>
                <c:pt idx="19">
                  <c:v>0</c:v>
                </c:pt>
                <c:pt idx="20">
                  <c:v>0</c:v>
                </c:pt>
                <c:pt idx="21">
                  <c:v>0</c:v>
                </c:pt>
                <c:pt idx="24">
                  <c:v>0</c:v>
                </c:pt>
                <c:pt idx="25">
                  <c:v>0</c:v>
                </c:pt>
                <c:pt idx="26">
                  <c:v>0</c:v>
                </c:pt>
                <c:pt idx="28">
                  <c:v>0.21</c:v>
                </c:pt>
                <c:pt idx="29" formatCode="0.00">
                  <c:v>0.26774383333333329</c:v>
                </c:pt>
                <c:pt idx="30" formatCode="0.00">
                  <c:v>0.34983774999999995</c:v>
                </c:pt>
                <c:pt idx="31" formatCode="0.00">
                  <c:v>0.289827</c:v>
                </c:pt>
                <c:pt idx="32" formatCode="0.00">
                  <c:v>0.37835912500000013</c:v>
                </c:pt>
                <c:pt idx="33" formatCode="0.00">
                  <c:v>0.4909009000000002</c:v>
                </c:pt>
                <c:pt idx="34" formatCode="0.00">
                  <c:v>0.54657155555555581</c:v>
                </c:pt>
                <c:pt idx="35" formatCode="0.00">
                  <c:v>0.51408500000000013</c:v>
                </c:pt>
                <c:pt idx="36" formatCode="0.00">
                  <c:v>0.35</c:v>
                </c:pt>
                <c:pt idx="37">
                  <c:v>0.31</c:v>
                </c:pt>
                <c:pt idx="38">
                  <c:v>0.3</c:v>
                </c:pt>
                <c:pt idx="39" formatCode="0.00">
                  <c:v>6.5390249999999955E-2</c:v>
                </c:pt>
                <c:pt idx="40" formatCode="0.00">
                  <c:v>0.18180193749999995</c:v>
                </c:pt>
                <c:pt idx="41" formatCode="0.00">
                  <c:v>0.23360927777777776</c:v>
                </c:pt>
                <c:pt idx="42" formatCode="0.00">
                  <c:v>0.23</c:v>
                </c:pt>
                <c:pt idx="43">
                  <c:v>0.28000000000000003</c:v>
                </c:pt>
                <c:pt idx="44">
                  <c:v>0.28000000000000003</c:v>
                </c:pt>
                <c:pt idx="45">
                  <c:v>0.27</c:v>
                </c:pt>
                <c:pt idx="46">
                  <c:v>0.24</c:v>
                </c:pt>
                <c:pt idx="47">
                  <c:v>0.21</c:v>
                </c:pt>
                <c:pt idx="48">
                  <c:v>7.0000000000000007E-2</c:v>
                </c:pt>
                <c:pt idx="49">
                  <c:v>0.23</c:v>
                </c:pt>
                <c:pt idx="50">
                  <c:v>0.22</c:v>
                </c:pt>
                <c:pt idx="51">
                  <c:v>0.26</c:v>
                </c:pt>
                <c:pt idx="52" formatCode="_(* #,##0.00_);_(* \(#,##0.00\);_(* &quot;-&quot;??_);_(@_)">
                  <c:v>9.4922093750000047E-2</c:v>
                </c:pt>
                <c:pt idx="53" formatCode="_(* #,##0.00_);_(* \(#,##0.00\);_(* &quot;-&quot;??_);_(@_)">
                  <c:v>9.1141676470588268E-2</c:v>
                </c:pt>
                <c:pt idx="54" formatCode="_(* #,##0.00_);_(* \(#,##0.00\);_(* &quot;-&quot;??_);_(@_)">
                  <c:v>0.08</c:v>
                </c:pt>
                <c:pt idx="55" formatCode="_(* #,##0.00_);_(* \(#,##0.00\);_(* &quot;-&quot;??_);_(@_)">
                  <c:v>0.08</c:v>
                </c:pt>
                <c:pt idx="56" formatCode="_(* #,##0.00_);_(* \(#,##0.00\);_(* &quot;-&quot;??_);_(@_)">
                  <c:v>0.02</c:v>
                </c:pt>
                <c:pt idx="57" formatCode="_(* #,##0.00_);_(* \(#,##0.00\);_(* &quot;-&quot;??_);_(@_)">
                  <c:v>0.3</c:v>
                </c:pt>
                <c:pt idx="58" formatCode="_(* #,##0.00_);_(* \(#,##0.00\);_(* &quot;-&quot;??_);_(@_)">
                  <c:v>0.26</c:v>
                </c:pt>
                <c:pt idx="59" formatCode="_(* #,##0.00_);_(* \(#,##0.00\);_(* &quot;-&quot;??_);_(@_)">
                  <c:v>0.31</c:v>
                </c:pt>
                <c:pt idx="60" formatCode="_(* #,##0.00_);_(* \(#,##0.00\);_(* &quot;-&quot;??_);_(@_)">
                  <c:v>0.16</c:v>
                </c:pt>
              </c:numCache>
            </c:numRef>
          </c:val>
          <c:extLst>
            <c:ext xmlns:c16="http://schemas.microsoft.com/office/drawing/2014/chart" uri="{C3380CC4-5D6E-409C-BE32-E72D297353CC}">
              <c16:uniqueId val="{00000002-0991-432C-AB20-13F43EEB9E90}"/>
            </c:ext>
          </c:extLst>
        </c:ser>
        <c:dLbls>
          <c:showLegendKey val="0"/>
          <c:showVal val="0"/>
          <c:showCatName val="0"/>
          <c:showSerName val="0"/>
          <c:showPercent val="0"/>
          <c:showBubbleSize val="0"/>
        </c:dLbls>
        <c:gapWidth val="60"/>
        <c:overlap val="100"/>
        <c:axId val="286867624"/>
        <c:axId val="1"/>
      </c:barChart>
      <c:catAx>
        <c:axId val="286867624"/>
        <c:scaling>
          <c:orientation val="minMax"/>
        </c:scaling>
        <c:delete val="0"/>
        <c:axPos val="b"/>
        <c:numFmt formatCode="mmm\-yy"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6"/>
        <c:tickMarkSkip val="1"/>
        <c:noMultiLvlLbl val="0"/>
      </c:catAx>
      <c:valAx>
        <c:axId val="1"/>
        <c:scaling>
          <c:orientation val="minMax"/>
          <c:max val="7"/>
          <c:min val="2"/>
        </c:scaling>
        <c:delete val="0"/>
        <c:axPos val="l"/>
        <c:numFmt formatCode="0&quot;x&quot;" sourceLinked="0"/>
        <c:majorTickMark val="none"/>
        <c:minorTickMark val="none"/>
        <c:tickLblPos val="nextTo"/>
        <c:spPr>
          <a:noFill/>
          <a:ln w="3175">
            <a:noFill/>
            <a:prstDash val="solid"/>
          </a:ln>
        </c:spPr>
        <c:txPr>
          <a:bodyPr rot="0" vert="horz"/>
          <a:lstStyle/>
          <a:p>
            <a:pPr>
              <a:defRPr/>
            </a:pPr>
            <a:endParaRPr lang="en-US"/>
          </a:p>
        </c:txPr>
        <c:crossAx val="286867624"/>
        <c:crosses val="autoZero"/>
        <c:crossBetween val="between"/>
        <c:majorUnit val="1"/>
        <c:minorUnit val="1"/>
      </c:valAx>
      <c:spPr>
        <a:noFill/>
        <a:ln w="23665">
          <a:noFill/>
        </a:ln>
      </c:spPr>
    </c:plotArea>
    <c:legend>
      <c:legendPos val="tr"/>
      <c:layout>
        <c:manualLayout>
          <c:xMode val="edge"/>
          <c:yMode val="edge"/>
          <c:x val="0.77647220010420048"/>
          <c:y val="3.0303030303030304E-2"/>
          <c:w val="0.17359022186833387"/>
          <c:h val="0.14737950369840133"/>
        </c:manualLayout>
      </c:layout>
      <c:overlay val="0"/>
      <c:spPr>
        <a:noFill/>
        <a:ln w="23665">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534606785262954E-2"/>
          <c:y val="3.4835958005249343E-2"/>
          <c:w val="0.93720042368299472"/>
          <c:h val="0.8025518969219757"/>
        </c:manualLayout>
      </c:layout>
      <c:barChart>
        <c:barDir val="col"/>
        <c:grouping val="stacked"/>
        <c:varyColors val="0"/>
        <c:ser>
          <c:idx val="0"/>
          <c:order val="0"/>
          <c:tx>
            <c:strRef>
              <c:f>Sheet1!$B$1</c:f>
              <c:strCache>
                <c:ptCount val="1"/>
                <c:pt idx="0">
                  <c:v>First Lien/EBITDA</c:v>
                </c:pt>
              </c:strCache>
            </c:strRef>
          </c:tx>
          <c:spPr>
            <a:solidFill>
              <a:srgbClr val="1D5080"/>
            </a:solidFill>
            <a:ln w="23665">
              <a:noFill/>
            </a:ln>
          </c:spPr>
          <c:invertIfNegative val="0"/>
          <c:cat>
            <c:strRef>
              <c:f>Sheet1!$A$6:$A$26</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LTM Sep-25</c:v>
                </c:pt>
              </c:strCache>
            </c:strRef>
          </c:cat>
          <c:val>
            <c:numRef>
              <c:f>Sheet1!$B$6:$B$26</c:f>
              <c:numCache>
                <c:formatCode>General</c:formatCode>
                <c:ptCount val="21"/>
                <c:pt idx="0">
                  <c:v>4.0081151909999999</c:v>
                </c:pt>
                <c:pt idx="1">
                  <c:v>4.2537246440000001</c:v>
                </c:pt>
                <c:pt idx="2">
                  <c:v>4.5999878379999997</c:v>
                </c:pt>
                <c:pt idx="3">
                  <c:v>3.9</c:v>
                </c:pt>
                <c:pt idx="4">
                  <c:v>3.28</c:v>
                </c:pt>
                <c:pt idx="5">
                  <c:v>3.45</c:v>
                </c:pt>
                <c:pt idx="6">
                  <c:v>3.85</c:v>
                </c:pt>
                <c:pt idx="7">
                  <c:v>3.62</c:v>
                </c:pt>
                <c:pt idx="8">
                  <c:v>3.9</c:v>
                </c:pt>
                <c:pt idx="9">
                  <c:v>4.28</c:v>
                </c:pt>
                <c:pt idx="10">
                  <c:v>4.33</c:v>
                </c:pt>
                <c:pt idx="11" formatCode="0.00">
                  <c:v>4.5531900603448268</c:v>
                </c:pt>
                <c:pt idx="12" formatCode="0.00">
                  <c:v>4.8835342373737385</c:v>
                </c:pt>
                <c:pt idx="13" formatCode="0.00">
                  <c:v>4.99</c:v>
                </c:pt>
                <c:pt idx="14" formatCode="_(* #,##0.00_);_(* \(#,##0.00\);_(* &quot;-&quot;??_);_(@_)">
                  <c:v>4.9764349069767473</c:v>
                </c:pt>
                <c:pt idx="15" formatCode="0.00">
                  <c:v>5.2</c:v>
                </c:pt>
                <c:pt idx="16" formatCode="0.00">
                  <c:v>5.0599999999999996</c:v>
                </c:pt>
                <c:pt idx="17" formatCode="0.00">
                  <c:v>4.8099999999999996</c:v>
                </c:pt>
                <c:pt idx="18" formatCode="0.00">
                  <c:v>4.82</c:v>
                </c:pt>
                <c:pt idx="19" formatCode="0.00">
                  <c:v>4.7699999999999996</c:v>
                </c:pt>
                <c:pt idx="20" formatCode="0.00">
                  <c:v>4.87</c:v>
                </c:pt>
              </c:numCache>
            </c:numRef>
          </c:val>
          <c:extLst>
            <c:ext xmlns:c16="http://schemas.microsoft.com/office/drawing/2014/chart" uri="{C3380CC4-5D6E-409C-BE32-E72D297353CC}">
              <c16:uniqueId val="{00000000-0991-432C-AB20-13F43EEB9E90}"/>
            </c:ext>
          </c:extLst>
        </c:ser>
        <c:ser>
          <c:idx val="1"/>
          <c:order val="1"/>
          <c:tx>
            <c:strRef>
              <c:f>Sheet1!$C$1</c:f>
              <c:strCache>
                <c:ptCount val="1"/>
                <c:pt idx="0">
                  <c:v>Second Lien/EBITDA</c:v>
                </c:pt>
              </c:strCache>
            </c:strRef>
          </c:tx>
          <c:spPr>
            <a:solidFill>
              <a:srgbClr val="6185A6"/>
            </a:solidFill>
            <a:ln w="23665">
              <a:noFill/>
            </a:ln>
          </c:spPr>
          <c:invertIfNegative val="0"/>
          <c:cat>
            <c:strRef>
              <c:f>Sheet1!$A$6:$A$26</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LTM Sep-25</c:v>
                </c:pt>
              </c:strCache>
            </c:strRef>
          </c:cat>
          <c:val>
            <c:numRef>
              <c:f>Sheet1!$C$6:$C$26</c:f>
              <c:numCache>
                <c:formatCode>General</c:formatCode>
                <c:ptCount val="21"/>
                <c:pt idx="0">
                  <c:v>0.20325790599999999</c:v>
                </c:pt>
                <c:pt idx="1">
                  <c:v>0.28849598900000001</c:v>
                </c:pt>
                <c:pt idx="2">
                  <c:v>0.45814882000000001</c:v>
                </c:pt>
                <c:pt idx="3">
                  <c:v>0.18</c:v>
                </c:pt>
                <c:pt idx="4">
                  <c:v>0</c:v>
                </c:pt>
                <c:pt idx="5">
                  <c:v>0</c:v>
                </c:pt>
                <c:pt idx="6">
                  <c:v>0.06</c:v>
                </c:pt>
                <c:pt idx="7">
                  <c:v>0.09</c:v>
                </c:pt>
                <c:pt idx="8">
                  <c:v>0.18</c:v>
                </c:pt>
                <c:pt idx="9">
                  <c:v>0.45</c:v>
                </c:pt>
                <c:pt idx="10">
                  <c:v>0.27</c:v>
                </c:pt>
                <c:pt idx="11" formatCode="0.00">
                  <c:v>0.21442376724137938</c:v>
                </c:pt>
                <c:pt idx="12" formatCode="0.00">
                  <c:v>0.21743073232323226</c:v>
                </c:pt>
                <c:pt idx="13" formatCode="0.00">
                  <c:v>0.4</c:v>
                </c:pt>
                <c:pt idx="14" formatCode="_(* #,##0.00_);_(* \(#,##0.00\);_(* &quot;-&quot;??_);_(@_)">
                  <c:v>0.31909507142857141</c:v>
                </c:pt>
                <c:pt idx="15" formatCode="0.00">
                  <c:v>0.34</c:v>
                </c:pt>
                <c:pt idx="16" formatCode="0.00">
                  <c:v>0.21</c:v>
                </c:pt>
                <c:pt idx="17" formatCode="0.00">
                  <c:v>0.34</c:v>
                </c:pt>
                <c:pt idx="18" formatCode="0.00">
                  <c:v>0.17</c:v>
                </c:pt>
                <c:pt idx="19" formatCode="0.00">
                  <c:v>7.0000000000000007E-2</c:v>
                </c:pt>
                <c:pt idx="20" formatCode="0.00">
                  <c:v>7.0000000000000007E-2</c:v>
                </c:pt>
              </c:numCache>
            </c:numRef>
          </c:val>
          <c:extLst>
            <c:ext xmlns:c16="http://schemas.microsoft.com/office/drawing/2014/chart" uri="{C3380CC4-5D6E-409C-BE32-E72D297353CC}">
              <c16:uniqueId val="{00000001-0991-432C-AB20-13F43EEB9E90}"/>
            </c:ext>
          </c:extLst>
        </c:ser>
        <c:ser>
          <c:idx val="2"/>
          <c:order val="2"/>
          <c:tx>
            <c:strRef>
              <c:f>Sheet1!$D$1</c:f>
              <c:strCache>
                <c:ptCount val="1"/>
                <c:pt idx="0">
                  <c:v>Other Debt/EBITDA</c:v>
                </c:pt>
              </c:strCache>
            </c:strRef>
          </c:tx>
          <c:spPr>
            <a:solidFill>
              <a:srgbClr val="40C2C9"/>
            </a:solidFill>
            <a:ln w="23665">
              <a:noFill/>
            </a:ln>
          </c:spPr>
          <c:invertIfNegative val="0"/>
          <c:cat>
            <c:strRef>
              <c:f>Sheet1!$A$6:$A$26</c:f>
              <c:strCach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LTM Sep-25</c:v>
                </c:pt>
              </c:strCache>
            </c:strRef>
          </c:cat>
          <c:val>
            <c:numRef>
              <c:f>Sheet1!$D$6:$D$26</c:f>
              <c:numCache>
                <c:formatCode>General</c:formatCode>
                <c:ptCount val="21"/>
                <c:pt idx="0">
                  <c:v>1.0279100000000001</c:v>
                </c:pt>
                <c:pt idx="1">
                  <c:v>0.88777936700000004</c:v>
                </c:pt>
                <c:pt idx="2">
                  <c:v>1.0618633420000001</c:v>
                </c:pt>
                <c:pt idx="3">
                  <c:v>1.0900000000000001</c:v>
                </c:pt>
                <c:pt idx="4">
                  <c:v>0.67</c:v>
                </c:pt>
                <c:pt idx="5">
                  <c:v>0.91</c:v>
                </c:pt>
                <c:pt idx="6">
                  <c:v>0.57999999999999996</c:v>
                </c:pt>
                <c:pt idx="7">
                  <c:v>0.85</c:v>
                </c:pt>
                <c:pt idx="8">
                  <c:v>0.61</c:v>
                </c:pt>
                <c:pt idx="9">
                  <c:v>0.35</c:v>
                </c:pt>
                <c:pt idx="10">
                  <c:v>0.4</c:v>
                </c:pt>
                <c:pt idx="11" formatCode="0.00">
                  <c:v>0.22055705172413792</c:v>
                </c:pt>
                <c:pt idx="12" formatCode="0.00">
                  <c:v>0.20416823232323231</c:v>
                </c:pt>
                <c:pt idx="13" formatCode="0.00">
                  <c:v>0.27</c:v>
                </c:pt>
                <c:pt idx="14" formatCode="_(* #,##0.00_);_(* \(#,##0.00\);_(* &quot;-&quot;??_);_(@_)">
                  <c:v>0.18136938372093026</c:v>
                </c:pt>
                <c:pt idx="15" formatCode="0.00">
                  <c:v>0.28000000000000003</c:v>
                </c:pt>
                <c:pt idx="16" formatCode="0.00">
                  <c:v>0.46</c:v>
                </c:pt>
                <c:pt idx="17" formatCode="0.00">
                  <c:v>0.53</c:v>
                </c:pt>
                <c:pt idx="18" formatCode="0.00">
                  <c:v>0.32</c:v>
                </c:pt>
                <c:pt idx="19" formatCode="0.00">
                  <c:v>0.2</c:v>
                </c:pt>
                <c:pt idx="20" formatCode="0.00">
                  <c:v>0.16</c:v>
                </c:pt>
              </c:numCache>
            </c:numRef>
          </c:val>
          <c:extLst>
            <c:ext xmlns:c16="http://schemas.microsoft.com/office/drawing/2014/chart" uri="{C3380CC4-5D6E-409C-BE32-E72D297353CC}">
              <c16:uniqueId val="{00000002-0991-432C-AB20-13F43EEB9E90}"/>
            </c:ext>
          </c:extLst>
        </c:ser>
        <c:dLbls>
          <c:showLegendKey val="0"/>
          <c:showVal val="0"/>
          <c:showCatName val="0"/>
          <c:showSerName val="0"/>
          <c:showPercent val="0"/>
          <c:showBubbleSize val="0"/>
        </c:dLbls>
        <c:gapWidth val="60"/>
        <c:overlap val="100"/>
        <c:axId val="286867624"/>
        <c:axId val="1"/>
      </c:barChart>
      <c:catAx>
        <c:axId val="286867624"/>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MarkSkip val="1"/>
        <c:noMultiLvlLbl val="0"/>
      </c:catAx>
      <c:valAx>
        <c:axId val="1"/>
        <c:scaling>
          <c:orientation val="minMax"/>
          <c:max val="7"/>
          <c:min val="2"/>
        </c:scaling>
        <c:delete val="0"/>
        <c:axPos val="l"/>
        <c:numFmt formatCode="0&quot;x&quot;" sourceLinked="0"/>
        <c:majorTickMark val="none"/>
        <c:minorTickMark val="none"/>
        <c:tickLblPos val="nextTo"/>
        <c:spPr>
          <a:noFill/>
          <a:ln w="3175">
            <a:noFill/>
            <a:prstDash val="solid"/>
          </a:ln>
        </c:spPr>
        <c:txPr>
          <a:bodyPr rot="0" vert="horz"/>
          <a:lstStyle/>
          <a:p>
            <a:pPr>
              <a:defRPr/>
            </a:pPr>
            <a:endParaRPr lang="en-US"/>
          </a:p>
        </c:txPr>
        <c:crossAx val="286867624"/>
        <c:crosses val="autoZero"/>
        <c:crossBetween val="between"/>
        <c:majorUnit val="1"/>
        <c:minorUnit val="1"/>
      </c:valAx>
      <c:spPr>
        <a:noFill/>
        <a:ln w="23665">
          <a:noFill/>
        </a:ln>
      </c:spPr>
    </c:plotArea>
    <c:legend>
      <c:legendPos val="tr"/>
      <c:layout>
        <c:manualLayout>
          <c:xMode val="edge"/>
          <c:yMode val="edge"/>
          <c:x val="0.36134878973461648"/>
          <c:y val="9.0909090909090912E-2"/>
          <c:w val="0.17359022186833387"/>
          <c:h val="0.14737950369840133"/>
        </c:manualLayout>
      </c:layout>
      <c:overlay val="0"/>
      <c:spPr>
        <a:noFill/>
        <a:ln w="23665">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534606785262954E-2"/>
          <c:y val="3.4835958005249343E-2"/>
          <c:w val="0.96467677651404682"/>
          <c:h val="0.69401316312733641"/>
        </c:manualLayout>
      </c:layout>
      <c:barChart>
        <c:barDir val="col"/>
        <c:grouping val="clustered"/>
        <c:varyColors val="0"/>
        <c:ser>
          <c:idx val="6"/>
          <c:order val="0"/>
          <c:tx>
            <c:strRef>
              <c:f>Sheet1!$A$13</c:f>
              <c:strCache>
                <c:ptCount val="1"/>
                <c:pt idx="0">
                  <c:v>2010 (44)</c:v>
                </c:pt>
              </c:strCache>
            </c:strRef>
          </c:tx>
          <c:spPr>
            <a:solidFill>
              <a:srgbClr val="051C38"/>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Sheet1!$B$13:$E$13</c:f>
              <c:numCache>
                <c:formatCode>General</c:formatCode>
                <c:ptCount val="4"/>
                <c:pt idx="0">
                  <c:v>4.33</c:v>
                </c:pt>
                <c:pt idx="1">
                  <c:v>3.78</c:v>
                </c:pt>
                <c:pt idx="2">
                  <c:v>3</c:v>
                </c:pt>
                <c:pt idx="3">
                  <c:v>2.82</c:v>
                </c:pt>
              </c:numCache>
            </c:numRef>
          </c:val>
          <c:extLst>
            <c:ext xmlns:c16="http://schemas.microsoft.com/office/drawing/2014/chart" uri="{C3380CC4-5D6E-409C-BE32-E72D297353CC}">
              <c16:uniqueId val="{00000000-B2E1-47DC-A039-6061BC536750}"/>
            </c:ext>
          </c:extLst>
        </c:ser>
        <c:ser>
          <c:idx val="4"/>
          <c:order val="1"/>
          <c:tx>
            <c:strRef>
              <c:f>Sheet1!$A$14</c:f>
              <c:strCache>
                <c:ptCount val="1"/>
                <c:pt idx="0">
                  <c:v>2011 (71)</c:v>
                </c:pt>
              </c:strCache>
            </c:strRef>
          </c:tx>
          <c:spPr>
            <a:solidFill>
              <a:srgbClr val="1D5080"/>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Sheet1!$B$14:$E$14</c:f>
              <c:numCache>
                <c:formatCode>General</c:formatCode>
                <c:ptCount val="4"/>
                <c:pt idx="0">
                  <c:v>3.96</c:v>
                </c:pt>
                <c:pt idx="1">
                  <c:v>3.63</c:v>
                </c:pt>
                <c:pt idx="2">
                  <c:v>2.93</c:v>
                </c:pt>
                <c:pt idx="3">
                  <c:v>2.35</c:v>
                </c:pt>
              </c:numCache>
            </c:numRef>
          </c:val>
          <c:extLst>
            <c:ext xmlns:c16="http://schemas.microsoft.com/office/drawing/2014/chart" uri="{C3380CC4-5D6E-409C-BE32-E72D297353CC}">
              <c16:uniqueId val="{00000001-B2E1-47DC-A039-6061BC536750}"/>
            </c:ext>
          </c:extLst>
        </c:ser>
        <c:ser>
          <c:idx val="7"/>
          <c:order val="2"/>
          <c:tx>
            <c:strRef>
              <c:f>Sheet1!$A$15</c:f>
              <c:strCache>
                <c:ptCount val="1"/>
                <c:pt idx="0">
                  <c:v>2012 (46)</c:v>
                </c:pt>
              </c:strCache>
            </c:strRef>
          </c:tx>
          <c:spPr>
            <a:solidFill>
              <a:srgbClr val="6185A6"/>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Sheet1!$B$15:$E$15</c:f>
              <c:numCache>
                <c:formatCode>General</c:formatCode>
                <c:ptCount val="4"/>
                <c:pt idx="0">
                  <c:v>4.1399999999999997</c:v>
                </c:pt>
                <c:pt idx="1">
                  <c:v>3.68</c:v>
                </c:pt>
                <c:pt idx="2">
                  <c:v>2.93</c:v>
                </c:pt>
                <c:pt idx="3">
                  <c:v>2.71</c:v>
                </c:pt>
              </c:numCache>
            </c:numRef>
          </c:val>
          <c:extLst>
            <c:ext xmlns:c16="http://schemas.microsoft.com/office/drawing/2014/chart" uri="{C3380CC4-5D6E-409C-BE32-E72D297353CC}">
              <c16:uniqueId val="{00000002-B2E1-47DC-A039-6061BC536750}"/>
            </c:ext>
          </c:extLst>
        </c:ser>
        <c:ser>
          <c:idx val="1"/>
          <c:order val="3"/>
          <c:tx>
            <c:strRef>
              <c:f>Sheet1!$A$16</c:f>
              <c:strCache>
                <c:ptCount val="1"/>
                <c:pt idx="0">
                  <c:v>2013 (73)</c:v>
                </c:pt>
              </c:strCache>
            </c:strRef>
          </c:tx>
          <c:spPr>
            <a:solidFill>
              <a:srgbClr val="267479"/>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Sheet1!$B$16:$E$16</c:f>
              <c:numCache>
                <c:formatCode>General</c:formatCode>
                <c:ptCount val="4"/>
                <c:pt idx="0">
                  <c:v>4.66</c:v>
                </c:pt>
                <c:pt idx="1">
                  <c:v>4.2</c:v>
                </c:pt>
                <c:pt idx="2">
                  <c:v>3.35</c:v>
                </c:pt>
                <c:pt idx="3">
                  <c:v>3.17</c:v>
                </c:pt>
              </c:numCache>
            </c:numRef>
          </c:val>
          <c:extLst>
            <c:ext xmlns:c16="http://schemas.microsoft.com/office/drawing/2014/chart" uri="{C3380CC4-5D6E-409C-BE32-E72D297353CC}">
              <c16:uniqueId val="{00000003-B2E1-47DC-A039-6061BC536750}"/>
            </c:ext>
          </c:extLst>
        </c:ser>
        <c:ser>
          <c:idx val="8"/>
          <c:order val="4"/>
          <c:tx>
            <c:strRef>
              <c:f>Sheet1!$A$17</c:f>
              <c:strCache>
                <c:ptCount val="1"/>
                <c:pt idx="0">
                  <c:v>2014 (105)</c:v>
                </c:pt>
              </c:strCache>
            </c:strRef>
          </c:tx>
          <c:spPr>
            <a:solidFill>
              <a:srgbClr val="40C2C9"/>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Sheet1!$B$17:$E$17</c:f>
              <c:numCache>
                <c:formatCode>General</c:formatCode>
                <c:ptCount val="4"/>
                <c:pt idx="0">
                  <c:v>4.22</c:v>
                </c:pt>
                <c:pt idx="1">
                  <c:v>3.93</c:v>
                </c:pt>
                <c:pt idx="2">
                  <c:v>2.88</c:v>
                </c:pt>
                <c:pt idx="3">
                  <c:v>2.77</c:v>
                </c:pt>
              </c:numCache>
            </c:numRef>
          </c:val>
          <c:extLst>
            <c:ext xmlns:c16="http://schemas.microsoft.com/office/drawing/2014/chart" uri="{C3380CC4-5D6E-409C-BE32-E72D297353CC}">
              <c16:uniqueId val="{00000004-B2E1-47DC-A039-6061BC536750}"/>
            </c:ext>
          </c:extLst>
        </c:ser>
        <c:ser>
          <c:idx val="9"/>
          <c:order val="5"/>
          <c:tx>
            <c:strRef>
              <c:f>Sheet1!$A$18</c:f>
              <c:strCache>
                <c:ptCount val="1"/>
                <c:pt idx="0">
                  <c:v>2015 (107)</c:v>
                </c:pt>
              </c:strCache>
            </c:strRef>
          </c:tx>
          <c:spPr>
            <a:solidFill>
              <a:srgbClr val="C3EDEB"/>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Sheet1!$B$18:$E$18</c:f>
              <c:numCache>
                <c:formatCode>General</c:formatCode>
                <c:ptCount val="4"/>
                <c:pt idx="0">
                  <c:v>3.99</c:v>
                </c:pt>
                <c:pt idx="1">
                  <c:v>3.83</c:v>
                </c:pt>
                <c:pt idx="2">
                  <c:v>3.01</c:v>
                </c:pt>
                <c:pt idx="3">
                  <c:v>2.81</c:v>
                </c:pt>
              </c:numCache>
            </c:numRef>
          </c:val>
          <c:extLst>
            <c:ext xmlns:c16="http://schemas.microsoft.com/office/drawing/2014/chart" uri="{C3380CC4-5D6E-409C-BE32-E72D297353CC}">
              <c16:uniqueId val="{00000005-B2E1-47DC-A039-6061BC536750}"/>
            </c:ext>
          </c:extLst>
        </c:ser>
        <c:ser>
          <c:idx val="10"/>
          <c:order val="6"/>
          <c:tx>
            <c:strRef>
              <c:f>Sheet1!$A$19</c:f>
              <c:strCache>
                <c:ptCount val="1"/>
                <c:pt idx="0">
                  <c:v>2016 (116)</c:v>
                </c:pt>
              </c:strCache>
            </c:strRef>
          </c:tx>
          <c:spPr>
            <a:solidFill>
              <a:srgbClr val="BBCBD9"/>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Sheet1!$B$19:$E$19</c:f>
              <c:numCache>
                <c:formatCode>0.00</c:formatCode>
                <c:ptCount val="4"/>
                <c:pt idx="0">
                  <c:v>3.85</c:v>
                </c:pt>
                <c:pt idx="1">
                  <c:v>3.84</c:v>
                </c:pt>
                <c:pt idx="2">
                  <c:v>2.95</c:v>
                </c:pt>
                <c:pt idx="3">
                  <c:v>2.62</c:v>
                </c:pt>
              </c:numCache>
            </c:numRef>
          </c:val>
          <c:extLst>
            <c:ext xmlns:c16="http://schemas.microsoft.com/office/drawing/2014/chart" uri="{C3380CC4-5D6E-409C-BE32-E72D297353CC}">
              <c16:uniqueId val="{00000006-B2E1-47DC-A039-6061BC536750}"/>
            </c:ext>
          </c:extLst>
        </c:ser>
        <c:ser>
          <c:idx val="11"/>
          <c:order val="7"/>
          <c:tx>
            <c:strRef>
              <c:f>Sheet1!$A$20</c:f>
              <c:strCache>
                <c:ptCount val="1"/>
                <c:pt idx="0">
                  <c:v>2017 (198)</c:v>
                </c:pt>
              </c:strCache>
            </c:strRef>
          </c:tx>
          <c:spPr>
            <a:solidFill>
              <a:srgbClr val="F5C914"/>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Sheet1!$B$20:$E$20</c:f>
              <c:numCache>
                <c:formatCode>0.00</c:formatCode>
                <c:ptCount val="4"/>
                <c:pt idx="0">
                  <c:v>4.5618854550561814</c:v>
                </c:pt>
                <c:pt idx="1">
                  <c:v>4.5305202166666678</c:v>
                </c:pt>
                <c:pt idx="2">
                  <c:v>3.2278998076923093</c:v>
                </c:pt>
                <c:pt idx="3">
                  <c:v>2.9157387307692306</c:v>
                </c:pt>
              </c:numCache>
            </c:numRef>
          </c:val>
          <c:extLst>
            <c:ext xmlns:c16="http://schemas.microsoft.com/office/drawing/2014/chart" uri="{C3380CC4-5D6E-409C-BE32-E72D297353CC}">
              <c16:uniqueId val="{00000007-B2E1-47DC-A039-6061BC536750}"/>
            </c:ext>
          </c:extLst>
        </c:ser>
        <c:ser>
          <c:idx val="12"/>
          <c:order val="8"/>
          <c:tx>
            <c:strRef>
              <c:f>Sheet1!$A$21</c:f>
              <c:strCache>
                <c:ptCount val="1"/>
                <c:pt idx="0">
                  <c:v>2018 (103)</c:v>
                </c:pt>
              </c:strCache>
            </c:strRef>
          </c:tx>
          <c:spPr>
            <a:solidFill>
              <a:srgbClr val="E88F36"/>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Sheet1!$B$21:$E$21</c:f>
              <c:numCache>
                <c:formatCode>0.00</c:formatCode>
                <c:ptCount val="4"/>
                <c:pt idx="0">
                  <c:v>4</c:v>
                </c:pt>
                <c:pt idx="1">
                  <c:v>4</c:v>
                </c:pt>
                <c:pt idx="2">
                  <c:v>2.89</c:v>
                </c:pt>
                <c:pt idx="3">
                  <c:v>2.74</c:v>
                </c:pt>
              </c:numCache>
            </c:numRef>
          </c:val>
          <c:extLst>
            <c:ext xmlns:c16="http://schemas.microsoft.com/office/drawing/2014/chart" uri="{C3380CC4-5D6E-409C-BE32-E72D297353CC}">
              <c16:uniqueId val="{00000008-B2E1-47DC-A039-6061BC536750}"/>
            </c:ext>
          </c:extLst>
        </c:ser>
        <c:ser>
          <c:idx val="14"/>
          <c:order val="9"/>
          <c:tx>
            <c:strRef>
              <c:f>Sheet1!$A$22</c:f>
              <c:strCache>
                <c:ptCount val="1"/>
                <c:pt idx="0">
                  <c:v>2019 (86)</c:v>
                </c:pt>
              </c:strCache>
            </c:strRef>
          </c:tx>
          <c:spPr>
            <a:solidFill>
              <a:srgbClr val="FAF56B"/>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Sheet1!$B$22:$E$22</c:f>
              <c:numCache>
                <c:formatCode>0.00</c:formatCode>
                <c:ptCount val="4"/>
                <c:pt idx="0">
                  <c:v>4.2783243013698629</c:v>
                </c:pt>
                <c:pt idx="1">
                  <c:v>4.2474580133333326</c:v>
                </c:pt>
                <c:pt idx="2">
                  <c:v>2.7014497499999996</c:v>
                </c:pt>
                <c:pt idx="3">
                  <c:v>2.7014497499999996</c:v>
                </c:pt>
              </c:numCache>
            </c:numRef>
          </c:val>
          <c:extLst>
            <c:ext xmlns:c16="http://schemas.microsoft.com/office/drawing/2014/chart" uri="{C3380CC4-5D6E-409C-BE32-E72D297353CC}">
              <c16:uniqueId val="{00000009-B2E1-47DC-A039-6061BC536750}"/>
            </c:ext>
          </c:extLst>
        </c:ser>
        <c:ser>
          <c:idx val="15"/>
          <c:order val="10"/>
          <c:tx>
            <c:strRef>
              <c:f>Sheet1!$A$23</c:f>
              <c:strCache>
                <c:ptCount val="1"/>
                <c:pt idx="0">
                  <c:v>2020 (38)</c:v>
                </c:pt>
              </c:strCache>
            </c:strRef>
          </c:tx>
          <c:spPr>
            <a:solidFill>
              <a:srgbClr val="FBEAD8"/>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Sheet1!$B$23:$E$23</c:f>
              <c:numCache>
                <c:formatCode>0.00</c:formatCode>
                <c:ptCount val="4"/>
                <c:pt idx="0">
                  <c:v>4.2</c:v>
                </c:pt>
                <c:pt idx="1">
                  <c:v>4.2</c:v>
                </c:pt>
                <c:pt idx="2" formatCode="General">
                  <c:v>3.53</c:v>
                </c:pt>
                <c:pt idx="3" formatCode="General">
                  <c:v>3.06</c:v>
                </c:pt>
              </c:numCache>
            </c:numRef>
          </c:val>
          <c:extLst>
            <c:ext xmlns:c16="http://schemas.microsoft.com/office/drawing/2014/chart" uri="{C3380CC4-5D6E-409C-BE32-E72D297353CC}">
              <c16:uniqueId val="{0000000A-B2E1-47DC-A039-6061BC536750}"/>
            </c:ext>
          </c:extLst>
        </c:ser>
        <c:ser>
          <c:idx val="13"/>
          <c:order val="11"/>
          <c:tx>
            <c:strRef>
              <c:f>Sheet1!$A$24</c:f>
              <c:strCache>
                <c:ptCount val="1"/>
                <c:pt idx="0">
                  <c:v>2021 (56)</c:v>
                </c:pt>
              </c:strCache>
            </c:strRef>
          </c:tx>
          <c:spPr>
            <a:solidFill>
              <a:srgbClr val="A26426"/>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Sheet1!$B$24:$E$24</c:f>
              <c:numCache>
                <c:formatCode>General</c:formatCode>
                <c:ptCount val="4"/>
                <c:pt idx="0">
                  <c:v>4.29</c:v>
                </c:pt>
                <c:pt idx="1">
                  <c:v>4.24</c:v>
                </c:pt>
                <c:pt idx="2">
                  <c:v>3.97</c:v>
                </c:pt>
                <c:pt idx="3">
                  <c:v>3.92</c:v>
                </c:pt>
              </c:numCache>
            </c:numRef>
          </c:val>
          <c:extLst>
            <c:ext xmlns:c16="http://schemas.microsoft.com/office/drawing/2014/chart" uri="{C3380CC4-5D6E-409C-BE32-E72D297353CC}">
              <c16:uniqueId val="{0000000B-B2E1-47DC-A039-6061BC536750}"/>
            </c:ext>
          </c:extLst>
        </c:ser>
        <c:ser>
          <c:idx val="16"/>
          <c:order val="12"/>
          <c:tx>
            <c:strRef>
              <c:f>Sheet1!$A$25</c:f>
              <c:strCache>
                <c:ptCount val="1"/>
                <c:pt idx="0">
                  <c:v>2022 (13)</c:v>
                </c:pt>
              </c:strCache>
            </c:strRef>
          </c:tx>
          <c:spPr>
            <a:solidFill>
              <a:srgbClr val="730008"/>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Sheet1!$B$25:$E$25</c:f>
              <c:numCache>
                <c:formatCode>General</c:formatCode>
                <c:ptCount val="4"/>
                <c:pt idx="0">
                  <c:v>4.7</c:v>
                </c:pt>
                <c:pt idx="1">
                  <c:v>4.33</c:v>
                </c:pt>
                <c:pt idx="2">
                  <c:v>3.08</c:v>
                </c:pt>
                <c:pt idx="3">
                  <c:v>3.02</c:v>
                </c:pt>
              </c:numCache>
            </c:numRef>
          </c:val>
          <c:extLst>
            <c:ext xmlns:c16="http://schemas.microsoft.com/office/drawing/2014/chart" uri="{C3380CC4-5D6E-409C-BE32-E72D297353CC}">
              <c16:uniqueId val="{0000000C-B2E1-47DC-A039-6061BC536750}"/>
            </c:ext>
          </c:extLst>
        </c:ser>
        <c:ser>
          <c:idx val="0"/>
          <c:order val="13"/>
          <c:tx>
            <c:strRef>
              <c:f>Sheet1!$A$26</c:f>
              <c:strCache>
                <c:ptCount val="1"/>
                <c:pt idx="0">
                  <c:v>2023 (30)</c:v>
                </c:pt>
              </c:strCache>
            </c:strRef>
          </c:tx>
          <c:spPr>
            <a:solidFill>
              <a:srgbClr val="C0BCB2"/>
            </a:solidFill>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Sheet1!$B$26:$E$26</c:f>
              <c:numCache>
                <c:formatCode>0.00</c:formatCode>
                <c:ptCount val="4"/>
                <c:pt idx="0" formatCode="General">
                  <c:v>2.52</c:v>
                </c:pt>
                <c:pt idx="1">
                  <c:v>2.48</c:v>
                </c:pt>
                <c:pt idx="2" formatCode="General">
                  <c:v>2.09</c:v>
                </c:pt>
                <c:pt idx="3" formatCode="General">
                  <c:v>2.04</c:v>
                </c:pt>
              </c:numCache>
            </c:numRef>
          </c:val>
          <c:extLst>
            <c:ext xmlns:c16="http://schemas.microsoft.com/office/drawing/2014/chart" uri="{C3380CC4-5D6E-409C-BE32-E72D297353CC}">
              <c16:uniqueId val="{0000000D-B2E1-47DC-A039-6061BC536750}"/>
            </c:ext>
          </c:extLst>
        </c:ser>
        <c:ser>
          <c:idx val="2"/>
          <c:order val="14"/>
          <c:tx>
            <c:strRef>
              <c:f>Sheet1!$A$27</c:f>
              <c:strCache>
                <c:ptCount val="1"/>
                <c:pt idx="0">
                  <c:v>2024 (81)</c:v>
                </c:pt>
              </c:strCache>
            </c:strRef>
          </c:tx>
          <c:spPr>
            <a:solidFill>
              <a:srgbClr val="78766F"/>
            </a:solidFill>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Sheet1!$B$27:$E$27</c:f>
              <c:numCache>
                <c:formatCode>General</c:formatCode>
                <c:ptCount val="4"/>
                <c:pt idx="0">
                  <c:v>2.86</c:v>
                </c:pt>
                <c:pt idx="1">
                  <c:v>2.78</c:v>
                </c:pt>
                <c:pt idx="2">
                  <c:v>2.2599999999999998</c:v>
                </c:pt>
                <c:pt idx="3">
                  <c:v>2.06</c:v>
                </c:pt>
              </c:numCache>
            </c:numRef>
          </c:val>
          <c:extLst>
            <c:ext xmlns:c16="http://schemas.microsoft.com/office/drawing/2014/chart" uri="{C3380CC4-5D6E-409C-BE32-E72D297353CC}">
              <c16:uniqueId val="{0000000E-B2E1-47DC-A039-6061BC536750}"/>
            </c:ext>
          </c:extLst>
        </c:ser>
        <c:ser>
          <c:idx val="3"/>
          <c:order val="15"/>
          <c:tx>
            <c:strRef>
              <c:f>Sheet1!$A$28</c:f>
              <c:strCache>
                <c:ptCount val="1"/>
                <c:pt idx="0">
                  <c:v>LTM Sep-25 (75)</c:v>
                </c:pt>
              </c:strCache>
            </c:strRef>
          </c:tx>
          <c:spPr>
            <a:solidFill>
              <a:srgbClr val="484643"/>
            </a:solidFill>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Sheet1!$B$28:$E$28</c:f>
              <c:numCache>
                <c:formatCode>General</c:formatCode>
                <c:ptCount val="4"/>
                <c:pt idx="0">
                  <c:v>3.17</c:v>
                </c:pt>
                <c:pt idx="1">
                  <c:v>3.12</c:v>
                </c:pt>
                <c:pt idx="2">
                  <c:v>2.64</c:v>
                </c:pt>
                <c:pt idx="3">
                  <c:v>2.44</c:v>
                </c:pt>
              </c:numCache>
            </c:numRef>
          </c:val>
          <c:extLst>
            <c:ext xmlns:c16="http://schemas.microsoft.com/office/drawing/2014/chart" uri="{C3380CC4-5D6E-409C-BE32-E72D297353CC}">
              <c16:uniqueId val="{0000000F-B2E1-47DC-A039-6061BC536750}"/>
            </c:ext>
          </c:extLst>
        </c:ser>
        <c:dLbls>
          <c:showLegendKey val="0"/>
          <c:showVal val="0"/>
          <c:showCatName val="0"/>
          <c:showSerName val="0"/>
          <c:showPercent val="0"/>
          <c:showBubbleSize val="0"/>
        </c:dLbls>
        <c:gapWidth val="60"/>
        <c:axId val="289925752"/>
        <c:axId val="1"/>
      </c:barChart>
      <c:catAx>
        <c:axId val="28992575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5"/>
          <c:min val="0"/>
        </c:scaling>
        <c:delete val="0"/>
        <c:axPos val="l"/>
        <c:numFmt formatCode="0&quot;x&quot;" sourceLinked="0"/>
        <c:majorTickMark val="out"/>
        <c:minorTickMark val="none"/>
        <c:tickLblPos val="nextTo"/>
        <c:spPr>
          <a:noFill/>
          <a:ln w="3353">
            <a:noFill/>
            <a:prstDash val="solid"/>
          </a:ln>
        </c:spPr>
        <c:txPr>
          <a:bodyPr rot="0" vert="horz"/>
          <a:lstStyle/>
          <a:p>
            <a:pPr>
              <a:defRPr/>
            </a:pPr>
            <a:endParaRPr lang="en-US"/>
          </a:p>
        </c:txPr>
        <c:crossAx val="289925752"/>
        <c:crosses val="autoZero"/>
        <c:crossBetween val="between"/>
        <c:majorUnit val="1"/>
      </c:valAx>
      <c:spPr>
        <a:noFill/>
        <a:ln w="27040">
          <a:noFill/>
        </a:ln>
      </c:spPr>
    </c:plotArea>
    <c:legend>
      <c:legendPos val="b"/>
      <c:layout>
        <c:manualLayout>
          <c:xMode val="edge"/>
          <c:yMode val="edge"/>
          <c:x val="8.3571498007193545E-2"/>
          <c:y val="0.8323025530899546"/>
          <c:w val="0.8291812481773112"/>
          <c:h val="0.12086435218324983"/>
        </c:manualLayout>
      </c:layout>
      <c:overlay val="0"/>
      <c:spPr>
        <a:solidFill>
          <a:schemeClr val="bg1"/>
        </a:solidFill>
        <a:ln w="3353">
          <a:noFill/>
          <a:prstDash val="solid"/>
        </a:ln>
      </c:spPr>
    </c:legend>
    <c:plotVisOnly val="1"/>
    <c:dispBlanksAs val="gap"/>
    <c:showDLblsOverMax val="0"/>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343370273160298E-2"/>
          <c:y val="3.4835958005249343E-2"/>
          <c:w val="0.79605169145523491"/>
          <c:h val="0.79774735544420594"/>
        </c:manualLayout>
      </c:layout>
      <c:barChart>
        <c:barDir val="col"/>
        <c:grouping val="percentStacked"/>
        <c:varyColors val="0"/>
        <c:ser>
          <c:idx val="0"/>
          <c:order val="0"/>
          <c:tx>
            <c:strRef>
              <c:f>Sheet1!$B$1</c:f>
              <c:strCache>
                <c:ptCount val="1"/>
                <c:pt idx="0">
                  <c:v>Less than 3.0x</c:v>
                </c:pt>
              </c:strCache>
            </c:strRef>
          </c:tx>
          <c:spPr>
            <a:solidFill>
              <a:srgbClr val="1D5080"/>
            </a:solidFill>
            <a:ln w="23387">
              <a:noFill/>
            </a:ln>
          </c:spPr>
          <c:invertIfNegative val="0"/>
          <c:cat>
            <c:strRef>
              <c:f>Sheet1!$A$13:$A$30</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Sheet1!$B$13:$B$30</c:f>
              <c:numCache>
                <c:formatCode>0.00%</c:formatCode>
                <c:ptCount val="18"/>
                <c:pt idx="0">
                  <c:v>3.0300000000000001E-2</c:v>
                </c:pt>
                <c:pt idx="1">
                  <c:v>0.21429999999999999</c:v>
                </c:pt>
                <c:pt idx="2">
                  <c:v>4.65E-2</c:v>
                </c:pt>
                <c:pt idx="3">
                  <c:v>7.2499999999999995E-2</c:v>
                </c:pt>
                <c:pt idx="4">
                  <c:v>9.7600000000000006E-2</c:v>
                </c:pt>
                <c:pt idx="5">
                  <c:v>9.6799999999999997E-2</c:v>
                </c:pt>
                <c:pt idx="6">
                  <c:v>7.3499999999999996E-2</c:v>
                </c:pt>
                <c:pt idx="7" formatCode="0%">
                  <c:v>7.0000000000000007E-2</c:v>
                </c:pt>
                <c:pt idx="8" formatCode="0%">
                  <c:v>8.6206896551724137E-3</c:v>
                </c:pt>
                <c:pt idx="9" formatCode="0%">
                  <c:v>5.0505050505050509E-3</c:v>
                </c:pt>
                <c:pt idx="10" formatCode="0%">
                  <c:v>0.02</c:v>
                </c:pt>
                <c:pt idx="11" formatCode="0%">
                  <c:v>1.1627906976744186E-2</c:v>
                </c:pt>
                <c:pt idx="12" formatCode="0%">
                  <c:v>0</c:v>
                </c:pt>
                <c:pt idx="13" formatCode="0%">
                  <c:v>0.04</c:v>
                </c:pt>
                <c:pt idx="14" formatCode="0%">
                  <c:v>0.08</c:v>
                </c:pt>
                <c:pt idx="15" formatCode="0%">
                  <c:v>0</c:v>
                </c:pt>
                <c:pt idx="16" formatCode="0%">
                  <c:v>0.01</c:v>
                </c:pt>
                <c:pt idx="17" formatCode="0%">
                  <c:v>0.04</c:v>
                </c:pt>
              </c:numCache>
            </c:numRef>
          </c:val>
          <c:extLst>
            <c:ext xmlns:c16="http://schemas.microsoft.com/office/drawing/2014/chart" uri="{C3380CC4-5D6E-409C-BE32-E72D297353CC}">
              <c16:uniqueId val="{00000000-5A52-4A5E-AA1F-64E6A12CC2E4}"/>
            </c:ext>
          </c:extLst>
        </c:ser>
        <c:ser>
          <c:idx val="1"/>
          <c:order val="1"/>
          <c:tx>
            <c:strRef>
              <c:f>Sheet1!$C$1</c:f>
              <c:strCache>
                <c:ptCount val="1"/>
                <c:pt idx="0">
                  <c:v>3.0x to 3.9x</c:v>
                </c:pt>
              </c:strCache>
            </c:strRef>
          </c:tx>
          <c:spPr>
            <a:solidFill>
              <a:srgbClr val="6185A6"/>
            </a:solidFill>
            <a:ln w="23387">
              <a:noFill/>
            </a:ln>
          </c:spPr>
          <c:invertIfNegative val="0"/>
          <c:cat>
            <c:strRef>
              <c:f>Sheet1!$A$13:$A$30</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Sheet1!$C$13:$C$30</c:f>
              <c:numCache>
                <c:formatCode>0.00%</c:formatCode>
                <c:ptCount val="18"/>
                <c:pt idx="0">
                  <c:v>0.1515</c:v>
                </c:pt>
                <c:pt idx="1">
                  <c:v>0.35709999999999997</c:v>
                </c:pt>
                <c:pt idx="2">
                  <c:v>0.30230000000000001</c:v>
                </c:pt>
                <c:pt idx="3">
                  <c:v>0.2319</c:v>
                </c:pt>
                <c:pt idx="4">
                  <c:v>0.24390000000000001</c:v>
                </c:pt>
                <c:pt idx="5">
                  <c:v>0.1774</c:v>
                </c:pt>
                <c:pt idx="6">
                  <c:v>0.1176</c:v>
                </c:pt>
                <c:pt idx="7" formatCode="0%">
                  <c:v>0.17</c:v>
                </c:pt>
                <c:pt idx="8" formatCode="0%">
                  <c:v>0.13793103448275862</c:v>
                </c:pt>
                <c:pt idx="9" formatCode="0%">
                  <c:v>0.1111111111111111</c:v>
                </c:pt>
                <c:pt idx="10" formatCode="0%">
                  <c:v>7.0000000000000007E-2</c:v>
                </c:pt>
                <c:pt idx="11" formatCode="0%">
                  <c:v>4.6511627906976744E-2</c:v>
                </c:pt>
                <c:pt idx="12" formatCode="0%">
                  <c:v>0.03</c:v>
                </c:pt>
                <c:pt idx="13" formatCode="0%">
                  <c:v>0.05</c:v>
                </c:pt>
                <c:pt idx="14" formatCode="0%">
                  <c:v>0</c:v>
                </c:pt>
                <c:pt idx="15" formatCode="0%">
                  <c:v>0.12</c:v>
                </c:pt>
                <c:pt idx="16" formatCode="0%">
                  <c:v>0.2</c:v>
                </c:pt>
                <c:pt idx="17" formatCode="0%">
                  <c:v>0.12</c:v>
                </c:pt>
              </c:numCache>
            </c:numRef>
          </c:val>
          <c:extLst>
            <c:ext xmlns:c16="http://schemas.microsoft.com/office/drawing/2014/chart" uri="{C3380CC4-5D6E-409C-BE32-E72D297353CC}">
              <c16:uniqueId val="{00000001-5A52-4A5E-AA1F-64E6A12CC2E4}"/>
            </c:ext>
          </c:extLst>
        </c:ser>
        <c:ser>
          <c:idx val="2"/>
          <c:order val="2"/>
          <c:tx>
            <c:strRef>
              <c:f>Sheet1!$D$1</c:f>
              <c:strCache>
                <c:ptCount val="1"/>
                <c:pt idx="0">
                  <c:v>4.0x to 4.9x</c:v>
                </c:pt>
              </c:strCache>
            </c:strRef>
          </c:tx>
          <c:spPr>
            <a:solidFill>
              <a:srgbClr val="40C2C9"/>
            </a:solidFill>
            <a:ln w="23387">
              <a:noFill/>
            </a:ln>
          </c:spPr>
          <c:invertIfNegative val="0"/>
          <c:cat>
            <c:strRef>
              <c:f>Sheet1!$A$13:$A$30</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Sheet1!$D$13:$D$30</c:f>
              <c:numCache>
                <c:formatCode>0.00%</c:formatCode>
                <c:ptCount val="18"/>
                <c:pt idx="0">
                  <c:v>0.2727</c:v>
                </c:pt>
                <c:pt idx="1">
                  <c:v>7.1400000000000005E-2</c:v>
                </c:pt>
                <c:pt idx="2">
                  <c:v>0.44190000000000002</c:v>
                </c:pt>
                <c:pt idx="3">
                  <c:v>0.40579999999999999</c:v>
                </c:pt>
                <c:pt idx="4">
                  <c:v>0.3659</c:v>
                </c:pt>
                <c:pt idx="5">
                  <c:v>0.3548</c:v>
                </c:pt>
                <c:pt idx="6">
                  <c:v>0.27939999999999998</c:v>
                </c:pt>
                <c:pt idx="7" formatCode="0%">
                  <c:v>0.26</c:v>
                </c:pt>
                <c:pt idx="8" formatCode="0%">
                  <c:v>0.39655172413793105</c:v>
                </c:pt>
                <c:pt idx="9" formatCode="0%">
                  <c:v>0.27777777777777779</c:v>
                </c:pt>
                <c:pt idx="10" formatCode="0%">
                  <c:v>0.17</c:v>
                </c:pt>
                <c:pt idx="11" formatCode="0%">
                  <c:v>0.26744186046511625</c:v>
                </c:pt>
                <c:pt idx="12" formatCode="0%">
                  <c:v>0.11</c:v>
                </c:pt>
                <c:pt idx="13" formatCode="0%">
                  <c:v>0.14000000000000001</c:v>
                </c:pt>
                <c:pt idx="14" formatCode="0%">
                  <c:v>0.31</c:v>
                </c:pt>
                <c:pt idx="15" formatCode="0%">
                  <c:v>0.24</c:v>
                </c:pt>
                <c:pt idx="16" formatCode="0%">
                  <c:v>0.26</c:v>
                </c:pt>
                <c:pt idx="17" formatCode="0%">
                  <c:v>0.27</c:v>
                </c:pt>
              </c:numCache>
            </c:numRef>
          </c:val>
          <c:extLst>
            <c:ext xmlns:c16="http://schemas.microsoft.com/office/drawing/2014/chart" uri="{C3380CC4-5D6E-409C-BE32-E72D297353CC}">
              <c16:uniqueId val="{00000002-5A52-4A5E-AA1F-64E6A12CC2E4}"/>
            </c:ext>
          </c:extLst>
        </c:ser>
        <c:ser>
          <c:idx val="3"/>
          <c:order val="3"/>
          <c:tx>
            <c:strRef>
              <c:f>Sheet1!$E$1</c:f>
              <c:strCache>
                <c:ptCount val="1"/>
                <c:pt idx="0">
                  <c:v>5.0x to 5.9x</c:v>
                </c:pt>
              </c:strCache>
            </c:strRef>
          </c:tx>
          <c:spPr>
            <a:solidFill>
              <a:srgbClr val="C3EDEB"/>
            </a:solidFill>
            <a:ln w="23387">
              <a:noFill/>
            </a:ln>
          </c:spPr>
          <c:invertIfNegative val="0"/>
          <c:cat>
            <c:strRef>
              <c:f>Sheet1!$A$13:$A$30</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Sheet1!$E$13:$E$30</c:f>
              <c:numCache>
                <c:formatCode>0.00%</c:formatCode>
                <c:ptCount val="18"/>
                <c:pt idx="0">
                  <c:v>0.31819999999999998</c:v>
                </c:pt>
                <c:pt idx="1">
                  <c:v>0.35709999999999997</c:v>
                </c:pt>
                <c:pt idx="2">
                  <c:v>0.1628</c:v>
                </c:pt>
                <c:pt idx="3">
                  <c:v>0.18840000000000001</c:v>
                </c:pt>
                <c:pt idx="4">
                  <c:v>0.1951</c:v>
                </c:pt>
                <c:pt idx="5">
                  <c:v>0.2419</c:v>
                </c:pt>
                <c:pt idx="6">
                  <c:v>0.32350000000000001</c:v>
                </c:pt>
                <c:pt idx="7" formatCode="0%">
                  <c:v>0.32</c:v>
                </c:pt>
                <c:pt idx="8" formatCode="0%">
                  <c:v>0.26724137931034481</c:v>
                </c:pt>
                <c:pt idx="9" formatCode="0%">
                  <c:v>0.32828282828282829</c:v>
                </c:pt>
                <c:pt idx="10" formatCode="0%">
                  <c:v>0.37</c:v>
                </c:pt>
                <c:pt idx="11" formatCode="0%">
                  <c:v>0.33720930232558138</c:v>
                </c:pt>
                <c:pt idx="12" formatCode="0%">
                  <c:v>0.5</c:v>
                </c:pt>
                <c:pt idx="13" formatCode="0%">
                  <c:v>0.32</c:v>
                </c:pt>
                <c:pt idx="14" formatCode="0%">
                  <c:v>0.15</c:v>
                </c:pt>
                <c:pt idx="15" formatCode="0%">
                  <c:v>0.35</c:v>
                </c:pt>
                <c:pt idx="16" formatCode="0%">
                  <c:v>0.32</c:v>
                </c:pt>
                <c:pt idx="17" formatCode="0%">
                  <c:v>0.37</c:v>
                </c:pt>
              </c:numCache>
            </c:numRef>
          </c:val>
          <c:extLst>
            <c:ext xmlns:c16="http://schemas.microsoft.com/office/drawing/2014/chart" uri="{C3380CC4-5D6E-409C-BE32-E72D297353CC}">
              <c16:uniqueId val="{00000003-5A52-4A5E-AA1F-64E6A12CC2E4}"/>
            </c:ext>
          </c:extLst>
        </c:ser>
        <c:ser>
          <c:idx val="4"/>
          <c:order val="4"/>
          <c:tx>
            <c:strRef>
              <c:f>Sheet1!$F$1</c:f>
              <c:strCache>
                <c:ptCount val="1"/>
                <c:pt idx="0">
                  <c:v>6.0x or Higher</c:v>
                </c:pt>
              </c:strCache>
            </c:strRef>
          </c:tx>
          <c:spPr>
            <a:solidFill>
              <a:srgbClr val="F5C914"/>
            </a:solidFill>
            <a:ln w="22044">
              <a:noFill/>
            </a:ln>
          </c:spPr>
          <c:invertIfNegative val="0"/>
          <c:cat>
            <c:strRef>
              <c:f>Sheet1!$A$13:$A$30</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Sheet1!$F$13:$F$30</c:f>
              <c:numCache>
                <c:formatCode>0.00%</c:formatCode>
                <c:ptCount val="18"/>
                <c:pt idx="0">
                  <c:v>0.2273</c:v>
                </c:pt>
                <c:pt idx="1">
                  <c:v>0</c:v>
                </c:pt>
                <c:pt idx="2">
                  <c:v>4.65E-2</c:v>
                </c:pt>
                <c:pt idx="3">
                  <c:v>0.1014</c:v>
                </c:pt>
                <c:pt idx="4">
                  <c:v>9.7600000000000006E-2</c:v>
                </c:pt>
                <c:pt idx="5">
                  <c:v>0.129</c:v>
                </c:pt>
                <c:pt idx="6">
                  <c:v>0.2059</c:v>
                </c:pt>
                <c:pt idx="7" formatCode="0%">
                  <c:v>0.18</c:v>
                </c:pt>
                <c:pt idx="8" formatCode="0%">
                  <c:v>0.18965517241379309</c:v>
                </c:pt>
                <c:pt idx="9" formatCode="0%">
                  <c:v>0.27777777777777779</c:v>
                </c:pt>
                <c:pt idx="10" formatCode="0%">
                  <c:v>0.37</c:v>
                </c:pt>
                <c:pt idx="11" formatCode="0%">
                  <c:v>0.33720930232558138</c:v>
                </c:pt>
                <c:pt idx="12" formatCode="0%">
                  <c:v>0.37</c:v>
                </c:pt>
                <c:pt idx="13" formatCode="0%">
                  <c:v>0.45</c:v>
                </c:pt>
                <c:pt idx="14" formatCode="0%">
                  <c:v>0.46</c:v>
                </c:pt>
                <c:pt idx="15" formatCode="0%">
                  <c:v>0.28999999999999998</c:v>
                </c:pt>
                <c:pt idx="16" formatCode="0%">
                  <c:v>0.21</c:v>
                </c:pt>
                <c:pt idx="17" formatCode="0%">
                  <c:v>0.2</c:v>
                </c:pt>
              </c:numCache>
            </c:numRef>
          </c:val>
          <c:extLst>
            <c:ext xmlns:c16="http://schemas.microsoft.com/office/drawing/2014/chart" uri="{C3380CC4-5D6E-409C-BE32-E72D297353CC}">
              <c16:uniqueId val="{00000004-5A52-4A5E-AA1F-64E6A12CC2E4}"/>
            </c:ext>
          </c:extLst>
        </c:ser>
        <c:dLbls>
          <c:showLegendKey val="0"/>
          <c:showVal val="0"/>
          <c:showCatName val="0"/>
          <c:showSerName val="0"/>
          <c:showPercent val="0"/>
          <c:showBubbleSize val="0"/>
        </c:dLbls>
        <c:gapWidth val="60"/>
        <c:overlap val="100"/>
        <c:axId val="345146264"/>
        <c:axId val="1"/>
      </c:barChart>
      <c:catAx>
        <c:axId val="345146264"/>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1"/>
          <c:min val="0"/>
        </c:scaling>
        <c:delete val="0"/>
        <c:axPos val="l"/>
        <c:numFmt formatCode="0%" sourceLinked="0"/>
        <c:majorTickMark val="out"/>
        <c:minorTickMark val="none"/>
        <c:tickLblPos val="nextTo"/>
        <c:spPr>
          <a:noFill/>
          <a:ln w="2924">
            <a:noFill/>
            <a:prstDash val="solid"/>
          </a:ln>
        </c:spPr>
        <c:txPr>
          <a:bodyPr rot="0" vert="horz"/>
          <a:lstStyle/>
          <a:p>
            <a:pPr>
              <a:defRPr/>
            </a:pPr>
            <a:endParaRPr lang="en-US"/>
          </a:p>
        </c:txPr>
        <c:crossAx val="345146264"/>
        <c:crosses val="autoZero"/>
        <c:crossBetween val="between"/>
        <c:majorUnit val="0.2"/>
        <c:minorUnit val="0.1"/>
      </c:valAx>
      <c:spPr>
        <a:noFill/>
        <a:ln w="24002">
          <a:noFill/>
        </a:ln>
      </c:spPr>
    </c:plotArea>
    <c:legend>
      <c:legendPos val="tr"/>
      <c:overlay val="0"/>
      <c:spPr>
        <a:noFill/>
        <a:ln w="2924">
          <a:noFill/>
          <a:prstDash val="solid"/>
        </a:ln>
      </c:spPr>
    </c:legend>
    <c:plotVisOnly val="1"/>
    <c:dispBlanksAs val="gap"/>
    <c:showDLblsOverMax val="0"/>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534606785262954E-2"/>
          <c:y val="3.4835958005249343E-2"/>
          <c:w val="0.95895754350150675"/>
          <c:h val="0.83538017975025847"/>
        </c:manualLayout>
      </c:layout>
      <c:barChart>
        <c:barDir val="col"/>
        <c:grouping val="stacked"/>
        <c:varyColors val="0"/>
        <c:ser>
          <c:idx val="0"/>
          <c:order val="0"/>
          <c:tx>
            <c:strRef>
              <c:f>Sheet1!$B$1</c:f>
              <c:strCache>
                <c:ptCount val="1"/>
                <c:pt idx="0">
                  <c:v>First Lien/EBITDA</c:v>
                </c:pt>
              </c:strCache>
            </c:strRef>
          </c:tx>
          <c:spPr>
            <a:solidFill>
              <a:srgbClr val="1D5080"/>
            </a:solidFill>
            <a:ln w="23665">
              <a:noFill/>
            </a:ln>
          </c:spPr>
          <c:invertIfNegative val="0"/>
          <c:cat>
            <c:strRef>
              <c:f>Sheet1!$A$10:$A$26</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LTM Sep-25</c:v>
                </c:pt>
              </c:strCache>
            </c:strRef>
          </c:cat>
          <c:val>
            <c:numRef>
              <c:f>Sheet1!$B$10:$B$26</c:f>
              <c:numCache>
                <c:formatCode>_(* #,##0.00_);_(* \(#,##0.00\);_(* "-"??_);_(@_)</c:formatCode>
                <c:ptCount val="17"/>
                <c:pt idx="0">
                  <c:v>3.4200409999999999</c:v>
                </c:pt>
                <c:pt idx="1">
                  <c:v>3.8701742962962964</c:v>
                </c:pt>
                <c:pt idx="2">
                  <c:v>4.1207025161290325</c:v>
                </c:pt>
                <c:pt idx="3">
                  <c:v>3.6938465416666673</c:v>
                </c:pt>
                <c:pt idx="4">
                  <c:v>4.311903657894737</c:v>
                </c:pt>
                <c:pt idx="5">
                  <c:v>4.517980105263157</c:v>
                </c:pt>
                <c:pt idx="6">
                  <c:v>4.4604010222222223</c:v>
                </c:pt>
                <c:pt idx="7">
                  <c:v>4.68</c:v>
                </c:pt>
                <c:pt idx="8" formatCode="0.00">
                  <c:v>4.9045061428571435</c:v>
                </c:pt>
                <c:pt idx="9" formatCode="0.00">
                  <c:v>4.74</c:v>
                </c:pt>
                <c:pt idx="10" formatCode="0.00">
                  <c:v>4.9136498800000004</c:v>
                </c:pt>
                <c:pt idx="11" formatCode="0.00">
                  <c:v>5.19</c:v>
                </c:pt>
                <c:pt idx="12" formatCode="0.00">
                  <c:v>5.79</c:v>
                </c:pt>
                <c:pt idx="13" formatCode="0.00">
                  <c:v>4.97</c:v>
                </c:pt>
                <c:pt idx="14" formatCode="0.00">
                  <c:v>4.83</c:v>
                </c:pt>
                <c:pt idx="15" formatCode="0.00">
                  <c:v>4.57</c:v>
                </c:pt>
                <c:pt idx="16" formatCode="0.00">
                  <c:v>4.5999999999999996</c:v>
                </c:pt>
              </c:numCache>
            </c:numRef>
          </c:val>
          <c:extLst>
            <c:ext xmlns:c16="http://schemas.microsoft.com/office/drawing/2014/chart" uri="{C3380CC4-5D6E-409C-BE32-E72D297353CC}">
              <c16:uniqueId val="{00000000-0991-432C-AB20-13F43EEB9E90}"/>
            </c:ext>
          </c:extLst>
        </c:ser>
        <c:ser>
          <c:idx val="1"/>
          <c:order val="1"/>
          <c:tx>
            <c:strRef>
              <c:f>Sheet1!$C$1</c:f>
              <c:strCache>
                <c:ptCount val="1"/>
                <c:pt idx="0">
                  <c:v>Second Lien/EBITDA</c:v>
                </c:pt>
              </c:strCache>
            </c:strRef>
          </c:tx>
          <c:spPr>
            <a:solidFill>
              <a:srgbClr val="6185A6"/>
            </a:solidFill>
            <a:ln w="23665">
              <a:noFill/>
            </a:ln>
          </c:spPr>
          <c:invertIfNegative val="0"/>
          <c:cat>
            <c:strRef>
              <c:f>Sheet1!$A$10:$A$26</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LTM Sep-25</c:v>
                </c:pt>
              </c:strCache>
            </c:strRef>
          </c:cat>
          <c:val>
            <c:numRef>
              <c:f>Sheet1!$C$10:$C$26</c:f>
              <c:numCache>
                <c:formatCode>_(* #,##0.00_);_(* \(#,##0.00\);_(* "-"??_);_(@_)</c:formatCode>
                <c:ptCount val="17"/>
                <c:pt idx="0">
                  <c:v>0</c:v>
                </c:pt>
                <c:pt idx="1">
                  <c:v>0</c:v>
                </c:pt>
                <c:pt idx="2">
                  <c:v>0</c:v>
                </c:pt>
                <c:pt idx="3">
                  <c:v>0.1140345</c:v>
                </c:pt>
                <c:pt idx="4">
                  <c:v>8.3638315789473686E-2</c:v>
                </c:pt>
                <c:pt idx="5">
                  <c:v>0.54258913157894739</c:v>
                </c:pt>
                <c:pt idx="6">
                  <c:v>0.26328768888888887</c:v>
                </c:pt>
                <c:pt idx="7">
                  <c:v>0.27</c:v>
                </c:pt>
                <c:pt idx="8" formatCode="0.00">
                  <c:v>0.35590987755102038</c:v>
                </c:pt>
                <c:pt idx="9" formatCode="0.00">
                  <c:v>0.46</c:v>
                </c:pt>
                <c:pt idx="10" formatCode="0.00">
                  <c:v>0.44468708333333334</c:v>
                </c:pt>
                <c:pt idx="11" formatCode="0.00">
                  <c:v>0.46</c:v>
                </c:pt>
                <c:pt idx="12" formatCode="0.00">
                  <c:v>0.13</c:v>
                </c:pt>
                <c:pt idx="13" formatCode="0.00">
                  <c:v>0.4</c:v>
                </c:pt>
                <c:pt idx="14" formatCode="0.00">
                  <c:v>0.24</c:v>
                </c:pt>
                <c:pt idx="15" formatCode="0.00">
                  <c:v>0</c:v>
                </c:pt>
                <c:pt idx="16" formatCode="0.00">
                  <c:v>0</c:v>
                </c:pt>
              </c:numCache>
            </c:numRef>
          </c:val>
          <c:extLst>
            <c:ext xmlns:c16="http://schemas.microsoft.com/office/drawing/2014/chart" uri="{C3380CC4-5D6E-409C-BE32-E72D297353CC}">
              <c16:uniqueId val="{00000001-0991-432C-AB20-13F43EEB9E90}"/>
            </c:ext>
          </c:extLst>
        </c:ser>
        <c:ser>
          <c:idx val="2"/>
          <c:order val="2"/>
          <c:tx>
            <c:strRef>
              <c:f>Sheet1!$D$1</c:f>
              <c:strCache>
                <c:ptCount val="1"/>
                <c:pt idx="0">
                  <c:v>Other Debt/EBITDA</c:v>
                </c:pt>
              </c:strCache>
            </c:strRef>
          </c:tx>
          <c:spPr>
            <a:solidFill>
              <a:srgbClr val="40C2C9"/>
            </a:solidFill>
            <a:ln w="23665">
              <a:noFill/>
            </a:ln>
          </c:spPr>
          <c:invertIfNegative val="0"/>
          <c:cat>
            <c:strRef>
              <c:f>Sheet1!$A$10:$A$26</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LTM Sep-25</c:v>
                </c:pt>
              </c:strCache>
            </c:strRef>
          </c:cat>
          <c:val>
            <c:numRef>
              <c:f>Sheet1!$D$10:$D$26</c:f>
              <c:numCache>
                <c:formatCode>_(* #,##0.00_);_(* \(#,##0.00\);_(* "-"??_);_(@_)</c:formatCode>
                <c:ptCount val="17"/>
                <c:pt idx="0">
                  <c:v>0.69237133333333334</c:v>
                </c:pt>
                <c:pt idx="1">
                  <c:v>0.49403399999999997</c:v>
                </c:pt>
                <c:pt idx="2">
                  <c:v>0.34896161290322575</c:v>
                </c:pt>
                <c:pt idx="3">
                  <c:v>0.47001508333333336</c:v>
                </c:pt>
                <c:pt idx="4">
                  <c:v>0.32863521052631578</c:v>
                </c:pt>
                <c:pt idx="5">
                  <c:v>0.30917610526315792</c:v>
                </c:pt>
                <c:pt idx="6">
                  <c:v>0.43575535555555556</c:v>
                </c:pt>
                <c:pt idx="7">
                  <c:v>0.13</c:v>
                </c:pt>
                <c:pt idx="8" formatCode="0.00">
                  <c:v>0.13790759183673468</c:v>
                </c:pt>
                <c:pt idx="9" formatCode="0.00">
                  <c:v>0.31</c:v>
                </c:pt>
                <c:pt idx="10" formatCode="0.00">
                  <c:v>0.21838272000000006</c:v>
                </c:pt>
                <c:pt idx="11" formatCode="0.00">
                  <c:v>0.19</c:v>
                </c:pt>
                <c:pt idx="12" formatCode="0.00">
                  <c:v>0.56000000000000005</c:v>
                </c:pt>
                <c:pt idx="13" formatCode="0.00">
                  <c:v>0.53</c:v>
                </c:pt>
                <c:pt idx="14" formatCode="0.00">
                  <c:v>0.17</c:v>
                </c:pt>
                <c:pt idx="15" formatCode="0.00">
                  <c:v>0.01</c:v>
                </c:pt>
                <c:pt idx="16" formatCode="0.00">
                  <c:v>0.21</c:v>
                </c:pt>
              </c:numCache>
            </c:numRef>
          </c:val>
          <c:extLst>
            <c:ext xmlns:c16="http://schemas.microsoft.com/office/drawing/2014/chart" uri="{C3380CC4-5D6E-409C-BE32-E72D297353CC}">
              <c16:uniqueId val="{00000002-0991-432C-AB20-13F43EEB9E90}"/>
            </c:ext>
          </c:extLst>
        </c:ser>
        <c:dLbls>
          <c:showLegendKey val="0"/>
          <c:showVal val="0"/>
          <c:showCatName val="0"/>
          <c:showSerName val="0"/>
          <c:showPercent val="0"/>
          <c:showBubbleSize val="0"/>
        </c:dLbls>
        <c:gapWidth val="60"/>
        <c:overlap val="100"/>
        <c:axId val="286867624"/>
        <c:axId val="1"/>
      </c:barChart>
      <c:catAx>
        <c:axId val="286867624"/>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MarkSkip val="1"/>
        <c:noMultiLvlLbl val="0"/>
      </c:catAx>
      <c:valAx>
        <c:axId val="1"/>
        <c:scaling>
          <c:orientation val="minMax"/>
          <c:max val="7"/>
          <c:min val="2"/>
        </c:scaling>
        <c:delete val="0"/>
        <c:axPos val="l"/>
        <c:numFmt formatCode="0&quot;x&quot;" sourceLinked="0"/>
        <c:majorTickMark val="none"/>
        <c:minorTickMark val="none"/>
        <c:tickLblPos val="nextTo"/>
        <c:spPr>
          <a:noFill/>
          <a:ln w="3175">
            <a:noFill/>
            <a:prstDash val="solid"/>
          </a:ln>
        </c:spPr>
        <c:txPr>
          <a:bodyPr rot="0" vert="horz"/>
          <a:lstStyle/>
          <a:p>
            <a:pPr>
              <a:defRPr/>
            </a:pPr>
            <a:endParaRPr lang="en-US"/>
          </a:p>
        </c:txPr>
        <c:crossAx val="286867624"/>
        <c:crosses val="autoZero"/>
        <c:crossBetween val="between"/>
        <c:majorUnit val="1"/>
        <c:minorUnit val="1"/>
      </c:valAx>
      <c:spPr>
        <a:noFill/>
        <a:ln w="23665">
          <a:noFill/>
        </a:ln>
      </c:spPr>
    </c:plotArea>
    <c:legend>
      <c:legendPos val="tr"/>
      <c:layout>
        <c:manualLayout>
          <c:xMode val="edge"/>
          <c:yMode val="edge"/>
          <c:x val="0.14838582677165355"/>
          <c:y val="9.5959595959595953E-2"/>
          <c:w val="0.17359022186833387"/>
          <c:h val="0.14737950369840133"/>
        </c:manualLayout>
      </c:layout>
      <c:overlay val="0"/>
      <c:spPr>
        <a:noFill/>
        <a:ln w="23665">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289175658598232E-2"/>
          <c:y val="2.7487274317982979E-2"/>
          <c:w val="0.90387054048799453"/>
          <c:h val="0.8149968185794958"/>
        </c:manualLayout>
      </c:layout>
      <c:barChart>
        <c:barDir val="col"/>
        <c:grouping val="stacked"/>
        <c:varyColors val="0"/>
        <c:ser>
          <c:idx val="0"/>
          <c:order val="0"/>
          <c:tx>
            <c:strRef>
              <c:f>Sheet1!$B$1</c:f>
              <c:strCache>
                <c:ptCount val="1"/>
                <c:pt idx="0">
                  <c:v>Volume</c:v>
                </c:pt>
              </c:strCache>
            </c:strRef>
          </c:tx>
          <c:spPr>
            <a:solidFill>
              <a:srgbClr val="1D5080"/>
            </a:solidFill>
            <a:ln w="3183">
              <a:noFill/>
            </a:ln>
          </c:spPr>
          <c:invertIfNegative val="0"/>
          <c:cat>
            <c:strRef>
              <c:f>Sheet1!$A$12:$A$29</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YTD '25</c:v>
                </c:pt>
              </c:strCache>
            </c:strRef>
          </c:cat>
          <c:val>
            <c:numRef>
              <c:f>Sheet1!$B$12:$B$29</c:f>
              <c:numCache>
                <c:formatCode>General</c:formatCode>
                <c:ptCount val="18"/>
                <c:pt idx="0">
                  <c:v>35.07</c:v>
                </c:pt>
                <c:pt idx="1">
                  <c:v>4.0599999999999996</c:v>
                </c:pt>
                <c:pt idx="2">
                  <c:v>13.88</c:v>
                </c:pt>
                <c:pt idx="3">
                  <c:v>18.43</c:v>
                </c:pt>
                <c:pt idx="4">
                  <c:v>11.53</c:v>
                </c:pt>
                <c:pt idx="5">
                  <c:v>22.03</c:v>
                </c:pt>
                <c:pt idx="6">
                  <c:v>17.97</c:v>
                </c:pt>
                <c:pt idx="7">
                  <c:v>20.95</c:v>
                </c:pt>
                <c:pt idx="8" formatCode="0.00">
                  <c:v>24.05</c:v>
                </c:pt>
                <c:pt idx="9" formatCode="0.00">
                  <c:v>34.020000000000003</c:v>
                </c:pt>
                <c:pt idx="10" formatCode="0.00">
                  <c:v>38.119999999999997</c:v>
                </c:pt>
                <c:pt idx="11" formatCode="0.00">
                  <c:v>26.31</c:v>
                </c:pt>
                <c:pt idx="12" formatCode="0.00">
                  <c:v>20.61</c:v>
                </c:pt>
                <c:pt idx="13">
                  <c:v>46.97</c:v>
                </c:pt>
                <c:pt idx="14">
                  <c:v>20.350000000000001</c:v>
                </c:pt>
                <c:pt idx="15">
                  <c:v>7.56</c:v>
                </c:pt>
                <c:pt idx="16">
                  <c:v>15.94</c:v>
                </c:pt>
                <c:pt idx="17">
                  <c:v>18.84</c:v>
                </c:pt>
              </c:numCache>
            </c:numRef>
          </c:val>
          <c:extLst>
            <c:ext xmlns:c16="http://schemas.microsoft.com/office/drawing/2014/chart" uri="{C3380CC4-5D6E-409C-BE32-E72D297353CC}">
              <c16:uniqueId val="{00000000-8814-4A86-AEA6-DE4D931DD4A3}"/>
            </c:ext>
          </c:extLst>
        </c:ser>
        <c:dLbls>
          <c:showLegendKey val="0"/>
          <c:showVal val="0"/>
          <c:showCatName val="0"/>
          <c:showSerName val="0"/>
          <c:showPercent val="0"/>
          <c:showBubbleSize val="0"/>
        </c:dLbls>
        <c:gapWidth val="60"/>
        <c:overlap val="100"/>
        <c:axId val="287319136"/>
        <c:axId val="1"/>
      </c:barChart>
      <c:lineChart>
        <c:grouping val="standard"/>
        <c:varyColors val="0"/>
        <c:ser>
          <c:idx val="1"/>
          <c:order val="1"/>
          <c:tx>
            <c:strRef>
              <c:f>Sheet1!$C$1</c:f>
              <c:strCache>
                <c:ptCount val="1"/>
                <c:pt idx="0">
                  <c:v>Deal Count*</c:v>
                </c:pt>
              </c:strCache>
            </c:strRef>
          </c:tx>
          <c:spPr>
            <a:ln w="38100">
              <a:solidFill>
                <a:srgbClr val="40C2C9"/>
              </a:solidFill>
              <a:prstDash val="solid"/>
            </a:ln>
          </c:spPr>
          <c:marker>
            <c:symbol val="none"/>
          </c:marker>
          <c:cat>
            <c:strRef>
              <c:f>Sheet1!$A$12:$A$29</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YTD '25</c:v>
                </c:pt>
              </c:strCache>
            </c:strRef>
          </c:cat>
          <c:val>
            <c:numRef>
              <c:f>Sheet1!$C$12:$C$29</c:f>
              <c:numCache>
                <c:formatCode>General</c:formatCode>
                <c:ptCount val="18"/>
                <c:pt idx="0">
                  <c:v>83</c:v>
                </c:pt>
                <c:pt idx="1">
                  <c:v>15</c:v>
                </c:pt>
                <c:pt idx="2">
                  <c:v>54</c:v>
                </c:pt>
                <c:pt idx="3">
                  <c:v>61</c:v>
                </c:pt>
                <c:pt idx="4">
                  <c:v>37</c:v>
                </c:pt>
                <c:pt idx="5">
                  <c:v>57</c:v>
                </c:pt>
                <c:pt idx="6">
                  <c:v>62</c:v>
                </c:pt>
                <c:pt idx="7">
                  <c:v>62</c:v>
                </c:pt>
                <c:pt idx="8">
                  <c:v>61</c:v>
                </c:pt>
                <c:pt idx="9">
                  <c:v>68</c:v>
                </c:pt>
                <c:pt idx="10">
                  <c:v>52</c:v>
                </c:pt>
                <c:pt idx="11">
                  <c:v>38</c:v>
                </c:pt>
                <c:pt idx="12">
                  <c:v>33</c:v>
                </c:pt>
                <c:pt idx="13">
                  <c:v>64</c:v>
                </c:pt>
                <c:pt idx="14">
                  <c:v>29</c:v>
                </c:pt>
                <c:pt idx="15">
                  <c:v>13</c:v>
                </c:pt>
                <c:pt idx="16">
                  <c:v>25</c:v>
                </c:pt>
                <c:pt idx="17">
                  <c:v>19</c:v>
                </c:pt>
              </c:numCache>
            </c:numRef>
          </c:val>
          <c:smooth val="0"/>
          <c:extLst>
            <c:ext xmlns:c16="http://schemas.microsoft.com/office/drawing/2014/chart" uri="{C3380CC4-5D6E-409C-BE32-E72D297353CC}">
              <c16:uniqueId val="{00000001-8814-4A86-AEA6-DE4D931DD4A3}"/>
            </c:ext>
          </c:extLst>
        </c:ser>
        <c:dLbls>
          <c:showLegendKey val="0"/>
          <c:showVal val="0"/>
          <c:showCatName val="0"/>
          <c:showSerName val="0"/>
          <c:showPercent val="0"/>
          <c:showBubbleSize val="0"/>
        </c:dLbls>
        <c:marker val="1"/>
        <c:smooth val="0"/>
        <c:axId val="3"/>
        <c:axId val="4"/>
      </c:lineChart>
      <c:catAx>
        <c:axId val="287319136"/>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100"/>
        </c:scaling>
        <c:delete val="0"/>
        <c:axPos val="l"/>
        <c:numFmt formatCode="[$€-83C]#,##0" sourceLinked="0"/>
        <c:majorTickMark val="out"/>
        <c:minorTickMark val="none"/>
        <c:tickLblPos val="nextTo"/>
        <c:spPr>
          <a:noFill/>
          <a:ln w="3134">
            <a:noFill/>
            <a:prstDash val="solid"/>
          </a:ln>
        </c:spPr>
        <c:txPr>
          <a:bodyPr rot="0" vert="horz"/>
          <a:lstStyle/>
          <a:p>
            <a:pPr>
              <a:defRPr/>
            </a:pPr>
            <a:endParaRPr lang="en-US"/>
          </a:p>
        </c:txPr>
        <c:crossAx val="287319136"/>
        <c:crosses val="autoZero"/>
        <c:crossBetween val="between"/>
        <c:majorUnit val="20"/>
        <c:minorUnit val="20"/>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General" sourceLinked="1"/>
        <c:majorTickMark val="out"/>
        <c:minorTickMark val="none"/>
        <c:tickLblPos val="nextTo"/>
        <c:spPr>
          <a:noFill/>
          <a:ln w="3134">
            <a:noFill/>
            <a:prstDash val="solid"/>
          </a:ln>
        </c:spPr>
        <c:txPr>
          <a:bodyPr rot="0" vert="horz"/>
          <a:lstStyle/>
          <a:p>
            <a:pPr>
              <a:defRPr/>
            </a:pPr>
            <a:endParaRPr lang="en-US"/>
          </a:p>
        </c:txPr>
        <c:crossAx val="3"/>
        <c:crosses val="max"/>
        <c:crossBetween val="between"/>
      </c:valAx>
      <c:spPr>
        <a:noFill/>
        <a:ln w="25461">
          <a:noFill/>
        </a:ln>
      </c:spPr>
    </c:plotArea>
    <c:legend>
      <c:legendPos val="t"/>
      <c:layout>
        <c:manualLayout>
          <c:xMode val="edge"/>
          <c:yMode val="edge"/>
          <c:x val="0.37553186060075816"/>
          <c:y val="6.0606060606060608E-2"/>
          <c:w val="0.24893627879848348"/>
          <c:h val="4.9126501232800449E-2"/>
        </c:manualLayout>
      </c:layout>
      <c:overlay val="0"/>
      <c:spPr>
        <a:noFill/>
        <a:ln w="25069">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534606785262954E-2"/>
          <c:y val="3.4835958005249343E-2"/>
          <c:w val="0.96467677651404682"/>
          <c:h val="0.69401316312733641"/>
        </c:manualLayout>
      </c:layout>
      <c:barChart>
        <c:barDir val="col"/>
        <c:grouping val="clustered"/>
        <c:varyColors val="0"/>
        <c:ser>
          <c:idx val="6"/>
          <c:order val="0"/>
          <c:tx>
            <c:strRef>
              <c:f>Sheet1!$A$10</c:f>
              <c:strCache>
                <c:ptCount val="1"/>
                <c:pt idx="0">
                  <c:v>2008</c:v>
                </c:pt>
              </c:strCache>
            </c:strRef>
          </c:tx>
          <c:spPr>
            <a:solidFill>
              <a:srgbClr val="051C38"/>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Sheet1!$B$10:$E$10</c:f>
              <c:numCache>
                <c:formatCode>General</c:formatCode>
                <c:ptCount val="4"/>
                <c:pt idx="0">
                  <c:v>3.18</c:v>
                </c:pt>
                <c:pt idx="1">
                  <c:v>2.61</c:v>
                </c:pt>
                <c:pt idx="2">
                  <c:v>2.06</c:v>
                </c:pt>
                <c:pt idx="3">
                  <c:v>1.71</c:v>
                </c:pt>
              </c:numCache>
            </c:numRef>
          </c:val>
          <c:extLst>
            <c:ext xmlns:c16="http://schemas.microsoft.com/office/drawing/2014/chart" uri="{C3380CC4-5D6E-409C-BE32-E72D297353CC}">
              <c16:uniqueId val="{00000000-B2E1-47DC-A039-6061BC536750}"/>
            </c:ext>
          </c:extLst>
        </c:ser>
        <c:ser>
          <c:idx val="4"/>
          <c:order val="1"/>
          <c:tx>
            <c:strRef>
              <c:f>Sheet1!$A$11</c:f>
              <c:strCache>
                <c:ptCount val="1"/>
                <c:pt idx="0">
                  <c:v>2009</c:v>
                </c:pt>
              </c:strCache>
            </c:strRef>
          </c:tx>
          <c:spPr>
            <a:solidFill>
              <a:srgbClr val="1D5080"/>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Sheet1!$B$11:$E$11</c:f>
              <c:numCache>
                <c:formatCode>General</c:formatCode>
                <c:ptCount val="4"/>
                <c:pt idx="0">
                  <c:v>0</c:v>
                </c:pt>
                <c:pt idx="1">
                  <c:v>2.78</c:v>
                </c:pt>
                <c:pt idx="2">
                  <c:v>2.29</c:v>
                </c:pt>
                <c:pt idx="3">
                  <c:v>2.19</c:v>
                </c:pt>
              </c:numCache>
            </c:numRef>
          </c:val>
          <c:extLst>
            <c:ext xmlns:c16="http://schemas.microsoft.com/office/drawing/2014/chart" uri="{C3380CC4-5D6E-409C-BE32-E72D297353CC}">
              <c16:uniqueId val="{00000001-B2E1-47DC-A039-6061BC536750}"/>
            </c:ext>
          </c:extLst>
        </c:ser>
        <c:ser>
          <c:idx val="7"/>
          <c:order val="2"/>
          <c:tx>
            <c:strRef>
              <c:f>Sheet1!$A$12</c:f>
              <c:strCache>
                <c:ptCount val="1"/>
                <c:pt idx="0">
                  <c:v>2010</c:v>
                </c:pt>
              </c:strCache>
            </c:strRef>
          </c:tx>
          <c:spPr>
            <a:solidFill>
              <a:srgbClr val="6185A6"/>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Sheet1!$B$12:$E$12</c:f>
              <c:numCache>
                <c:formatCode>General</c:formatCode>
                <c:ptCount val="4"/>
                <c:pt idx="0">
                  <c:v>4.2</c:v>
                </c:pt>
                <c:pt idx="1">
                  <c:v>3.71</c:v>
                </c:pt>
                <c:pt idx="2">
                  <c:v>2.89</c:v>
                </c:pt>
                <c:pt idx="3">
                  <c:v>2.68</c:v>
                </c:pt>
              </c:numCache>
            </c:numRef>
          </c:val>
          <c:extLst>
            <c:ext xmlns:c16="http://schemas.microsoft.com/office/drawing/2014/chart" uri="{C3380CC4-5D6E-409C-BE32-E72D297353CC}">
              <c16:uniqueId val="{00000002-B2E1-47DC-A039-6061BC536750}"/>
            </c:ext>
          </c:extLst>
        </c:ser>
        <c:ser>
          <c:idx val="1"/>
          <c:order val="3"/>
          <c:tx>
            <c:strRef>
              <c:f>Sheet1!$A$13</c:f>
              <c:strCache>
                <c:ptCount val="1"/>
                <c:pt idx="0">
                  <c:v>2011</c:v>
                </c:pt>
              </c:strCache>
            </c:strRef>
          </c:tx>
          <c:spPr>
            <a:solidFill>
              <a:srgbClr val="267479"/>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Sheet1!$B$13:$E$13</c:f>
              <c:numCache>
                <c:formatCode>General</c:formatCode>
                <c:ptCount val="4"/>
                <c:pt idx="0">
                  <c:v>4.05</c:v>
                </c:pt>
                <c:pt idx="1">
                  <c:v>3.71</c:v>
                </c:pt>
                <c:pt idx="2">
                  <c:v>2.86</c:v>
                </c:pt>
                <c:pt idx="3">
                  <c:v>2.2400000000000002</c:v>
                </c:pt>
              </c:numCache>
            </c:numRef>
          </c:val>
          <c:extLst>
            <c:ext xmlns:c16="http://schemas.microsoft.com/office/drawing/2014/chart" uri="{C3380CC4-5D6E-409C-BE32-E72D297353CC}">
              <c16:uniqueId val="{00000003-B2E1-47DC-A039-6061BC536750}"/>
            </c:ext>
          </c:extLst>
        </c:ser>
        <c:ser>
          <c:idx val="8"/>
          <c:order val="4"/>
          <c:tx>
            <c:strRef>
              <c:f>Sheet1!$A$14</c:f>
              <c:strCache>
                <c:ptCount val="1"/>
                <c:pt idx="0">
                  <c:v>2012</c:v>
                </c:pt>
              </c:strCache>
            </c:strRef>
          </c:tx>
          <c:spPr>
            <a:solidFill>
              <a:srgbClr val="40C2C9"/>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Sheet1!$B$14:$E$14</c:f>
              <c:numCache>
                <c:formatCode>General</c:formatCode>
                <c:ptCount val="4"/>
                <c:pt idx="0">
                  <c:v>4.17</c:v>
                </c:pt>
                <c:pt idx="1">
                  <c:v>3.69</c:v>
                </c:pt>
                <c:pt idx="2">
                  <c:v>3.04</c:v>
                </c:pt>
                <c:pt idx="3">
                  <c:v>2.85</c:v>
                </c:pt>
              </c:numCache>
            </c:numRef>
          </c:val>
          <c:extLst>
            <c:ext xmlns:c16="http://schemas.microsoft.com/office/drawing/2014/chart" uri="{C3380CC4-5D6E-409C-BE32-E72D297353CC}">
              <c16:uniqueId val="{00000004-B2E1-47DC-A039-6061BC536750}"/>
            </c:ext>
          </c:extLst>
        </c:ser>
        <c:ser>
          <c:idx val="9"/>
          <c:order val="5"/>
          <c:tx>
            <c:strRef>
              <c:f>Sheet1!$A$15</c:f>
              <c:strCache>
                <c:ptCount val="1"/>
                <c:pt idx="0">
                  <c:v>2013</c:v>
                </c:pt>
              </c:strCache>
            </c:strRef>
          </c:tx>
          <c:spPr>
            <a:solidFill>
              <a:srgbClr val="C3EDEB"/>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Sheet1!$B$15:$E$15</c:f>
              <c:numCache>
                <c:formatCode>General</c:formatCode>
                <c:ptCount val="4"/>
                <c:pt idx="0">
                  <c:v>4.18</c:v>
                </c:pt>
                <c:pt idx="1">
                  <c:v>4.05</c:v>
                </c:pt>
                <c:pt idx="2">
                  <c:v>3.4</c:v>
                </c:pt>
                <c:pt idx="3">
                  <c:v>3.17</c:v>
                </c:pt>
              </c:numCache>
            </c:numRef>
          </c:val>
          <c:extLst>
            <c:ext xmlns:c16="http://schemas.microsoft.com/office/drawing/2014/chart" uri="{C3380CC4-5D6E-409C-BE32-E72D297353CC}">
              <c16:uniqueId val="{00000005-B2E1-47DC-A039-6061BC536750}"/>
            </c:ext>
          </c:extLst>
        </c:ser>
        <c:ser>
          <c:idx val="10"/>
          <c:order val="6"/>
          <c:tx>
            <c:strRef>
              <c:f>Sheet1!$A$16</c:f>
              <c:strCache>
                <c:ptCount val="1"/>
                <c:pt idx="0">
                  <c:v>2014</c:v>
                </c:pt>
              </c:strCache>
            </c:strRef>
          </c:tx>
          <c:spPr>
            <a:solidFill>
              <a:srgbClr val="BBCBD9"/>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Sheet1!$B$16:$E$16</c:f>
              <c:numCache>
                <c:formatCode>General</c:formatCode>
                <c:ptCount val="4"/>
                <c:pt idx="0">
                  <c:v>4.13</c:v>
                </c:pt>
                <c:pt idx="1">
                  <c:v>3.91</c:v>
                </c:pt>
                <c:pt idx="2">
                  <c:v>2.92</c:v>
                </c:pt>
                <c:pt idx="3">
                  <c:v>2.7</c:v>
                </c:pt>
              </c:numCache>
            </c:numRef>
          </c:val>
          <c:extLst>
            <c:ext xmlns:c16="http://schemas.microsoft.com/office/drawing/2014/chart" uri="{C3380CC4-5D6E-409C-BE32-E72D297353CC}">
              <c16:uniqueId val="{00000006-B2E1-47DC-A039-6061BC536750}"/>
            </c:ext>
          </c:extLst>
        </c:ser>
        <c:ser>
          <c:idx val="11"/>
          <c:order val="7"/>
          <c:tx>
            <c:strRef>
              <c:f>Sheet1!$A$17</c:f>
              <c:strCache>
                <c:ptCount val="1"/>
                <c:pt idx="0">
                  <c:v>2015</c:v>
                </c:pt>
              </c:strCache>
            </c:strRef>
          </c:tx>
          <c:spPr>
            <a:solidFill>
              <a:srgbClr val="F5C914"/>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Sheet1!$B$17:$E$17</c:f>
              <c:numCache>
                <c:formatCode>0.00</c:formatCode>
                <c:ptCount val="4"/>
                <c:pt idx="0">
                  <c:v>3.5590576509999998</c:v>
                </c:pt>
                <c:pt idx="1">
                  <c:v>3.5590576509999998</c:v>
                </c:pt>
                <c:pt idx="2">
                  <c:v>2.8175142379999998</c:v>
                </c:pt>
                <c:pt idx="3">
                  <c:v>2.5406019469999999</c:v>
                </c:pt>
              </c:numCache>
            </c:numRef>
          </c:val>
          <c:extLst>
            <c:ext xmlns:c16="http://schemas.microsoft.com/office/drawing/2014/chart" uri="{C3380CC4-5D6E-409C-BE32-E72D297353CC}">
              <c16:uniqueId val="{00000007-B2E1-47DC-A039-6061BC536750}"/>
            </c:ext>
          </c:extLst>
        </c:ser>
        <c:ser>
          <c:idx val="12"/>
          <c:order val="8"/>
          <c:tx>
            <c:strRef>
              <c:f>Sheet1!$A$18</c:f>
              <c:strCache>
                <c:ptCount val="1"/>
                <c:pt idx="0">
                  <c:v>2016</c:v>
                </c:pt>
              </c:strCache>
            </c:strRef>
          </c:tx>
          <c:spPr>
            <a:solidFill>
              <a:srgbClr val="E88F36"/>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Sheet1!$B$18:$E$18</c:f>
              <c:numCache>
                <c:formatCode>0.00</c:formatCode>
                <c:ptCount val="4"/>
                <c:pt idx="0">
                  <c:v>3.696273095238094</c:v>
                </c:pt>
                <c:pt idx="1">
                  <c:v>3.6623069534883705</c:v>
                </c:pt>
                <c:pt idx="2">
                  <c:v>2.8790527037037035</c:v>
                </c:pt>
                <c:pt idx="3">
                  <c:v>2.5010410740740734</c:v>
                </c:pt>
              </c:numCache>
            </c:numRef>
          </c:val>
          <c:extLst>
            <c:ext xmlns:c16="http://schemas.microsoft.com/office/drawing/2014/chart" uri="{C3380CC4-5D6E-409C-BE32-E72D297353CC}">
              <c16:uniqueId val="{00000008-B2E1-47DC-A039-6061BC536750}"/>
            </c:ext>
          </c:extLst>
        </c:ser>
        <c:ser>
          <c:idx val="14"/>
          <c:order val="9"/>
          <c:tx>
            <c:strRef>
              <c:f>Sheet1!$A$19</c:f>
              <c:strCache>
                <c:ptCount val="1"/>
                <c:pt idx="0">
                  <c:v>2017</c:v>
                </c:pt>
              </c:strCache>
            </c:strRef>
          </c:tx>
          <c:spPr>
            <a:solidFill>
              <a:srgbClr val="FAF56B"/>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Sheet1!$B$19:$E$19</c:f>
              <c:numCache>
                <c:formatCode>0.00</c:formatCode>
                <c:ptCount val="4"/>
                <c:pt idx="0">
                  <c:v>4.4180267435897438</c:v>
                </c:pt>
                <c:pt idx="1">
                  <c:v>4.4039630512820516</c:v>
                </c:pt>
                <c:pt idx="2">
                  <c:v>3.7699407499999991</c:v>
                </c:pt>
                <c:pt idx="3">
                  <c:v>2.8789804999999999</c:v>
                </c:pt>
              </c:numCache>
            </c:numRef>
          </c:val>
          <c:extLst>
            <c:ext xmlns:c16="http://schemas.microsoft.com/office/drawing/2014/chart" uri="{C3380CC4-5D6E-409C-BE32-E72D297353CC}">
              <c16:uniqueId val="{00000009-B2E1-47DC-A039-6061BC536750}"/>
            </c:ext>
          </c:extLst>
        </c:ser>
        <c:ser>
          <c:idx val="15"/>
          <c:order val="10"/>
          <c:tx>
            <c:strRef>
              <c:f>Sheet1!$A$20</c:f>
              <c:strCache>
                <c:ptCount val="1"/>
                <c:pt idx="0">
                  <c:v>2018</c:v>
                </c:pt>
              </c:strCache>
            </c:strRef>
          </c:tx>
          <c:spPr>
            <a:solidFill>
              <a:srgbClr val="FBEAD8"/>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Sheet1!$B$20:$E$20</c:f>
              <c:numCache>
                <c:formatCode>0.00</c:formatCode>
                <c:ptCount val="4"/>
                <c:pt idx="0">
                  <c:v>3.89</c:v>
                </c:pt>
                <c:pt idx="1">
                  <c:v>3.87</c:v>
                </c:pt>
                <c:pt idx="2">
                  <c:v>2.42</c:v>
                </c:pt>
                <c:pt idx="3">
                  <c:v>2.36</c:v>
                </c:pt>
              </c:numCache>
            </c:numRef>
          </c:val>
          <c:extLst>
            <c:ext xmlns:c16="http://schemas.microsoft.com/office/drawing/2014/chart" uri="{C3380CC4-5D6E-409C-BE32-E72D297353CC}">
              <c16:uniqueId val="{0000000A-B2E1-47DC-A039-6061BC536750}"/>
            </c:ext>
          </c:extLst>
        </c:ser>
        <c:ser>
          <c:idx val="13"/>
          <c:order val="11"/>
          <c:tx>
            <c:strRef>
              <c:f>Sheet1!$A$21</c:f>
              <c:strCache>
                <c:ptCount val="1"/>
                <c:pt idx="0">
                  <c:v>2019</c:v>
                </c:pt>
              </c:strCache>
            </c:strRef>
          </c:tx>
          <c:spPr>
            <a:solidFill>
              <a:srgbClr val="A26426"/>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Sheet1!$B$21:$E$21</c:f>
              <c:numCache>
                <c:formatCode>0.00</c:formatCode>
                <c:ptCount val="4"/>
                <c:pt idx="0">
                  <c:v>3.890780294117647</c:v>
                </c:pt>
                <c:pt idx="1">
                  <c:v>3.8626285263157891</c:v>
                </c:pt>
                <c:pt idx="2">
                  <c:v>2.0381505</c:v>
                </c:pt>
                <c:pt idx="3">
                  <c:v>2.0381505</c:v>
                </c:pt>
              </c:numCache>
            </c:numRef>
          </c:val>
          <c:extLst>
            <c:ext xmlns:c16="http://schemas.microsoft.com/office/drawing/2014/chart" uri="{C3380CC4-5D6E-409C-BE32-E72D297353CC}">
              <c16:uniqueId val="{0000000B-B2E1-47DC-A039-6061BC536750}"/>
            </c:ext>
          </c:extLst>
        </c:ser>
        <c:ser>
          <c:idx val="16"/>
          <c:order val="12"/>
          <c:tx>
            <c:strRef>
              <c:f>Sheet1!$A$22</c:f>
              <c:strCache>
                <c:ptCount val="1"/>
                <c:pt idx="0">
                  <c:v>2020</c:v>
                </c:pt>
              </c:strCache>
            </c:strRef>
          </c:tx>
          <c:spPr>
            <a:solidFill>
              <a:srgbClr val="730008"/>
            </a:solidFill>
            <a:ln w="26841">
              <a:noFill/>
            </a:ln>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Sheet1!$B$22:$E$22</c:f>
              <c:numCache>
                <c:formatCode>0.00</c:formatCode>
                <c:ptCount val="4"/>
                <c:pt idx="0">
                  <c:v>3.87</c:v>
                </c:pt>
                <c:pt idx="1">
                  <c:v>3.87</c:v>
                </c:pt>
                <c:pt idx="2" formatCode="General">
                  <c:v>0</c:v>
                </c:pt>
                <c:pt idx="3" formatCode="General">
                  <c:v>0</c:v>
                </c:pt>
              </c:numCache>
            </c:numRef>
          </c:val>
          <c:extLst>
            <c:ext xmlns:c16="http://schemas.microsoft.com/office/drawing/2014/chart" uri="{C3380CC4-5D6E-409C-BE32-E72D297353CC}">
              <c16:uniqueId val="{0000000C-B2E1-47DC-A039-6061BC536750}"/>
            </c:ext>
          </c:extLst>
        </c:ser>
        <c:ser>
          <c:idx val="0"/>
          <c:order val="13"/>
          <c:tx>
            <c:strRef>
              <c:f>Sheet1!$A$23</c:f>
              <c:strCache>
                <c:ptCount val="1"/>
                <c:pt idx="0">
                  <c:v>2021</c:v>
                </c:pt>
              </c:strCache>
            </c:strRef>
          </c:tx>
          <c:spPr>
            <a:solidFill>
              <a:srgbClr val="C0BCB2"/>
            </a:solidFill>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Sheet1!$B$23:$E$23</c:f>
              <c:numCache>
                <c:formatCode>General</c:formatCode>
                <c:ptCount val="4"/>
                <c:pt idx="0">
                  <c:v>4.29</c:v>
                </c:pt>
                <c:pt idx="1">
                  <c:v>4.29</c:v>
                </c:pt>
                <c:pt idx="2">
                  <c:v>0</c:v>
                </c:pt>
                <c:pt idx="3">
                  <c:v>0</c:v>
                </c:pt>
              </c:numCache>
            </c:numRef>
          </c:val>
          <c:extLst>
            <c:ext xmlns:c16="http://schemas.microsoft.com/office/drawing/2014/chart" uri="{C3380CC4-5D6E-409C-BE32-E72D297353CC}">
              <c16:uniqueId val="{0000000D-B2E1-47DC-A039-6061BC536750}"/>
            </c:ext>
          </c:extLst>
        </c:ser>
        <c:ser>
          <c:idx val="2"/>
          <c:order val="14"/>
          <c:tx>
            <c:strRef>
              <c:f>Sheet1!$A$24</c:f>
              <c:strCache>
                <c:ptCount val="1"/>
                <c:pt idx="0">
                  <c:v>2022</c:v>
                </c:pt>
              </c:strCache>
            </c:strRef>
          </c:tx>
          <c:spPr>
            <a:solidFill>
              <a:srgbClr val="78766F"/>
            </a:solidFill>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Sheet1!$B$24:$E$24</c:f>
              <c:numCache>
                <c:formatCode>General</c:formatCode>
                <c:ptCount val="4"/>
                <c:pt idx="0">
                  <c:v>3.86</c:v>
                </c:pt>
                <c:pt idx="1">
                  <c:v>3.55</c:v>
                </c:pt>
                <c:pt idx="2">
                  <c:v>3.08</c:v>
                </c:pt>
                <c:pt idx="3">
                  <c:v>3.02</c:v>
                </c:pt>
              </c:numCache>
            </c:numRef>
          </c:val>
          <c:extLst>
            <c:ext xmlns:c16="http://schemas.microsoft.com/office/drawing/2014/chart" uri="{C3380CC4-5D6E-409C-BE32-E72D297353CC}">
              <c16:uniqueId val="{0000000E-B2E1-47DC-A039-6061BC536750}"/>
            </c:ext>
          </c:extLst>
        </c:ser>
        <c:ser>
          <c:idx val="3"/>
          <c:order val="15"/>
          <c:tx>
            <c:strRef>
              <c:f>Sheet1!$A$25</c:f>
              <c:strCache>
                <c:ptCount val="1"/>
                <c:pt idx="0">
                  <c:v>2023</c:v>
                </c:pt>
              </c:strCache>
            </c:strRef>
          </c:tx>
          <c:spPr>
            <a:solidFill>
              <a:srgbClr val="484643"/>
            </a:solidFill>
          </c:spPr>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Sheet1!$B$25:$E$25</c:f>
              <c:numCache>
                <c:formatCode>General</c:formatCode>
                <c:ptCount val="4"/>
                <c:pt idx="0">
                  <c:v>2.59</c:v>
                </c:pt>
                <c:pt idx="1">
                  <c:v>2.59</c:v>
                </c:pt>
                <c:pt idx="2">
                  <c:v>0</c:v>
                </c:pt>
                <c:pt idx="3">
                  <c:v>0</c:v>
                </c:pt>
              </c:numCache>
            </c:numRef>
          </c:val>
          <c:extLst>
            <c:ext xmlns:c16="http://schemas.microsoft.com/office/drawing/2014/chart" uri="{C3380CC4-5D6E-409C-BE32-E72D297353CC}">
              <c16:uniqueId val="{0000000F-B2E1-47DC-A039-6061BC536750}"/>
            </c:ext>
          </c:extLst>
        </c:ser>
        <c:ser>
          <c:idx val="5"/>
          <c:order val="16"/>
          <c:tx>
            <c:strRef>
              <c:f>Sheet1!$A$26</c:f>
              <c:strCache>
                <c:ptCount val="1"/>
                <c:pt idx="0">
                  <c:v>2024</c:v>
                </c:pt>
              </c:strCache>
            </c:strRef>
          </c:tx>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Sheet1!$B$26:$E$26</c:f>
              <c:numCache>
                <c:formatCode>General</c:formatCode>
                <c:ptCount val="4"/>
                <c:pt idx="0">
                  <c:v>3.04</c:v>
                </c:pt>
                <c:pt idx="1">
                  <c:v>3.12</c:v>
                </c:pt>
                <c:pt idx="2">
                  <c:v>2.23</c:v>
                </c:pt>
                <c:pt idx="3">
                  <c:v>1.74</c:v>
                </c:pt>
              </c:numCache>
            </c:numRef>
          </c:val>
          <c:extLst>
            <c:ext xmlns:c16="http://schemas.microsoft.com/office/drawing/2014/chart" uri="{C3380CC4-5D6E-409C-BE32-E72D297353CC}">
              <c16:uniqueId val="{00000000-24F7-4B2C-9E72-C9F0DCB853C3}"/>
            </c:ext>
          </c:extLst>
        </c:ser>
        <c:ser>
          <c:idx val="17"/>
          <c:order val="17"/>
          <c:tx>
            <c:strRef>
              <c:f>Sheet1!$A$27</c:f>
              <c:strCache>
                <c:ptCount val="1"/>
                <c:pt idx="0">
                  <c:v>LTM Sep-25</c:v>
                </c:pt>
              </c:strCache>
            </c:strRef>
          </c:tx>
          <c:invertIfNegative val="0"/>
          <c:cat>
            <c:strRef>
              <c:f>Sheet1!$B$1:$E$1</c:f>
              <c:strCache>
                <c:ptCount val="4"/>
                <c:pt idx="0">
                  <c:v>EBITDA/Sr Interest</c:v>
                </c:pt>
                <c:pt idx="1">
                  <c:v>EBITDA/Cash Interest</c:v>
                </c:pt>
                <c:pt idx="2">
                  <c:v>EBITDA - Mainten. Capex/Cash Interest</c:v>
                </c:pt>
                <c:pt idx="3">
                  <c:v>EBITDA - Capex/Cash Interest</c:v>
                </c:pt>
              </c:strCache>
            </c:strRef>
          </c:cat>
          <c:val>
            <c:numRef>
              <c:f>Sheet1!$B$27:$E$27</c:f>
              <c:numCache>
                <c:formatCode>General</c:formatCode>
                <c:ptCount val="4"/>
                <c:pt idx="0">
                  <c:v>3.16</c:v>
                </c:pt>
                <c:pt idx="1">
                  <c:v>3.06</c:v>
                </c:pt>
                <c:pt idx="2">
                  <c:v>2.33</c:v>
                </c:pt>
                <c:pt idx="3">
                  <c:v>2.31</c:v>
                </c:pt>
              </c:numCache>
            </c:numRef>
          </c:val>
          <c:extLst>
            <c:ext xmlns:c16="http://schemas.microsoft.com/office/drawing/2014/chart" uri="{C3380CC4-5D6E-409C-BE32-E72D297353CC}">
              <c16:uniqueId val="{00000000-CB2E-437B-B52E-6815FA637D1C}"/>
            </c:ext>
          </c:extLst>
        </c:ser>
        <c:dLbls>
          <c:showLegendKey val="0"/>
          <c:showVal val="0"/>
          <c:showCatName val="0"/>
          <c:showSerName val="0"/>
          <c:showPercent val="0"/>
          <c:showBubbleSize val="0"/>
        </c:dLbls>
        <c:gapWidth val="60"/>
        <c:axId val="289925752"/>
        <c:axId val="1"/>
      </c:barChart>
      <c:catAx>
        <c:axId val="28992575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5"/>
          <c:min val="0"/>
        </c:scaling>
        <c:delete val="0"/>
        <c:axPos val="l"/>
        <c:numFmt formatCode="0&quot;x&quot;" sourceLinked="0"/>
        <c:majorTickMark val="out"/>
        <c:minorTickMark val="none"/>
        <c:tickLblPos val="nextTo"/>
        <c:spPr>
          <a:noFill/>
          <a:ln w="3353">
            <a:noFill/>
            <a:prstDash val="solid"/>
          </a:ln>
        </c:spPr>
        <c:txPr>
          <a:bodyPr rot="0" vert="horz"/>
          <a:lstStyle/>
          <a:p>
            <a:pPr>
              <a:defRPr/>
            </a:pPr>
            <a:endParaRPr lang="en-US"/>
          </a:p>
        </c:txPr>
        <c:crossAx val="289925752"/>
        <c:crosses val="autoZero"/>
        <c:crossBetween val="between"/>
        <c:majorUnit val="1"/>
      </c:valAx>
      <c:spPr>
        <a:noFill/>
        <a:ln w="27040">
          <a:noFill/>
        </a:ln>
      </c:spPr>
    </c:plotArea>
    <c:legend>
      <c:legendPos val="b"/>
      <c:layout>
        <c:manualLayout>
          <c:xMode val="edge"/>
          <c:yMode val="edge"/>
          <c:x val="1.8756683192378727E-2"/>
          <c:y val="0.81210053288793449"/>
          <c:w val="0.9427442403032954"/>
          <c:h val="0.10823808955698719"/>
        </c:manualLayout>
      </c:layout>
      <c:overlay val="0"/>
      <c:spPr>
        <a:solidFill>
          <a:schemeClr val="bg1"/>
        </a:solidFill>
        <a:ln w="3353">
          <a:noFill/>
          <a:prstDash val="solid"/>
        </a:ln>
      </c:spPr>
    </c:legend>
    <c:plotVisOnly val="1"/>
    <c:dispBlanksAs val="gap"/>
    <c:showDLblsOverMax val="0"/>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94235442791874E-2"/>
          <c:y val="3.4835958005249343E-2"/>
          <c:w val="0.9233279867794304"/>
          <c:h val="0.82692615127654501"/>
        </c:manualLayout>
      </c:layout>
      <c:lineChart>
        <c:grouping val="standard"/>
        <c:varyColors val="0"/>
        <c:ser>
          <c:idx val="1"/>
          <c:order val="0"/>
          <c:spPr>
            <a:ln w="38100">
              <a:solidFill>
                <a:srgbClr val="1D5080"/>
              </a:solidFill>
              <a:prstDash val="solid"/>
            </a:ln>
          </c:spPr>
          <c:marker>
            <c:spPr>
              <a:noFill/>
              <a:ln>
                <a:noFill/>
              </a:ln>
            </c:spPr>
          </c:marker>
          <c:dPt>
            <c:idx val="0"/>
            <c:bubble3D val="0"/>
            <c:extLst>
              <c:ext xmlns:c16="http://schemas.microsoft.com/office/drawing/2014/chart" uri="{C3380CC4-5D6E-409C-BE32-E72D297353CC}">
                <c16:uniqueId val="{00000000-8D53-414B-8819-C63F36C0F612}"/>
              </c:ext>
            </c:extLst>
          </c:dPt>
          <c:dPt>
            <c:idx val="1"/>
            <c:bubble3D val="0"/>
            <c:extLst>
              <c:ext xmlns:c16="http://schemas.microsoft.com/office/drawing/2014/chart" uri="{C3380CC4-5D6E-409C-BE32-E72D297353CC}">
                <c16:uniqueId val="{00000001-8D53-414B-8819-C63F36C0F612}"/>
              </c:ext>
            </c:extLst>
          </c:dPt>
          <c:dPt>
            <c:idx val="2"/>
            <c:bubble3D val="0"/>
            <c:extLst>
              <c:ext xmlns:c16="http://schemas.microsoft.com/office/drawing/2014/chart" uri="{C3380CC4-5D6E-409C-BE32-E72D297353CC}">
                <c16:uniqueId val="{00000002-8D53-414B-8819-C63F36C0F612}"/>
              </c:ext>
            </c:extLst>
          </c:dPt>
          <c:dPt>
            <c:idx val="3"/>
            <c:bubble3D val="0"/>
            <c:extLst>
              <c:ext xmlns:c16="http://schemas.microsoft.com/office/drawing/2014/chart" uri="{C3380CC4-5D6E-409C-BE32-E72D297353CC}">
                <c16:uniqueId val="{00000003-8D53-414B-8819-C63F36C0F612}"/>
              </c:ext>
            </c:extLst>
          </c:dPt>
          <c:dPt>
            <c:idx val="4"/>
            <c:bubble3D val="0"/>
            <c:extLst>
              <c:ext xmlns:c16="http://schemas.microsoft.com/office/drawing/2014/chart" uri="{C3380CC4-5D6E-409C-BE32-E72D297353CC}">
                <c16:uniqueId val="{00000004-8D53-414B-8819-C63F36C0F612}"/>
              </c:ext>
            </c:extLst>
          </c:dPt>
          <c:dPt>
            <c:idx val="5"/>
            <c:bubble3D val="0"/>
            <c:extLst>
              <c:ext xmlns:c16="http://schemas.microsoft.com/office/drawing/2014/chart" uri="{C3380CC4-5D6E-409C-BE32-E72D297353CC}">
                <c16:uniqueId val="{00000005-8D53-414B-8819-C63F36C0F612}"/>
              </c:ext>
            </c:extLst>
          </c:dPt>
          <c:dPt>
            <c:idx val="6"/>
            <c:bubble3D val="0"/>
            <c:extLst>
              <c:ext xmlns:c16="http://schemas.microsoft.com/office/drawing/2014/chart" uri="{C3380CC4-5D6E-409C-BE32-E72D297353CC}">
                <c16:uniqueId val="{00000006-8D53-414B-8819-C63F36C0F612}"/>
              </c:ext>
            </c:extLst>
          </c:dPt>
          <c:dPt>
            <c:idx val="7"/>
            <c:bubble3D val="0"/>
            <c:extLst>
              <c:ext xmlns:c16="http://schemas.microsoft.com/office/drawing/2014/chart" uri="{C3380CC4-5D6E-409C-BE32-E72D297353CC}">
                <c16:uniqueId val="{00000007-8D53-414B-8819-C63F36C0F612}"/>
              </c:ext>
            </c:extLst>
          </c:dPt>
          <c:dPt>
            <c:idx val="8"/>
            <c:bubble3D val="0"/>
            <c:extLst>
              <c:ext xmlns:c16="http://schemas.microsoft.com/office/drawing/2014/chart" uri="{C3380CC4-5D6E-409C-BE32-E72D297353CC}">
                <c16:uniqueId val="{00000008-8D53-414B-8819-C63F36C0F612}"/>
              </c:ext>
            </c:extLst>
          </c:dPt>
          <c:dPt>
            <c:idx val="9"/>
            <c:bubble3D val="0"/>
            <c:extLst>
              <c:ext xmlns:c16="http://schemas.microsoft.com/office/drawing/2014/chart" uri="{C3380CC4-5D6E-409C-BE32-E72D297353CC}">
                <c16:uniqueId val="{00000009-8D53-414B-8819-C63F36C0F612}"/>
              </c:ext>
            </c:extLst>
          </c:dPt>
          <c:dPt>
            <c:idx val="10"/>
            <c:bubble3D val="0"/>
            <c:extLst>
              <c:ext xmlns:c16="http://schemas.microsoft.com/office/drawing/2014/chart" uri="{C3380CC4-5D6E-409C-BE32-E72D297353CC}">
                <c16:uniqueId val="{0000000A-8D53-414B-8819-C63F36C0F612}"/>
              </c:ext>
            </c:extLst>
          </c:dPt>
          <c:dPt>
            <c:idx val="11"/>
            <c:bubble3D val="0"/>
            <c:extLst>
              <c:ext xmlns:c16="http://schemas.microsoft.com/office/drawing/2014/chart" uri="{C3380CC4-5D6E-409C-BE32-E72D297353CC}">
                <c16:uniqueId val="{0000000B-8D53-414B-8819-C63F36C0F612}"/>
              </c:ext>
            </c:extLst>
          </c:dPt>
          <c:dPt>
            <c:idx val="12"/>
            <c:bubble3D val="0"/>
            <c:extLst>
              <c:ext xmlns:c16="http://schemas.microsoft.com/office/drawing/2014/chart" uri="{C3380CC4-5D6E-409C-BE32-E72D297353CC}">
                <c16:uniqueId val="{0000000C-8D53-414B-8819-C63F36C0F612}"/>
              </c:ext>
            </c:extLst>
          </c:dPt>
          <c:dPt>
            <c:idx val="13"/>
            <c:bubble3D val="0"/>
            <c:extLst>
              <c:ext xmlns:c16="http://schemas.microsoft.com/office/drawing/2014/chart" uri="{C3380CC4-5D6E-409C-BE32-E72D297353CC}">
                <c16:uniqueId val="{0000000D-8D53-414B-8819-C63F36C0F612}"/>
              </c:ext>
            </c:extLst>
          </c:dPt>
          <c:dPt>
            <c:idx val="14"/>
            <c:bubble3D val="0"/>
            <c:extLst>
              <c:ext xmlns:c16="http://schemas.microsoft.com/office/drawing/2014/chart" uri="{C3380CC4-5D6E-409C-BE32-E72D297353CC}">
                <c16:uniqueId val="{0000000E-8D53-414B-8819-C63F36C0F612}"/>
              </c:ext>
            </c:extLst>
          </c:dPt>
          <c:dPt>
            <c:idx val="15"/>
            <c:bubble3D val="0"/>
            <c:extLst>
              <c:ext xmlns:c16="http://schemas.microsoft.com/office/drawing/2014/chart" uri="{C3380CC4-5D6E-409C-BE32-E72D297353CC}">
                <c16:uniqueId val="{0000000F-8D53-414B-8819-C63F36C0F612}"/>
              </c:ext>
            </c:extLst>
          </c:dPt>
          <c:dPt>
            <c:idx val="16"/>
            <c:bubble3D val="0"/>
            <c:extLst>
              <c:ext xmlns:c16="http://schemas.microsoft.com/office/drawing/2014/chart" uri="{C3380CC4-5D6E-409C-BE32-E72D297353CC}">
                <c16:uniqueId val="{00000010-8D53-414B-8819-C63F36C0F612}"/>
              </c:ext>
            </c:extLst>
          </c:dPt>
          <c:dPt>
            <c:idx val="17"/>
            <c:bubble3D val="0"/>
            <c:extLst>
              <c:ext xmlns:c16="http://schemas.microsoft.com/office/drawing/2014/chart" uri="{C3380CC4-5D6E-409C-BE32-E72D297353CC}">
                <c16:uniqueId val="{00000011-8D53-414B-8819-C63F36C0F612}"/>
              </c:ext>
            </c:extLst>
          </c:dPt>
          <c:dPt>
            <c:idx val="18"/>
            <c:bubble3D val="0"/>
            <c:extLst>
              <c:ext xmlns:c16="http://schemas.microsoft.com/office/drawing/2014/chart" uri="{C3380CC4-5D6E-409C-BE32-E72D297353CC}">
                <c16:uniqueId val="{00000012-8D53-414B-8819-C63F36C0F612}"/>
              </c:ext>
            </c:extLst>
          </c:dPt>
          <c:dPt>
            <c:idx val="19"/>
            <c:bubble3D val="0"/>
            <c:extLst>
              <c:ext xmlns:c16="http://schemas.microsoft.com/office/drawing/2014/chart" uri="{C3380CC4-5D6E-409C-BE32-E72D297353CC}">
                <c16:uniqueId val="{00000013-8D53-414B-8819-C63F36C0F612}"/>
              </c:ext>
            </c:extLst>
          </c:dPt>
          <c:dPt>
            <c:idx val="20"/>
            <c:bubble3D val="0"/>
            <c:extLst>
              <c:ext xmlns:c16="http://schemas.microsoft.com/office/drawing/2014/chart" uri="{C3380CC4-5D6E-409C-BE32-E72D297353CC}">
                <c16:uniqueId val="{00000014-8D53-414B-8819-C63F36C0F612}"/>
              </c:ext>
            </c:extLst>
          </c:dPt>
          <c:dPt>
            <c:idx val="21"/>
            <c:bubble3D val="0"/>
            <c:extLst>
              <c:ext xmlns:c16="http://schemas.microsoft.com/office/drawing/2014/chart" uri="{C3380CC4-5D6E-409C-BE32-E72D297353CC}">
                <c16:uniqueId val="{00000015-8D53-414B-8819-C63F36C0F612}"/>
              </c:ext>
            </c:extLst>
          </c:dPt>
          <c:dPt>
            <c:idx val="22"/>
            <c:bubble3D val="0"/>
            <c:extLst>
              <c:ext xmlns:c16="http://schemas.microsoft.com/office/drawing/2014/chart" uri="{C3380CC4-5D6E-409C-BE32-E72D297353CC}">
                <c16:uniqueId val="{00000016-8D53-414B-8819-C63F36C0F612}"/>
              </c:ext>
            </c:extLst>
          </c:dPt>
          <c:dPt>
            <c:idx val="23"/>
            <c:bubble3D val="0"/>
            <c:extLst>
              <c:ext xmlns:c16="http://schemas.microsoft.com/office/drawing/2014/chart" uri="{C3380CC4-5D6E-409C-BE32-E72D297353CC}">
                <c16:uniqueId val="{00000017-8D53-414B-8819-C63F36C0F612}"/>
              </c:ext>
            </c:extLst>
          </c:dPt>
          <c:dPt>
            <c:idx val="24"/>
            <c:bubble3D val="0"/>
            <c:extLst>
              <c:ext xmlns:c16="http://schemas.microsoft.com/office/drawing/2014/chart" uri="{C3380CC4-5D6E-409C-BE32-E72D297353CC}">
                <c16:uniqueId val="{00000018-8D53-414B-8819-C63F36C0F612}"/>
              </c:ext>
            </c:extLst>
          </c:dPt>
          <c:dPt>
            <c:idx val="25"/>
            <c:bubble3D val="0"/>
            <c:extLst>
              <c:ext xmlns:c16="http://schemas.microsoft.com/office/drawing/2014/chart" uri="{C3380CC4-5D6E-409C-BE32-E72D297353CC}">
                <c16:uniqueId val="{00000019-8D53-414B-8819-C63F36C0F612}"/>
              </c:ext>
            </c:extLst>
          </c:dPt>
          <c:dPt>
            <c:idx val="26"/>
            <c:bubble3D val="0"/>
            <c:extLst>
              <c:ext xmlns:c16="http://schemas.microsoft.com/office/drawing/2014/chart" uri="{C3380CC4-5D6E-409C-BE32-E72D297353CC}">
                <c16:uniqueId val="{0000001A-8D53-414B-8819-C63F36C0F612}"/>
              </c:ext>
            </c:extLst>
          </c:dPt>
          <c:dPt>
            <c:idx val="27"/>
            <c:bubble3D val="0"/>
            <c:extLst>
              <c:ext xmlns:c16="http://schemas.microsoft.com/office/drawing/2014/chart" uri="{C3380CC4-5D6E-409C-BE32-E72D297353CC}">
                <c16:uniqueId val="{0000001B-8D53-414B-8819-C63F36C0F612}"/>
              </c:ext>
            </c:extLst>
          </c:dPt>
          <c:dPt>
            <c:idx val="28"/>
            <c:bubble3D val="0"/>
            <c:extLst>
              <c:ext xmlns:c16="http://schemas.microsoft.com/office/drawing/2014/chart" uri="{C3380CC4-5D6E-409C-BE32-E72D297353CC}">
                <c16:uniqueId val="{0000001C-8D53-414B-8819-C63F36C0F612}"/>
              </c:ext>
            </c:extLst>
          </c:dPt>
          <c:dPt>
            <c:idx val="29"/>
            <c:bubble3D val="0"/>
            <c:extLst>
              <c:ext xmlns:c16="http://schemas.microsoft.com/office/drawing/2014/chart" uri="{C3380CC4-5D6E-409C-BE32-E72D297353CC}">
                <c16:uniqueId val="{0000001D-8D53-414B-8819-C63F36C0F612}"/>
              </c:ext>
            </c:extLst>
          </c:dPt>
          <c:dPt>
            <c:idx val="30"/>
            <c:bubble3D val="0"/>
            <c:extLst>
              <c:ext xmlns:c16="http://schemas.microsoft.com/office/drawing/2014/chart" uri="{C3380CC4-5D6E-409C-BE32-E72D297353CC}">
                <c16:uniqueId val="{0000001E-8D53-414B-8819-C63F36C0F612}"/>
              </c:ext>
            </c:extLst>
          </c:dPt>
          <c:dPt>
            <c:idx val="31"/>
            <c:bubble3D val="0"/>
            <c:extLst>
              <c:ext xmlns:c16="http://schemas.microsoft.com/office/drawing/2014/chart" uri="{C3380CC4-5D6E-409C-BE32-E72D297353CC}">
                <c16:uniqueId val="{0000001F-8D53-414B-8819-C63F36C0F612}"/>
              </c:ext>
            </c:extLst>
          </c:dPt>
          <c:dPt>
            <c:idx val="32"/>
            <c:bubble3D val="0"/>
            <c:extLst>
              <c:ext xmlns:c16="http://schemas.microsoft.com/office/drawing/2014/chart" uri="{C3380CC4-5D6E-409C-BE32-E72D297353CC}">
                <c16:uniqueId val="{00000020-8D53-414B-8819-C63F36C0F612}"/>
              </c:ext>
            </c:extLst>
          </c:dPt>
          <c:dPt>
            <c:idx val="33"/>
            <c:bubble3D val="0"/>
            <c:extLst>
              <c:ext xmlns:c16="http://schemas.microsoft.com/office/drawing/2014/chart" uri="{C3380CC4-5D6E-409C-BE32-E72D297353CC}">
                <c16:uniqueId val="{00000021-8D53-414B-8819-C63F36C0F612}"/>
              </c:ext>
            </c:extLst>
          </c:dPt>
          <c:dPt>
            <c:idx val="34"/>
            <c:bubble3D val="0"/>
            <c:extLst>
              <c:ext xmlns:c16="http://schemas.microsoft.com/office/drawing/2014/chart" uri="{C3380CC4-5D6E-409C-BE32-E72D297353CC}">
                <c16:uniqueId val="{00000022-8D53-414B-8819-C63F36C0F612}"/>
              </c:ext>
            </c:extLst>
          </c:dPt>
          <c:dPt>
            <c:idx val="35"/>
            <c:bubble3D val="0"/>
            <c:extLst>
              <c:ext xmlns:c16="http://schemas.microsoft.com/office/drawing/2014/chart" uri="{C3380CC4-5D6E-409C-BE32-E72D297353CC}">
                <c16:uniqueId val="{00000023-8D53-414B-8819-C63F36C0F612}"/>
              </c:ext>
            </c:extLst>
          </c:dPt>
          <c:dPt>
            <c:idx val="36"/>
            <c:bubble3D val="0"/>
            <c:extLst>
              <c:ext xmlns:c16="http://schemas.microsoft.com/office/drawing/2014/chart" uri="{C3380CC4-5D6E-409C-BE32-E72D297353CC}">
                <c16:uniqueId val="{00000024-8D53-414B-8819-C63F36C0F612}"/>
              </c:ext>
            </c:extLst>
          </c:dPt>
          <c:dPt>
            <c:idx val="37"/>
            <c:bubble3D val="0"/>
            <c:extLst>
              <c:ext xmlns:c16="http://schemas.microsoft.com/office/drawing/2014/chart" uri="{C3380CC4-5D6E-409C-BE32-E72D297353CC}">
                <c16:uniqueId val="{00000025-8D53-414B-8819-C63F36C0F612}"/>
              </c:ext>
            </c:extLst>
          </c:dPt>
          <c:dPt>
            <c:idx val="38"/>
            <c:bubble3D val="0"/>
            <c:extLst>
              <c:ext xmlns:c16="http://schemas.microsoft.com/office/drawing/2014/chart" uri="{C3380CC4-5D6E-409C-BE32-E72D297353CC}">
                <c16:uniqueId val="{00000026-8D53-414B-8819-C63F36C0F612}"/>
              </c:ext>
            </c:extLst>
          </c:dPt>
          <c:dPt>
            <c:idx val="39"/>
            <c:bubble3D val="0"/>
            <c:extLst>
              <c:ext xmlns:c16="http://schemas.microsoft.com/office/drawing/2014/chart" uri="{C3380CC4-5D6E-409C-BE32-E72D297353CC}">
                <c16:uniqueId val="{00000027-8D53-414B-8819-C63F36C0F612}"/>
              </c:ext>
            </c:extLst>
          </c:dPt>
          <c:dPt>
            <c:idx val="40"/>
            <c:bubble3D val="0"/>
            <c:extLst>
              <c:ext xmlns:c16="http://schemas.microsoft.com/office/drawing/2014/chart" uri="{C3380CC4-5D6E-409C-BE32-E72D297353CC}">
                <c16:uniqueId val="{00000028-8D53-414B-8819-C63F36C0F612}"/>
              </c:ext>
            </c:extLst>
          </c:dPt>
          <c:dPt>
            <c:idx val="41"/>
            <c:bubble3D val="0"/>
            <c:extLst>
              <c:ext xmlns:c16="http://schemas.microsoft.com/office/drawing/2014/chart" uri="{C3380CC4-5D6E-409C-BE32-E72D297353CC}">
                <c16:uniqueId val="{00000029-8D53-414B-8819-C63F36C0F612}"/>
              </c:ext>
            </c:extLst>
          </c:dPt>
          <c:dPt>
            <c:idx val="42"/>
            <c:bubble3D val="0"/>
            <c:extLst>
              <c:ext xmlns:c16="http://schemas.microsoft.com/office/drawing/2014/chart" uri="{C3380CC4-5D6E-409C-BE32-E72D297353CC}">
                <c16:uniqueId val="{0000002A-8D53-414B-8819-C63F36C0F612}"/>
              </c:ext>
            </c:extLst>
          </c:dPt>
          <c:dPt>
            <c:idx val="43"/>
            <c:bubble3D val="0"/>
            <c:extLst>
              <c:ext xmlns:c16="http://schemas.microsoft.com/office/drawing/2014/chart" uri="{C3380CC4-5D6E-409C-BE32-E72D297353CC}">
                <c16:uniqueId val="{0000002B-8D53-414B-8819-C63F36C0F612}"/>
              </c:ext>
            </c:extLst>
          </c:dPt>
          <c:dPt>
            <c:idx val="44"/>
            <c:bubble3D val="0"/>
            <c:extLst>
              <c:ext xmlns:c16="http://schemas.microsoft.com/office/drawing/2014/chart" uri="{C3380CC4-5D6E-409C-BE32-E72D297353CC}">
                <c16:uniqueId val="{0000002C-8D53-414B-8819-C63F36C0F612}"/>
              </c:ext>
            </c:extLst>
          </c:dPt>
          <c:dPt>
            <c:idx val="45"/>
            <c:bubble3D val="0"/>
            <c:extLst>
              <c:ext xmlns:c16="http://schemas.microsoft.com/office/drawing/2014/chart" uri="{C3380CC4-5D6E-409C-BE32-E72D297353CC}">
                <c16:uniqueId val="{0000002D-8D53-414B-8819-C63F36C0F612}"/>
              </c:ext>
            </c:extLst>
          </c:dPt>
          <c:dPt>
            <c:idx val="46"/>
            <c:bubble3D val="0"/>
            <c:extLst>
              <c:ext xmlns:c16="http://schemas.microsoft.com/office/drawing/2014/chart" uri="{C3380CC4-5D6E-409C-BE32-E72D297353CC}">
                <c16:uniqueId val="{0000002E-8D53-414B-8819-C63F36C0F612}"/>
              </c:ext>
            </c:extLst>
          </c:dPt>
          <c:dPt>
            <c:idx val="47"/>
            <c:bubble3D val="0"/>
            <c:extLst>
              <c:ext xmlns:c16="http://schemas.microsoft.com/office/drawing/2014/chart" uri="{C3380CC4-5D6E-409C-BE32-E72D297353CC}">
                <c16:uniqueId val="{0000002F-8D53-414B-8819-C63F36C0F612}"/>
              </c:ext>
            </c:extLst>
          </c:dPt>
          <c:dPt>
            <c:idx val="48"/>
            <c:bubble3D val="0"/>
            <c:extLst>
              <c:ext xmlns:c16="http://schemas.microsoft.com/office/drawing/2014/chart" uri="{C3380CC4-5D6E-409C-BE32-E72D297353CC}">
                <c16:uniqueId val="{00000030-8D53-414B-8819-C63F36C0F612}"/>
              </c:ext>
            </c:extLst>
          </c:dPt>
          <c:dPt>
            <c:idx val="49"/>
            <c:bubble3D val="0"/>
            <c:extLst>
              <c:ext xmlns:c16="http://schemas.microsoft.com/office/drawing/2014/chart" uri="{C3380CC4-5D6E-409C-BE32-E72D297353CC}">
                <c16:uniqueId val="{00000031-8D53-414B-8819-C63F36C0F612}"/>
              </c:ext>
            </c:extLst>
          </c:dPt>
          <c:dPt>
            <c:idx val="50"/>
            <c:bubble3D val="0"/>
            <c:extLst>
              <c:ext xmlns:c16="http://schemas.microsoft.com/office/drawing/2014/chart" uri="{C3380CC4-5D6E-409C-BE32-E72D297353CC}">
                <c16:uniqueId val="{00000032-8D53-414B-8819-C63F36C0F612}"/>
              </c:ext>
            </c:extLst>
          </c:dPt>
          <c:dPt>
            <c:idx val="51"/>
            <c:bubble3D val="0"/>
            <c:extLst>
              <c:ext xmlns:c16="http://schemas.microsoft.com/office/drawing/2014/chart" uri="{C3380CC4-5D6E-409C-BE32-E72D297353CC}">
                <c16:uniqueId val="{00000033-8D53-414B-8819-C63F36C0F612}"/>
              </c:ext>
            </c:extLst>
          </c:dPt>
          <c:dPt>
            <c:idx val="52"/>
            <c:bubble3D val="0"/>
            <c:extLst>
              <c:ext xmlns:c16="http://schemas.microsoft.com/office/drawing/2014/chart" uri="{C3380CC4-5D6E-409C-BE32-E72D297353CC}">
                <c16:uniqueId val="{00000034-8D53-414B-8819-C63F36C0F612}"/>
              </c:ext>
            </c:extLst>
          </c:dPt>
          <c:dPt>
            <c:idx val="53"/>
            <c:bubble3D val="0"/>
            <c:extLst>
              <c:ext xmlns:c16="http://schemas.microsoft.com/office/drawing/2014/chart" uri="{C3380CC4-5D6E-409C-BE32-E72D297353CC}">
                <c16:uniqueId val="{00000035-8D53-414B-8819-C63F36C0F612}"/>
              </c:ext>
            </c:extLst>
          </c:dPt>
          <c:dPt>
            <c:idx val="54"/>
            <c:bubble3D val="0"/>
            <c:extLst>
              <c:ext xmlns:c16="http://schemas.microsoft.com/office/drawing/2014/chart" uri="{C3380CC4-5D6E-409C-BE32-E72D297353CC}">
                <c16:uniqueId val="{00000036-8D53-414B-8819-C63F36C0F612}"/>
              </c:ext>
            </c:extLst>
          </c:dPt>
          <c:dPt>
            <c:idx val="55"/>
            <c:bubble3D val="0"/>
            <c:extLst>
              <c:ext xmlns:c16="http://schemas.microsoft.com/office/drawing/2014/chart" uri="{C3380CC4-5D6E-409C-BE32-E72D297353CC}">
                <c16:uniqueId val="{00000037-8D53-414B-8819-C63F36C0F612}"/>
              </c:ext>
            </c:extLst>
          </c:dPt>
          <c:dPt>
            <c:idx val="56"/>
            <c:bubble3D val="0"/>
            <c:extLst>
              <c:ext xmlns:c16="http://schemas.microsoft.com/office/drawing/2014/chart" uri="{C3380CC4-5D6E-409C-BE32-E72D297353CC}">
                <c16:uniqueId val="{00000038-8D53-414B-8819-C63F36C0F612}"/>
              </c:ext>
            </c:extLst>
          </c:dPt>
          <c:dPt>
            <c:idx val="57"/>
            <c:bubble3D val="0"/>
            <c:extLst>
              <c:ext xmlns:c16="http://schemas.microsoft.com/office/drawing/2014/chart" uri="{C3380CC4-5D6E-409C-BE32-E72D297353CC}">
                <c16:uniqueId val="{00000039-8D53-414B-8819-C63F36C0F612}"/>
              </c:ext>
            </c:extLst>
          </c:dPt>
          <c:dPt>
            <c:idx val="58"/>
            <c:bubble3D val="0"/>
            <c:extLst>
              <c:ext xmlns:c16="http://schemas.microsoft.com/office/drawing/2014/chart" uri="{C3380CC4-5D6E-409C-BE32-E72D297353CC}">
                <c16:uniqueId val="{0000003A-8D53-414B-8819-C63F36C0F612}"/>
              </c:ext>
            </c:extLst>
          </c:dPt>
          <c:dPt>
            <c:idx val="59"/>
            <c:bubble3D val="0"/>
            <c:extLst>
              <c:ext xmlns:c16="http://schemas.microsoft.com/office/drawing/2014/chart" uri="{C3380CC4-5D6E-409C-BE32-E72D297353CC}">
                <c16:uniqueId val="{0000003B-8D53-414B-8819-C63F36C0F612}"/>
              </c:ext>
            </c:extLst>
          </c:dPt>
          <c:dPt>
            <c:idx val="60"/>
            <c:bubble3D val="0"/>
            <c:extLst>
              <c:ext xmlns:c16="http://schemas.microsoft.com/office/drawing/2014/chart" uri="{C3380CC4-5D6E-409C-BE32-E72D297353CC}">
                <c16:uniqueId val="{0000003C-8D53-414B-8819-C63F36C0F612}"/>
              </c:ext>
            </c:extLst>
          </c:dPt>
          <c:dPt>
            <c:idx val="61"/>
            <c:bubble3D val="0"/>
            <c:extLst>
              <c:ext xmlns:c16="http://schemas.microsoft.com/office/drawing/2014/chart" uri="{C3380CC4-5D6E-409C-BE32-E72D297353CC}">
                <c16:uniqueId val="{0000003D-8D53-414B-8819-C63F36C0F612}"/>
              </c:ext>
            </c:extLst>
          </c:dPt>
          <c:dPt>
            <c:idx val="62"/>
            <c:bubble3D val="0"/>
            <c:extLst>
              <c:ext xmlns:c16="http://schemas.microsoft.com/office/drawing/2014/chart" uri="{C3380CC4-5D6E-409C-BE32-E72D297353CC}">
                <c16:uniqueId val="{0000003E-8D53-414B-8819-C63F36C0F612}"/>
              </c:ext>
            </c:extLst>
          </c:dPt>
          <c:dPt>
            <c:idx val="63"/>
            <c:bubble3D val="0"/>
            <c:extLst>
              <c:ext xmlns:c16="http://schemas.microsoft.com/office/drawing/2014/chart" uri="{C3380CC4-5D6E-409C-BE32-E72D297353CC}">
                <c16:uniqueId val="{0000003F-8D53-414B-8819-C63F36C0F612}"/>
              </c:ext>
            </c:extLst>
          </c:dPt>
          <c:dPt>
            <c:idx val="64"/>
            <c:bubble3D val="0"/>
            <c:extLst>
              <c:ext xmlns:c16="http://schemas.microsoft.com/office/drawing/2014/chart" uri="{C3380CC4-5D6E-409C-BE32-E72D297353CC}">
                <c16:uniqueId val="{00000040-8D53-414B-8819-C63F36C0F612}"/>
              </c:ext>
            </c:extLst>
          </c:dPt>
          <c:dPt>
            <c:idx val="65"/>
            <c:bubble3D val="0"/>
            <c:extLst>
              <c:ext xmlns:c16="http://schemas.microsoft.com/office/drawing/2014/chart" uri="{C3380CC4-5D6E-409C-BE32-E72D297353CC}">
                <c16:uniqueId val="{00000041-8D53-414B-8819-C63F36C0F612}"/>
              </c:ext>
            </c:extLst>
          </c:dPt>
          <c:dPt>
            <c:idx val="66"/>
            <c:bubble3D val="0"/>
            <c:extLst>
              <c:ext xmlns:c16="http://schemas.microsoft.com/office/drawing/2014/chart" uri="{C3380CC4-5D6E-409C-BE32-E72D297353CC}">
                <c16:uniqueId val="{00000042-8D53-414B-8819-C63F36C0F612}"/>
              </c:ext>
            </c:extLst>
          </c:dPt>
          <c:dPt>
            <c:idx val="67"/>
            <c:bubble3D val="0"/>
            <c:extLst>
              <c:ext xmlns:c16="http://schemas.microsoft.com/office/drawing/2014/chart" uri="{C3380CC4-5D6E-409C-BE32-E72D297353CC}">
                <c16:uniqueId val="{00000043-8D53-414B-8819-C63F36C0F612}"/>
              </c:ext>
            </c:extLst>
          </c:dPt>
          <c:dPt>
            <c:idx val="68"/>
            <c:bubble3D val="0"/>
            <c:extLst>
              <c:ext xmlns:c16="http://schemas.microsoft.com/office/drawing/2014/chart" uri="{C3380CC4-5D6E-409C-BE32-E72D297353CC}">
                <c16:uniqueId val="{00000044-8D53-414B-8819-C63F36C0F612}"/>
              </c:ext>
            </c:extLst>
          </c:dPt>
          <c:dPt>
            <c:idx val="69"/>
            <c:bubble3D val="0"/>
            <c:extLst>
              <c:ext xmlns:c16="http://schemas.microsoft.com/office/drawing/2014/chart" uri="{C3380CC4-5D6E-409C-BE32-E72D297353CC}">
                <c16:uniqueId val="{00000045-8D53-414B-8819-C63F36C0F612}"/>
              </c:ext>
            </c:extLst>
          </c:dPt>
          <c:dPt>
            <c:idx val="70"/>
            <c:bubble3D val="0"/>
            <c:extLst>
              <c:ext xmlns:c16="http://schemas.microsoft.com/office/drawing/2014/chart" uri="{C3380CC4-5D6E-409C-BE32-E72D297353CC}">
                <c16:uniqueId val="{00000046-8D53-414B-8819-C63F36C0F612}"/>
              </c:ext>
            </c:extLst>
          </c:dPt>
          <c:dPt>
            <c:idx val="71"/>
            <c:bubble3D val="0"/>
            <c:extLst>
              <c:ext xmlns:c16="http://schemas.microsoft.com/office/drawing/2014/chart" uri="{C3380CC4-5D6E-409C-BE32-E72D297353CC}">
                <c16:uniqueId val="{00000047-8D53-414B-8819-C63F36C0F612}"/>
              </c:ext>
            </c:extLst>
          </c:dPt>
          <c:dPt>
            <c:idx val="72"/>
            <c:bubble3D val="0"/>
            <c:extLst>
              <c:ext xmlns:c16="http://schemas.microsoft.com/office/drawing/2014/chart" uri="{C3380CC4-5D6E-409C-BE32-E72D297353CC}">
                <c16:uniqueId val="{00000048-8D53-414B-8819-C63F36C0F612}"/>
              </c:ext>
            </c:extLst>
          </c:dPt>
          <c:dPt>
            <c:idx val="73"/>
            <c:bubble3D val="0"/>
            <c:extLst>
              <c:ext xmlns:c16="http://schemas.microsoft.com/office/drawing/2014/chart" uri="{C3380CC4-5D6E-409C-BE32-E72D297353CC}">
                <c16:uniqueId val="{00000049-8D53-414B-8819-C63F36C0F612}"/>
              </c:ext>
            </c:extLst>
          </c:dPt>
          <c:dPt>
            <c:idx val="74"/>
            <c:bubble3D val="0"/>
            <c:extLst>
              <c:ext xmlns:c16="http://schemas.microsoft.com/office/drawing/2014/chart" uri="{C3380CC4-5D6E-409C-BE32-E72D297353CC}">
                <c16:uniqueId val="{0000004A-8D53-414B-8819-C63F36C0F612}"/>
              </c:ext>
            </c:extLst>
          </c:dPt>
          <c:dPt>
            <c:idx val="75"/>
            <c:bubble3D val="0"/>
            <c:extLst>
              <c:ext xmlns:c16="http://schemas.microsoft.com/office/drawing/2014/chart" uri="{C3380CC4-5D6E-409C-BE32-E72D297353CC}">
                <c16:uniqueId val="{0000004B-8D53-414B-8819-C63F36C0F612}"/>
              </c:ext>
            </c:extLst>
          </c:dPt>
          <c:dPt>
            <c:idx val="76"/>
            <c:bubble3D val="0"/>
            <c:extLst>
              <c:ext xmlns:c16="http://schemas.microsoft.com/office/drawing/2014/chart" uri="{C3380CC4-5D6E-409C-BE32-E72D297353CC}">
                <c16:uniqueId val="{0000004C-8D53-414B-8819-C63F36C0F612}"/>
              </c:ext>
            </c:extLst>
          </c:dPt>
          <c:dPt>
            <c:idx val="77"/>
            <c:bubble3D val="0"/>
            <c:extLst>
              <c:ext xmlns:c16="http://schemas.microsoft.com/office/drawing/2014/chart" uri="{C3380CC4-5D6E-409C-BE32-E72D297353CC}">
                <c16:uniqueId val="{0000004D-8D53-414B-8819-C63F36C0F612}"/>
              </c:ext>
            </c:extLst>
          </c:dPt>
          <c:dPt>
            <c:idx val="78"/>
            <c:bubble3D val="0"/>
            <c:extLst>
              <c:ext xmlns:c16="http://schemas.microsoft.com/office/drawing/2014/chart" uri="{C3380CC4-5D6E-409C-BE32-E72D297353CC}">
                <c16:uniqueId val="{0000004E-8D53-414B-8819-C63F36C0F612}"/>
              </c:ext>
            </c:extLst>
          </c:dPt>
          <c:dPt>
            <c:idx val="79"/>
            <c:bubble3D val="0"/>
            <c:extLst>
              <c:ext xmlns:c16="http://schemas.microsoft.com/office/drawing/2014/chart" uri="{C3380CC4-5D6E-409C-BE32-E72D297353CC}">
                <c16:uniqueId val="{0000004F-8D53-414B-8819-C63F36C0F612}"/>
              </c:ext>
            </c:extLst>
          </c:dPt>
          <c:dPt>
            <c:idx val="80"/>
            <c:bubble3D val="0"/>
            <c:extLst>
              <c:ext xmlns:c16="http://schemas.microsoft.com/office/drawing/2014/chart" uri="{C3380CC4-5D6E-409C-BE32-E72D297353CC}">
                <c16:uniqueId val="{00000050-8D53-414B-8819-C63F36C0F612}"/>
              </c:ext>
            </c:extLst>
          </c:dPt>
          <c:dPt>
            <c:idx val="81"/>
            <c:bubble3D val="0"/>
            <c:extLst>
              <c:ext xmlns:c16="http://schemas.microsoft.com/office/drawing/2014/chart" uri="{C3380CC4-5D6E-409C-BE32-E72D297353CC}">
                <c16:uniqueId val="{00000051-8D53-414B-8819-C63F36C0F612}"/>
              </c:ext>
            </c:extLst>
          </c:dPt>
          <c:dPt>
            <c:idx val="82"/>
            <c:bubble3D val="0"/>
            <c:extLst>
              <c:ext xmlns:c16="http://schemas.microsoft.com/office/drawing/2014/chart" uri="{C3380CC4-5D6E-409C-BE32-E72D297353CC}">
                <c16:uniqueId val="{00000052-8D53-414B-8819-C63F36C0F612}"/>
              </c:ext>
            </c:extLst>
          </c:dPt>
          <c:dPt>
            <c:idx val="83"/>
            <c:bubble3D val="0"/>
            <c:extLst>
              <c:ext xmlns:c16="http://schemas.microsoft.com/office/drawing/2014/chart" uri="{C3380CC4-5D6E-409C-BE32-E72D297353CC}">
                <c16:uniqueId val="{00000053-8D53-414B-8819-C63F36C0F612}"/>
              </c:ext>
            </c:extLst>
          </c:dPt>
          <c:dPt>
            <c:idx val="84"/>
            <c:bubble3D val="0"/>
            <c:extLst>
              <c:ext xmlns:c16="http://schemas.microsoft.com/office/drawing/2014/chart" uri="{C3380CC4-5D6E-409C-BE32-E72D297353CC}">
                <c16:uniqueId val="{00000054-8D53-414B-8819-C63F36C0F612}"/>
              </c:ext>
            </c:extLst>
          </c:dPt>
          <c:dPt>
            <c:idx val="85"/>
            <c:bubble3D val="0"/>
            <c:extLst>
              <c:ext xmlns:c16="http://schemas.microsoft.com/office/drawing/2014/chart" uri="{C3380CC4-5D6E-409C-BE32-E72D297353CC}">
                <c16:uniqueId val="{00000055-8D53-414B-8819-C63F36C0F612}"/>
              </c:ext>
            </c:extLst>
          </c:dPt>
          <c:dPt>
            <c:idx val="86"/>
            <c:bubble3D val="0"/>
            <c:extLst>
              <c:ext xmlns:c16="http://schemas.microsoft.com/office/drawing/2014/chart" uri="{C3380CC4-5D6E-409C-BE32-E72D297353CC}">
                <c16:uniqueId val="{00000056-8D53-414B-8819-C63F36C0F612}"/>
              </c:ext>
            </c:extLst>
          </c:dPt>
          <c:dPt>
            <c:idx val="87"/>
            <c:bubble3D val="0"/>
            <c:extLst>
              <c:ext xmlns:c16="http://schemas.microsoft.com/office/drawing/2014/chart" uri="{C3380CC4-5D6E-409C-BE32-E72D297353CC}">
                <c16:uniqueId val="{00000057-8D53-414B-8819-C63F36C0F612}"/>
              </c:ext>
            </c:extLst>
          </c:dPt>
          <c:dPt>
            <c:idx val="88"/>
            <c:bubble3D val="0"/>
            <c:extLst>
              <c:ext xmlns:c16="http://schemas.microsoft.com/office/drawing/2014/chart" uri="{C3380CC4-5D6E-409C-BE32-E72D297353CC}">
                <c16:uniqueId val="{00000058-8D53-414B-8819-C63F36C0F612}"/>
              </c:ext>
            </c:extLst>
          </c:dPt>
          <c:dPt>
            <c:idx val="89"/>
            <c:bubble3D val="0"/>
            <c:extLst>
              <c:ext xmlns:c16="http://schemas.microsoft.com/office/drawing/2014/chart" uri="{C3380CC4-5D6E-409C-BE32-E72D297353CC}">
                <c16:uniqueId val="{00000059-8D53-414B-8819-C63F36C0F612}"/>
              </c:ext>
            </c:extLst>
          </c:dPt>
          <c:dPt>
            <c:idx val="90"/>
            <c:bubble3D val="0"/>
            <c:extLst>
              <c:ext xmlns:c16="http://schemas.microsoft.com/office/drawing/2014/chart" uri="{C3380CC4-5D6E-409C-BE32-E72D297353CC}">
                <c16:uniqueId val="{0000005A-8D53-414B-8819-C63F36C0F612}"/>
              </c:ext>
            </c:extLst>
          </c:dPt>
          <c:dPt>
            <c:idx val="91"/>
            <c:bubble3D val="0"/>
            <c:extLst>
              <c:ext xmlns:c16="http://schemas.microsoft.com/office/drawing/2014/chart" uri="{C3380CC4-5D6E-409C-BE32-E72D297353CC}">
                <c16:uniqueId val="{0000005B-8D53-414B-8819-C63F36C0F612}"/>
              </c:ext>
            </c:extLst>
          </c:dPt>
          <c:dPt>
            <c:idx val="92"/>
            <c:bubble3D val="0"/>
            <c:extLst>
              <c:ext xmlns:c16="http://schemas.microsoft.com/office/drawing/2014/chart" uri="{C3380CC4-5D6E-409C-BE32-E72D297353CC}">
                <c16:uniqueId val="{0000005C-8D53-414B-8819-C63F36C0F612}"/>
              </c:ext>
            </c:extLst>
          </c:dPt>
          <c:dPt>
            <c:idx val="93"/>
            <c:bubble3D val="0"/>
            <c:extLst>
              <c:ext xmlns:c16="http://schemas.microsoft.com/office/drawing/2014/chart" uri="{C3380CC4-5D6E-409C-BE32-E72D297353CC}">
                <c16:uniqueId val="{0000005D-8D53-414B-8819-C63F36C0F612}"/>
              </c:ext>
            </c:extLst>
          </c:dPt>
          <c:dPt>
            <c:idx val="94"/>
            <c:bubble3D val="0"/>
            <c:extLst>
              <c:ext xmlns:c16="http://schemas.microsoft.com/office/drawing/2014/chart" uri="{C3380CC4-5D6E-409C-BE32-E72D297353CC}">
                <c16:uniqueId val="{0000005E-8D53-414B-8819-C63F36C0F612}"/>
              </c:ext>
            </c:extLst>
          </c:dPt>
          <c:dPt>
            <c:idx val="95"/>
            <c:bubble3D val="0"/>
            <c:extLst>
              <c:ext xmlns:c16="http://schemas.microsoft.com/office/drawing/2014/chart" uri="{C3380CC4-5D6E-409C-BE32-E72D297353CC}">
                <c16:uniqueId val="{0000005F-8D53-414B-8819-C63F36C0F612}"/>
              </c:ext>
            </c:extLst>
          </c:dPt>
          <c:dPt>
            <c:idx val="96"/>
            <c:bubble3D val="0"/>
            <c:extLst>
              <c:ext xmlns:c16="http://schemas.microsoft.com/office/drawing/2014/chart" uri="{C3380CC4-5D6E-409C-BE32-E72D297353CC}">
                <c16:uniqueId val="{00000060-8D53-414B-8819-C63F36C0F612}"/>
              </c:ext>
            </c:extLst>
          </c:dPt>
          <c:dPt>
            <c:idx val="97"/>
            <c:bubble3D val="0"/>
            <c:extLst>
              <c:ext xmlns:c16="http://schemas.microsoft.com/office/drawing/2014/chart" uri="{C3380CC4-5D6E-409C-BE32-E72D297353CC}">
                <c16:uniqueId val="{00000061-8D53-414B-8819-C63F36C0F612}"/>
              </c:ext>
            </c:extLst>
          </c:dPt>
          <c:dPt>
            <c:idx val="98"/>
            <c:bubble3D val="0"/>
            <c:extLst>
              <c:ext xmlns:c16="http://schemas.microsoft.com/office/drawing/2014/chart" uri="{C3380CC4-5D6E-409C-BE32-E72D297353CC}">
                <c16:uniqueId val="{00000062-8D53-414B-8819-C63F36C0F612}"/>
              </c:ext>
            </c:extLst>
          </c:dPt>
          <c:dPt>
            <c:idx val="99"/>
            <c:bubble3D val="0"/>
            <c:extLst>
              <c:ext xmlns:c16="http://schemas.microsoft.com/office/drawing/2014/chart" uri="{C3380CC4-5D6E-409C-BE32-E72D297353CC}">
                <c16:uniqueId val="{00000063-8D53-414B-8819-C63F36C0F612}"/>
              </c:ext>
            </c:extLst>
          </c:dPt>
          <c:dPt>
            <c:idx val="100"/>
            <c:bubble3D val="0"/>
            <c:extLst>
              <c:ext xmlns:c16="http://schemas.microsoft.com/office/drawing/2014/chart" uri="{C3380CC4-5D6E-409C-BE32-E72D297353CC}">
                <c16:uniqueId val="{00000064-8D53-414B-8819-C63F36C0F612}"/>
              </c:ext>
            </c:extLst>
          </c:dPt>
          <c:dPt>
            <c:idx val="101"/>
            <c:bubble3D val="0"/>
            <c:extLst>
              <c:ext xmlns:c16="http://schemas.microsoft.com/office/drawing/2014/chart" uri="{C3380CC4-5D6E-409C-BE32-E72D297353CC}">
                <c16:uniqueId val="{00000065-8D53-414B-8819-C63F36C0F612}"/>
              </c:ext>
            </c:extLst>
          </c:dPt>
          <c:dPt>
            <c:idx val="102"/>
            <c:bubble3D val="0"/>
            <c:extLst>
              <c:ext xmlns:c16="http://schemas.microsoft.com/office/drawing/2014/chart" uri="{C3380CC4-5D6E-409C-BE32-E72D297353CC}">
                <c16:uniqueId val="{00000066-8D53-414B-8819-C63F36C0F612}"/>
              </c:ext>
            </c:extLst>
          </c:dPt>
          <c:dPt>
            <c:idx val="103"/>
            <c:bubble3D val="0"/>
            <c:extLst>
              <c:ext xmlns:c16="http://schemas.microsoft.com/office/drawing/2014/chart" uri="{C3380CC4-5D6E-409C-BE32-E72D297353CC}">
                <c16:uniqueId val="{00000067-8D53-414B-8819-C63F36C0F612}"/>
              </c:ext>
            </c:extLst>
          </c:dPt>
          <c:dPt>
            <c:idx val="104"/>
            <c:bubble3D val="0"/>
            <c:extLst>
              <c:ext xmlns:c16="http://schemas.microsoft.com/office/drawing/2014/chart" uri="{C3380CC4-5D6E-409C-BE32-E72D297353CC}">
                <c16:uniqueId val="{00000068-8D53-414B-8819-C63F36C0F612}"/>
              </c:ext>
            </c:extLst>
          </c:dPt>
          <c:dPt>
            <c:idx val="105"/>
            <c:bubble3D val="0"/>
            <c:extLst>
              <c:ext xmlns:c16="http://schemas.microsoft.com/office/drawing/2014/chart" uri="{C3380CC4-5D6E-409C-BE32-E72D297353CC}">
                <c16:uniqueId val="{00000069-8D53-414B-8819-C63F36C0F612}"/>
              </c:ext>
            </c:extLst>
          </c:dPt>
          <c:dPt>
            <c:idx val="106"/>
            <c:bubble3D val="0"/>
            <c:extLst>
              <c:ext xmlns:c16="http://schemas.microsoft.com/office/drawing/2014/chart" uri="{C3380CC4-5D6E-409C-BE32-E72D297353CC}">
                <c16:uniqueId val="{0000006A-8D53-414B-8819-C63F36C0F612}"/>
              </c:ext>
            </c:extLst>
          </c:dPt>
          <c:dPt>
            <c:idx val="107"/>
            <c:bubble3D val="0"/>
            <c:extLst>
              <c:ext xmlns:c16="http://schemas.microsoft.com/office/drawing/2014/chart" uri="{C3380CC4-5D6E-409C-BE32-E72D297353CC}">
                <c16:uniqueId val="{0000006B-8D53-414B-8819-C63F36C0F612}"/>
              </c:ext>
            </c:extLst>
          </c:dPt>
          <c:dPt>
            <c:idx val="108"/>
            <c:bubble3D val="0"/>
            <c:extLst>
              <c:ext xmlns:c16="http://schemas.microsoft.com/office/drawing/2014/chart" uri="{C3380CC4-5D6E-409C-BE32-E72D297353CC}">
                <c16:uniqueId val="{0000006C-8D53-414B-8819-C63F36C0F612}"/>
              </c:ext>
            </c:extLst>
          </c:dPt>
          <c:dPt>
            <c:idx val="109"/>
            <c:bubble3D val="0"/>
            <c:extLst>
              <c:ext xmlns:c16="http://schemas.microsoft.com/office/drawing/2014/chart" uri="{C3380CC4-5D6E-409C-BE32-E72D297353CC}">
                <c16:uniqueId val="{0000006D-8D53-414B-8819-C63F36C0F612}"/>
              </c:ext>
            </c:extLst>
          </c:dPt>
          <c:dPt>
            <c:idx val="110"/>
            <c:bubble3D val="0"/>
            <c:extLst>
              <c:ext xmlns:c16="http://schemas.microsoft.com/office/drawing/2014/chart" uri="{C3380CC4-5D6E-409C-BE32-E72D297353CC}">
                <c16:uniqueId val="{0000006E-8D53-414B-8819-C63F36C0F612}"/>
              </c:ext>
            </c:extLst>
          </c:dPt>
          <c:dPt>
            <c:idx val="111"/>
            <c:bubble3D val="0"/>
            <c:extLst>
              <c:ext xmlns:c16="http://schemas.microsoft.com/office/drawing/2014/chart" uri="{C3380CC4-5D6E-409C-BE32-E72D297353CC}">
                <c16:uniqueId val="{0000006F-8D53-414B-8819-C63F36C0F612}"/>
              </c:ext>
            </c:extLst>
          </c:dPt>
          <c:dPt>
            <c:idx val="112"/>
            <c:bubble3D val="0"/>
            <c:extLst>
              <c:ext xmlns:c16="http://schemas.microsoft.com/office/drawing/2014/chart" uri="{C3380CC4-5D6E-409C-BE32-E72D297353CC}">
                <c16:uniqueId val="{00000070-8D53-414B-8819-C63F36C0F612}"/>
              </c:ext>
            </c:extLst>
          </c:dPt>
          <c:dPt>
            <c:idx val="113"/>
            <c:bubble3D val="0"/>
            <c:extLst>
              <c:ext xmlns:c16="http://schemas.microsoft.com/office/drawing/2014/chart" uri="{C3380CC4-5D6E-409C-BE32-E72D297353CC}">
                <c16:uniqueId val="{00000071-8D53-414B-8819-C63F36C0F612}"/>
              </c:ext>
            </c:extLst>
          </c:dPt>
          <c:dPt>
            <c:idx val="114"/>
            <c:bubble3D val="0"/>
            <c:extLst>
              <c:ext xmlns:c16="http://schemas.microsoft.com/office/drawing/2014/chart" uri="{C3380CC4-5D6E-409C-BE32-E72D297353CC}">
                <c16:uniqueId val="{00000072-8D53-414B-8819-C63F36C0F612}"/>
              </c:ext>
            </c:extLst>
          </c:dPt>
          <c:dPt>
            <c:idx val="115"/>
            <c:bubble3D val="0"/>
            <c:extLst>
              <c:ext xmlns:c16="http://schemas.microsoft.com/office/drawing/2014/chart" uri="{C3380CC4-5D6E-409C-BE32-E72D297353CC}">
                <c16:uniqueId val="{00000073-8D53-414B-8819-C63F36C0F612}"/>
              </c:ext>
            </c:extLst>
          </c:dPt>
          <c:dPt>
            <c:idx val="116"/>
            <c:bubble3D val="0"/>
            <c:extLst>
              <c:ext xmlns:c16="http://schemas.microsoft.com/office/drawing/2014/chart" uri="{C3380CC4-5D6E-409C-BE32-E72D297353CC}">
                <c16:uniqueId val="{00000074-8D53-414B-8819-C63F36C0F612}"/>
              </c:ext>
            </c:extLst>
          </c:dPt>
          <c:dPt>
            <c:idx val="117"/>
            <c:bubble3D val="0"/>
            <c:extLst>
              <c:ext xmlns:c16="http://schemas.microsoft.com/office/drawing/2014/chart" uri="{C3380CC4-5D6E-409C-BE32-E72D297353CC}">
                <c16:uniqueId val="{00000075-8D53-414B-8819-C63F36C0F612}"/>
              </c:ext>
            </c:extLst>
          </c:dPt>
          <c:dPt>
            <c:idx val="118"/>
            <c:bubble3D val="0"/>
            <c:extLst>
              <c:ext xmlns:c16="http://schemas.microsoft.com/office/drawing/2014/chart" uri="{C3380CC4-5D6E-409C-BE32-E72D297353CC}">
                <c16:uniqueId val="{00000076-8D53-414B-8819-C63F36C0F612}"/>
              </c:ext>
            </c:extLst>
          </c:dPt>
          <c:dPt>
            <c:idx val="119"/>
            <c:bubble3D val="0"/>
            <c:extLst>
              <c:ext xmlns:c16="http://schemas.microsoft.com/office/drawing/2014/chart" uri="{C3380CC4-5D6E-409C-BE32-E72D297353CC}">
                <c16:uniqueId val="{00000077-8D53-414B-8819-C63F36C0F612}"/>
              </c:ext>
            </c:extLst>
          </c:dPt>
          <c:dPt>
            <c:idx val="120"/>
            <c:bubble3D val="0"/>
            <c:extLst>
              <c:ext xmlns:c16="http://schemas.microsoft.com/office/drawing/2014/chart" uri="{C3380CC4-5D6E-409C-BE32-E72D297353CC}">
                <c16:uniqueId val="{00000078-8D53-414B-8819-C63F36C0F612}"/>
              </c:ext>
            </c:extLst>
          </c:dPt>
          <c:dPt>
            <c:idx val="121"/>
            <c:bubble3D val="0"/>
            <c:extLst>
              <c:ext xmlns:c16="http://schemas.microsoft.com/office/drawing/2014/chart" uri="{C3380CC4-5D6E-409C-BE32-E72D297353CC}">
                <c16:uniqueId val="{00000079-8D53-414B-8819-C63F36C0F612}"/>
              </c:ext>
            </c:extLst>
          </c:dPt>
          <c:dPt>
            <c:idx val="122"/>
            <c:bubble3D val="0"/>
            <c:extLst>
              <c:ext xmlns:c16="http://schemas.microsoft.com/office/drawing/2014/chart" uri="{C3380CC4-5D6E-409C-BE32-E72D297353CC}">
                <c16:uniqueId val="{0000007A-8D53-414B-8819-C63F36C0F612}"/>
              </c:ext>
            </c:extLst>
          </c:dPt>
          <c:dPt>
            <c:idx val="123"/>
            <c:bubble3D val="0"/>
            <c:extLst>
              <c:ext xmlns:c16="http://schemas.microsoft.com/office/drawing/2014/chart" uri="{C3380CC4-5D6E-409C-BE32-E72D297353CC}">
                <c16:uniqueId val="{0000007B-8D53-414B-8819-C63F36C0F612}"/>
              </c:ext>
            </c:extLst>
          </c:dPt>
          <c:dPt>
            <c:idx val="124"/>
            <c:bubble3D val="0"/>
            <c:extLst>
              <c:ext xmlns:c16="http://schemas.microsoft.com/office/drawing/2014/chart" uri="{C3380CC4-5D6E-409C-BE32-E72D297353CC}">
                <c16:uniqueId val="{0000007C-8D53-414B-8819-C63F36C0F612}"/>
              </c:ext>
            </c:extLst>
          </c:dPt>
          <c:dPt>
            <c:idx val="125"/>
            <c:bubble3D val="0"/>
            <c:extLst>
              <c:ext xmlns:c16="http://schemas.microsoft.com/office/drawing/2014/chart" uri="{C3380CC4-5D6E-409C-BE32-E72D297353CC}">
                <c16:uniqueId val="{0000007D-8D53-414B-8819-C63F36C0F612}"/>
              </c:ext>
            </c:extLst>
          </c:dPt>
          <c:dPt>
            <c:idx val="126"/>
            <c:bubble3D val="0"/>
            <c:extLst>
              <c:ext xmlns:c16="http://schemas.microsoft.com/office/drawing/2014/chart" uri="{C3380CC4-5D6E-409C-BE32-E72D297353CC}">
                <c16:uniqueId val="{0000007E-8D53-414B-8819-C63F36C0F612}"/>
              </c:ext>
            </c:extLst>
          </c:dPt>
          <c:dPt>
            <c:idx val="127"/>
            <c:bubble3D val="0"/>
            <c:extLst>
              <c:ext xmlns:c16="http://schemas.microsoft.com/office/drawing/2014/chart" uri="{C3380CC4-5D6E-409C-BE32-E72D297353CC}">
                <c16:uniqueId val="{0000007F-8D53-414B-8819-C63F36C0F612}"/>
              </c:ext>
            </c:extLst>
          </c:dPt>
          <c:dPt>
            <c:idx val="128"/>
            <c:bubble3D val="0"/>
            <c:extLst>
              <c:ext xmlns:c16="http://schemas.microsoft.com/office/drawing/2014/chart" uri="{C3380CC4-5D6E-409C-BE32-E72D297353CC}">
                <c16:uniqueId val="{00000080-8D53-414B-8819-C63F36C0F612}"/>
              </c:ext>
            </c:extLst>
          </c:dPt>
          <c:dPt>
            <c:idx val="129"/>
            <c:bubble3D val="0"/>
            <c:extLst>
              <c:ext xmlns:c16="http://schemas.microsoft.com/office/drawing/2014/chart" uri="{C3380CC4-5D6E-409C-BE32-E72D297353CC}">
                <c16:uniqueId val="{00000081-8D53-414B-8819-C63F36C0F612}"/>
              </c:ext>
            </c:extLst>
          </c:dPt>
          <c:dPt>
            <c:idx val="130"/>
            <c:bubble3D val="0"/>
            <c:extLst>
              <c:ext xmlns:c16="http://schemas.microsoft.com/office/drawing/2014/chart" uri="{C3380CC4-5D6E-409C-BE32-E72D297353CC}">
                <c16:uniqueId val="{00000082-8D53-414B-8819-C63F36C0F612}"/>
              </c:ext>
            </c:extLst>
          </c:dPt>
          <c:dPt>
            <c:idx val="131"/>
            <c:bubble3D val="0"/>
            <c:extLst>
              <c:ext xmlns:c16="http://schemas.microsoft.com/office/drawing/2014/chart" uri="{C3380CC4-5D6E-409C-BE32-E72D297353CC}">
                <c16:uniqueId val="{00000083-8D53-414B-8819-C63F36C0F612}"/>
              </c:ext>
            </c:extLst>
          </c:dPt>
          <c:dPt>
            <c:idx val="132"/>
            <c:bubble3D val="0"/>
            <c:extLst>
              <c:ext xmlns:c16="http://schemas.microsoft.com/office/drawing/2014/chart" uri="{C3380CC4-5D6E-409C-BE32-E72D297353CC}">
                <c16:uniqueId val="{00000084-8D53-414B-8819-C63F36C0F612}"/>
              </c:ext>
            </c:extLst>
          </c:dPt>
          <c:dPt>
            <c:idx val="133"/>
            <c:bubble3D val="0"/>
            <c:extLst>
              <c:ext xmlns:c16="http://schemas.microsoft.com/office/drawing/2014/chart" uri="{C3380CC4-5D6E-409C-BE32-E72D297353CC}">
                <c16:uniqueId val="{00000085-8D53-414B-8819-C63F36C0F612}"/>
              </c:ext>
            </c:extLst>
          </c:dPt>
          <c:dPt>
            <c:idx val="134"/>
            <c:bubble3D val="0"/>
            <c:extLst>
              <c:ext xmlns:c16="http://schemas.microsoft.com/office/drawing/2014/chart" uri="{C3380CC4-5D6E-409C-BE32-E72D297353CC}">
                <c16:uniqueId val="{00000086-8D53-414B-8819-C63F36C0F612}"/>
              </c:ext>
            </c:extLst>
          </c:dPt>
          <c:dPt>
            <c:idx val="135"/>
            <c:bubble3D val="0"/>
            <c:extLst>
              <c:ext xmlns:c16="http://schemas.microsoft.com/office/drawing/2014/chart" uri="{C3380CC4-5D6E-409C-BE32-E72D297353CC}">
                <c16:uniqueId val="{00000087-8D53-414B-8819-C63F36C0F612}"/>
              </c:ext>
            </c:extLst>
          </c:dPt>
          <c:dPt>
            <c:idx val="136"/>
            <c:bubble3D val="0"/>
            <c:extLst>
              <c:ext xmlns:c16="http://schemas.microsoft.com/office/drawing/2014/chart" uri="{C3380CC4-5D6E-409C-BE32-E72D297353CC}">
                <c16:uniqueId val="{00000088-8D53-414B-8819-C63F36C0F612}"/>
              </c:ext>
            </c:extLst>
          </c:dPt>
          <c:dPt>
            <c:idx val="137"/>
            <c:bubble3D val="0"/>
            <c:extLst>
              <c:ext xmlns:c16="http://schemas.microsoft.com/office/drawing/2014/chart" uri="{C3380CC4-5D6E-409C-BE32-E72D297353CC}">
                <c16:uniqueId val="{00000089-8D53-414B-8819-C63F36C0F612}"/>
              </c:ext>
            </c:extLst>
          </c:dPt>
          <c:dPt>
            <c:idx val="138"/>
            <c:bubble3D val="0"/>
            <c:extLst>
              <c:ext xmlns:c16="http://schemas.microsoft.com/office/drawing/2014/chart" uri="{C3380CC4-5D6E-409C-BE32-E72D297353CC}">
                <c16:uniqueId val="{0000008A-8D53-414B-8819-C63F36C0F612}"/>
              </c:ext>
            </c:extLst>
          </c:dPt>
          <c:dPt>
            <c:idx val="139"/>
            <c:bubble3D val="0"/>
            <c:extLst>
              <c:ext xmlns:c16="http://schemas.microsoft.com/office/drawing/2014/chart" uri="{C3380CC4-5D6E-409C-BE32-E72D297353CC}">
                <c16:uniqueId val="{0000008B-8D53-414B-8819-C63F36C0F612}"/>
              </c:ext>
            </c:extLst>
          </c:dPt>
          <c:dPt>
            <c:idx val="140"/>
            <c:bubble3D val="0"/>
            <c:extLst>
              <c:ext xmlns:c16="http://schemas.microsoft.com/office/drawing/2014/chart" uri="{C3380CC4-5D6E-409C-BE32-E72D297353CC}">
                <c16:uniqueId val="{0000008C-8D53-414B-8819-C63F36C0F612}"/>
              </c:ext>
            </c:extLst>
          </c:dPt>
          <c:dPt>
            <c:idx val="141"/>
            <c:bubble3D val="0"/>
            <c:extLst>
              <c:ext xmlns:c16="http://schemas.microsoft.com/office/drawing/2014/chart" uri="{C3380CC4-5D6E-409C-BE32-E72D297353CC}">
                <c16:uniqueId val="{0000008D-8D53-414B-8819-C63F36C0F612}"/>
              </c:ext>
            </c:extLst>
          </c:dPt>
          <c:dPt>
            <c:idx val="142"/>
            <c:bubble3D val="0"/>
            <c:extLst>
              <c:ext xmlns:c16="http://schemas.microsoft.com/office/drawing/2014/chart" uri="{C3380CC4-5D6E-409C-BE32-E72D297353CC}">
                <c16:uniqueId val="{0000008E-8D53-414B-8819-C63F36C0F612}"/>
              </c:ext>
            </c:extLst>
          </c:dPt>
          <c:dPt>
            <c:idx val="143"/>
            <c:bubble3D val="0"/>
            <c:extLst>
              <c:ext xmlns:c16="http://schemas.microsoft.com/office/drawing/2014/chart" uri="{C3380CC4-5D6E-409C-BE32-E72D297353CC}">
                <c16:uniqueId val="{0000008F-8D53-414B-8819-C63F36C0F612}"/>
              </c:ext>
            </c:extLst>
          </c:dPt>
          <c:dPt>
            <c:idx val="144"/>
            <c:bubble3D val="0"/>
            <c:extLst>
              <c:ext xmlns:c16="http://schemas.microsoft.com/office/drawing/2014/chart" uri="{C3380CC4-5D6E-409C-BE32-E72D297353CC}">
                <c16:uniqueId val="{00000090-8D53-414B-8819-C63F36C0F612}"/>
              </c:ext>
            </c:extLst>
          </c:dPt>
          <c:dPt>
            <c:idx val="145"/>
            <c:bubble3D val="0"/>
            <c:extLst>
              <c:ext xmlns:c16="http://schemas.microsoft.com/office/drawing/2014/chart" uri="{C3380CC4-5D6E-409C-BE32-E72D297353CC}">
                <c16:uniqueId val="{00000091-8D53-414B-8819-C63F36C0F612}"/>
              </c:ext>
            </c:extLst>
          </c:dPt>
          <c:dPt>
            <c:idx val="146"/>
            <c:bubble3D val="0"/>
            <c:extLst>
              <c:ext xmlns:c16="http://schemas.microsoft.com/office/drawing/2014/chart" uri="{C3380CC4-5D6E-409C-BE32-E72D297353CC}">
                <c16:uniqueId val="{00000092-8D53-414B-8819-C63F36C0F612}"/>
              </c:ext>
            </c:extLst>
          </c:dPt>
          <c:dPt>
            <c:idx val="147"/>
            <c:marker>
              <c:symbol val="circle"/>
              <c:size val="8"/>
              <c:spPr>
                <a:solidFill>
                  <a:srgbClr val="002060"/>
                </a:solidFill>
                <a:ln>
                  <a:solidFill>
                    <a:srgbClr val="002060"/>
                  </a:solidFill>
                </a:ln>
              </c:spPr>
            </c:marker>
            <c:bubble3D val="0"/>
            <c:spPr>
              <a:ln w="38100" cap="rnd">
                <a:solidFill>
                  <a:srgbClr val="1D5080"/>
                </a:solidFill>
                <a:prstDash val="solid"/>
                <a:round/>
              </a:ln>
            </c:spPr>
            <c:extLst>
              <c:ext xmlns:c16="http://schemas.microsoft.com/office/drawing/2014/chart" uri="{C3380CC4-5D6E-409C-BE32-E72D297353CC}">
                <c16:uniqueId val="{00000093-8D53-414B-8819-C63F36C0F612}"/>
              </c:ext>
            </c:extLst>
          </c:dPt>
          <c:dPt>
            <c:idx val="148"/>
            <c:bubble3D val="0"/>
            <c:extLst>
              <c:ext xmlns:c16="http://schemas.microsoft.com/office/drawing/2014/chart" uri="{C3380CC4-5D6E-409C-BE32-E72D297353CC}">
                <c16:uniqueId val="{00000094-8D53-414B-8819-C63F36C0F612}"/>
              </c:ext>
            </c:extLst>
          </c:dPt>
          <c:dPt>
            <c:idx val="149"/>
            <c:bubble3D val="0"/>
            <c:spPr>
              <a:ln w="38100" cap="flat">
                <a:solidFill>
                  <a:srgbClr val="1D5080"/>
                </a:solidFill>
                <a:prstDash val="solid"/>
              </a:ln>
            </c:spPr>
            <c:extLst>
              <c:ext xmlns:c16="http://schemas.microsoft.com/office/drawing/2014/chart" uri="{C3380CC4-5D6E-409C-BE32-E72D297353CC}">
                <c16:uniqueId val="{00000096-8D53-414B-8819-C63F36C0F612}"/>
              </c:ext>
            </c:extLst>
          </c:dPt>
          <c:dPt>
            <c:idx val="150"/>
            <c:marker>
              <c:symbol val="circle"/>
              <c:size val="6"/>
            </c:marker>
            <c:bubble3D val="0"/>
            <c:extLst>
              <c:ext xmlns:c16="http://schemas.microsoft.com/office/drawing/2014/chart" uri="{C3380CC4-5D6E-409C-BE32-E72D297353CC}">
                <c16:uniqueId val="{00000097-8D53-414B-8819-C63F36C0F612}"/>
              </c:ext>
            </c:extLst>
          </c:dPt>
          <c:dPt>
            <c:idx val="151"/>
            <c:bubble3D val="0"/>
            <c:extLst>
              <c:ext xmlns:c16="http://schemas.microsoft.com/office/drawing/2014/chart" uri="{C3380CC4-5D6E-409C-BE32-E72D297353CC}">
                <c16:uniqueId val="{00000098-8D53-414B-8819-C63F36C0F612}"/>
              </c:ext>
            </c:extLst>
          </c:dPt>
          <c:dPt>
            <c:idx val="152"/>
            <c:bubble3D val="0"/>
            <c:extLst>
              <c:ext xmlns:c16="http://schemas.microsoft.com/office/drawing/2014/chart" uri="{C3380CC4-5D6E-409C-BE32-E72D297353CC}">
                <c16:uniqueId val="{00000099-8D53-414B-8819-C63F36C0F612}"/>
              </c:ext>
            </c:extLst>
          </c:dPt>
          <c:dPt>
            <c:idx val="153"/>
            <c:bubble3D val="0"/>
            <c:extLst>
              <c:ext xmlns:c16="http://schemas.microsoft.com/office/drawing/2014/chart" uri="{C3380CC4-5D6E-409C-BE32-E72D297353CC}">
                <c16:uniqueId val="{0000009A-8D53-414B-8819-C63F36C0F612}"/>
              </c:ext>
            </c:extLst>
          </c:dPt>
          <c:dPt>
            <c:idx val="154"/>
            <c:bubble3D val="0"/>
            <c:extLst>
              <c:ext xmlns:c16="http://schemas.microsoft.com/office/drawing/2014/chart" uri="{C3380CC4-5D6E-409C-BE32-E72D297353CC}">
                <c16:uniqueId val="{0000009B-8D53-414B-8819-C63F36C0F612}"/>
              </c:ext>
            </c:extLst>
          </c:dPt>
          <c:dPt>
            <c:idx val="155"/>
            <c:bubble3D val="0"/>
            <c:extLst>
              <c:ext xmlns:c16="http://schemas.microsoft.com/office/drawing/2014/chart" uri="{C3380CC4-5D6E-409C-BE32-E72D297353CC}">
                <c16:uniqueId val="{0000009C-8D53-414B-8819-C63F36C0F612}"/>
              </c:ext>
            </c:extLst>
          </c:dPt>
          <c:dPt>
            <c:idx val="156"/>
            <c:bubble3D val="0"/>
            <c:extLst>
              <c:ext xmlns:c16="http://schemas.microsoft.com/office/drawing/2014/chart" uri="{C3380CC4-5D6E-409C-BE32-E72D297353CC}">
                <c16:uniqueId val="{0000009D-8D53-414B-8819-C63F36C0F612}"/>
              </c:ext>
            </c:extLst>
          </c:dPt>
          <c:dPt>
            <c:idx val="157"/>
            <c:bubble3D val="0"/>
            <c:extLst>
              <c:ext xmlns:c16="http://schemas.microsoft.com/office/drawing/2014/chart" uri="{C3380CC4-5D6E-409C-BE32-E72D297353CC}">
                <c16:uniqueId val="{0000009E-8D53-414B-8819-C63F36C0F612}"/>
              </c:ext>
            </c:extLst>
          </c:dPt>
          <c:dPt>
            <c:idx val="158"/>
            <c:bubble3D val="0"/>
            <c:extLst>
              <c:ext xmlns:c16="http://schemas.microsoft.com/office/drawing/2014/chart" uri="{C3380CC4-5D6E-409C-BE32-E72D297353CC}">
                <c16:uniqueId val="{0000009F-8D53-414B-8819-C63F36C0F612}"/>
              </c:ext>
            </c:extLst>
          </c:dPt>
          <c:dPt>
            <c:idx val="159"/>
            <c:bubble3D val="0"/>
            <c:extLst>
              <c:ext xmlns:c16="http://schemas.microsoft.com/office/drawing/2014/chart" uri="{C3380CC4-5D6E-409C-BE32-E72D297353CC}">
                <c16:uniqueId val="{000000A0-8D53-414B-8819-C63F36C0F612}"/>
              </c:ext>
            </c:extLst>
          </c:dPt>
          <c:dPt>
            <c:idx val="160"/>
            <c:bubble3D val="0"/>
            <c:extLst>
              <c:ext xmlns:c16="http://schemas.microsoft.com/office/drawing/2014/chart" uri="{C3380CC4-5D6E-409C-BE32-E72D297353CC}">
                <c16:uniqueId val="{000000A1-8D53-414B-8819-C63F36C0F612}"/>
              </c:ext>
            </c:extLst>
          </c:dPt>
          <c:dPt>
            <c:idx val="161"/>
            <c:bubble3D val="0"/>
            <c:extLst>
              <c:ext xmlns:c16="http://schemas.microsoft.com/office/drawing/2014/chart" uri="{C3380CC4-5D6E-409C-BE32-E72D297353CC}">
                <c16:uniqueId val="{000000A2-8D53-414B-8819-C63F36C0F612}"/>
              </c:ext>
            </c:extLst>
          </c:dPt>
          <c:dPt>
            <c:idx val="162"/>
            <c:bubble3D val="0"/>
            <c:extLst>
              <c:ext xmlns:c16="http://schemas.microsoft.com/office/drawing/2014/chart" uri="{C3380CC4-5D6E-409C-BE32-E72D297353CC}">
                <c16:uniqueId val="{000000A3-8D53-414B-8819-C63F36C0F612}"/>
              </c:ext>
            </c:extLst>
          </c:dPt>
          <c:dPt>
            <c:idx val="163"/>
            <c:bubble3D val="0"/>
            <c:extLst>
              <c:ext xmlns:c16="http://schemas.microsoft.com/office/drawing/2014/chart" uri="{C3380CC4-5D6E-409C-BE32-E72D297353CC}">
                <c16:uniqueId val="{000000A4-8D53-414B-8819-C63F36C0F612}"/>
              </c:ext>
            </c:extLst>
          </c:dPt>
          <c:dPt>
            <c:idx val="164"/>
            <c:bubble3D val="0"/>
            <c:extLst>
              <c:ext xmlns:c16="http://schemas.microsoft.com/office/drawing/2014/chart" uri="{C3380CC4-5D6E-409C-BE32-E72D297353CC}">
                <c16:uniqueId val="{000000A5-8D53-414B-8819-C63F36C0F612}"/>
              </c:ext>
            </c:extLst>
          </c:dPt>
          <c:dPt>
            <c:idx val="165"/>
            <c:bubble3D val="0"/>
            <c:extLst>
              <c:ext xmlns:c16="http://schemas.microsoft.com/office/drawing/2014/chart" uri="{C3380CC4-5D6E-409C-BE32-E72D297353CC}">
                <c16:uniqueId val="{000000A6-8D53-414B-8819-C63F36C0F612}"/>
              </c:ext>
            </c:extLst>
          </c:dPt>
          <c:dPt>
            <c:idx val="166"/>
            <c:bubble3D val="0"/>
            <c:extLst>
              <c:ext xmlns:c16="http://schemas.microsoft.com/office/drawing/2014/chart" uri="{C3380CC4-5D6E-409C-BE32-E72D297353CC}">
                <c16:uniqueId val="{000000A7-8D53-414B-8819-C63F36C0F612}"/>
              </c:ext>
            </c:extLst>
          </c:dPt>
          <c:dPt>
            <c:idx val="167"/>
            <c:bubble3D val="0"/>
            <c:extLst>
              <c:ext xmlns:c16="http://schemas.microsoft.com/office/drawing/2014/chart" uri="{C3380CC4-5D6E-409C-BE32-E72D297353CC}">
                <c16:uniqueId val="{000000A8-8D53-414B-8819-C63F36C0F612}"/>
              </c:ext>
            </c:extLst>
          </c:dPt>
          <c:dPt>
            <c:idx val="168"/>
            <c:bubble3D val="0"/>
            <c:extLst>
              <c:ext xmlns:c16="http://schemas.microsoft.com/office/drawing/2014/chart" uri="{C3380CC4-5D6E-409C-BE32-E72D297353CC}">
                <c16:uniqueId val="{000000A9-8D53-414B-8819-C63F36C0F612}"/>
              </c:ext>
            </c:extLst>
          </c:dPt>
          <c:dPt>
            <c:idx val="169"/>
            <c:bubble3D val="0"/>
            <c:extLst>
              <c:ext xmlns:c16="http://schemas.microsoft.com/office/drawing/2014/chart" uri="{C3380CC4-5D6E-409C-BE32-E72D297353CC}">
                <c16:uniqueId val="{000000AA-8D53-414B-8819-C63F36C0F612}"/>
              </c:ext>
            </c:extLst>
          </c:dPt>
          <c:dPt>
            <c:idx val="170"/>
            <c:bubble3D val="0"/>
            <c:extLst>
              <c:ext xmlns:c16="http://schemas.microsoft.com/office/drawing/2014/chart" uri="{C3380CC4-5D6E-409C-BE32-E72D297353CC}">
                <c16:uniqueId val="{000000AB-8D53-414B-8819-C63F36C0F612}"/>
              </c:ext>
            </c:extLst>
          </c:dPt>
          <c:dPt>
            <c:idx val="171"/>
            <c:bubble3D val="0"/>
            <c:extLst>
              <c:ext xmlns:c16="http://schemas.microsoft.com/office/drawing/2014/chart" uri="{C3380CC4-5D6E-409C-BE32-E72D297353CC}">
                <c16:uniqueId val="{000000AC-8D53-414B-8819-C63F36C0F612}"/>
              </c:ext>
            </c:extLst>
          </c:dPt>
          <c:dPt>
            <c:idx val="172"/>
            <c:bubble3D val="0"/>
            <c:extLst>
              <c:ext xmlns:c16="http://schemas.microsoft.com/office/drawing/2014/chart" uri="{C3380CC4-5D6E-409C-BE32-E72D297353CC}">
                <c16:uniqueId val="{000000AD-8D53-414B-8819-C63F36C0F612}"/>
              </c:ext>
            </c:extLst>
          </c:dPt>
          <c:dPt>
            <c:idx val="173"/>
            <c:bubble3D val="0"/>
            <c:extLst>
              <c:ext xmlns:c16="http://schemas.microsoft.com/office/drawing/2014/chart" uri="{C3380CC4-5D6E-409C-BE32-E72D297353CC}">
                <c16:uniqueId val="{000000AE-8D53-414B-8819-C63F36C0F612}"/>
              </c:ext>
            </c:extLst>
          </c:dPt>
          <c:dPt>
            <c:idx val="174"/>
            <c:bubble3D val="0"/>
            <c:extLst>
              <c:ext xmlns:c16="http://schemas.microsoft.com/office/drawing/2014/chart" uri="{C3380CC4-5D6E-409C-BE32-E72D297353CC}">
                <c16:uniqueId val="{000000AF-8D53-414B-8819-C63F36C0F612}"/>
              </c:ext>
            </c:extLst>
          </c:dPt>
          <c:dPt>
            <c:idx val="175"/>
            <c:bubble3D val="0"/>
            <c:extLst>
              <c:ext xmlns:c16="http://schemas.microsoft.com/office/drawing/2014/chart" uri="{C3380CC4-5D6E-409C-BE32-E72D297353CC}">
                <c16:uniqueId val="{000000B0-8D53-414B-8819-C63F36C0F612}"/>
              </c:ext>
            </c:extLst>
          </c:dPt>
          <c:dPt>
            <c:idx val="176"/>
            <c:bubble3D val="0"/>
            <c:extLst>
              <c:ext xmlns:c16="http://schemas.microsoft.com/office/drawing/2014/chart" uri="{C3380CC4-5D6E-409C-BE32-E72D297353CC}">
                <c16:uniqueId val="{000000B1-8D53-414B-8819-C63F36C0F612}"/>
              </c:ext>
            </c:extLst>
          </c:dPt>
          <c:dPt>
            <c:idx val="177"/>
            <c:bubble3D val="0"/>
            <c:extLst>
              <c:ext xmlns:c16="http://schemas.microsoft.com/office/drawing/2014/chart" uri="{C3380CC4-5D6E-409C-BE32-E72D297353CC}">
                <c16:uniqueId val="{000000B2-8D53-414B-8819-C63F36C0F612}"/>
              </c:ext>
            </c:extLst>
          </c:dPt>
          <c:dPt>
            <c:idx val="178"/>
            <c:bubble3D val="0"/>
            <c:extLst>
              <c:ext xmlns:c16="http://schemas.microsoft.com/office/drawing/2014/chart" uri="{C3380CC4-5D6E-409C-BE32-E72D297353CC}">
                <c16:uniqueId val="{000000B3-8D53-414B-8819-C63F36C0F612}"/>
              </c:ext>
            </c:extLst>
          </c:dPt>
          <c:dPt>
            <c:idx val="179"/>
            <c:bubble3D val="0"/>
            <c:extLst>
              <c:ext xmlns:c16="http://schemas.microsoft.com/office/drawing/2014/chart" uri="{C3380CC4-5D6E-409C-BE32-E72D297353CC}">
                <c16:uniqueId val="{000000B4-8D53-414B-8819-C63F36C0F612}"/>
              </c:ext>
            </c:extLst>
          </c:dPt>
          <c:dPt>
            <c:idx val="180"/>
            <c:bubble3D val="0"/>
            <c:extLst>
              <c:ext xmlns:c16="http://schemas.microsoft.com/office/drawing/2014/chart" uri="{C3380CC4-5D6E-409C-BE32-E72D297353CC}">
                <c16:uniqueId val="{000000B5-8D53-414B-8819-C63F36C0F612}"/>
              </c:ext>
            </c:extLst>
          </c:dPt>
          <c:dPt>
            <c:idx val="181"/>
            <c:bubble3D val="0"/>
            <c:extLst>
              <c:ext xmlns:c16="http://schemas.microsoft.com/office/drawing/2014/chart" uri="{C3380CC4-5D6E-409C-BE32-E72D297353CC}">
                <c16:uniqueId val="{000000B6-8D53-414B-8819-C63F36C0F612}"/>
              </c:ext>
            </c:extLst>
          </c:dPt>
          <c:dPt>
            <c:idx val="182"/>
            <c:bubble3D val="0"/>
            <c:extLst>
              <c:ext xmlns:c16="http://schemas.microsoft.com/office/drawing/2014/chart" uri="{C3380CC4-5D6E-409C-BE32-E72D297353CC}">
                <c16:uniqueId val="{000000B7-8D53-414B-8819-C63F36C0F612}"/>
              </c:ext>
            </c:extLst>
          </c:dPt>
          <c:dPt>
            <c:idx val="183"/>
            <c:bubble3D val="0"/>
            <c:extLst>
              <c:ext xmlns:c16="http://schemas.microsoft.com/office/drawing/2014/chart" uri="{C3380CC4-5D6E-409C-BE32-E72D297353CC}">
                <c16:uniqueId val="{000000B8-8D53-414B-8819-C63F36C0F612}"/>
              </c:ext>
            </c:extLst>
          </c:dPt>
          <c:dPt>
            <c:idx val="184"/>
            <c:bubble3D val="0"/>
            <c:extLst>
              <c:ext xmlns:c16="http://schemas.microsoft.com/office/drawing/2014/chart" uri="{C3380CC4-5D6E-409C-BE32-E72D297353CC}">
                <c16:uniqueId val="{000000B9-8D53-414B-8819-C63F36C0F612}"/>
              </c:ext>
            </c:extLst>
          </c:dPt>
          <c:dPt>
            <c:idx val="185"/>
            <c:bubble3D val="0"/>
            <c:extLst>
              <c:ext xmlns:c16="http://schemas.microsoft.com/office/drawing/2014/chart" uri="{C3380CC4-5D6E-409C-BE32-E72D297353CC}">
                <c16:uniqueId val="{000000BA-8D53-414B-8819-C63F36C0F612}"/>
              </c:ext>
            </c:extLst>
          </c:dPt>
          <c:dPt>
            <c:idx val="186"/>
            <c:bubble3D val="0"/>
            <c:extLst>
              <c:ext xmlns:c16="http://schemas.microsoft.com/office/drawing/2014/chart" uri="{C3380CC4-5D6E-409C-BE32-E72D297353CC}">
                <c16:uniqueId val="{000000BB-8D53-414B-8819-C63F36C0F612}"/>
              </c:ext>
            </c:extLst>
          </c:dPt>
          <c:dPt>
            <c:idx val="187"/>
            <c:bubble3D val="0"/>
            <c:extLst>
              <c:ext xmlns:c16="http://schemas.microsoft.com/office/drawing/2014/chart" uri="{C3380CC4-5D6E-409C-BE32-E72D297353CC}">
                <c16:uniqueId val="{000000BC-8D53-414B-8819-C63F36C0F612}"/>
              </c:ext>
            </c:extLst>
          </c:dPt>
          <c:dPt>
            <c:idx val="188"/>
            <c:bubble3D val="0"/>
            <c:extLst>
              <c:ext xmlns:c16="http://schemas.microsoft.com/office/drawing/2014/chart" uri="{C3380CC4-5D6E-409C-BE32-E72D297353CC}">
                <c16:uniqueId val="{000000BD-8D53-414B-8819-C63F36C0F612}"/>
              </c:ext>
            </c:extLst>
          </c:dPt>
          <c:cat>
            <c:numRef>
              <c:f>Sheet1!$A$184:$A$334</c:f>
              <c:numCache>
                <c:formatCode>mmm\-yy</c:formatCode>
                <c:ptCount val="151"/>
                <c:pt idx="0">
                  <c:v>41364</c:v>
                </c:pt>
                <c:pt idx="1">
                  <c:v>41394</c:v>
                </c:pt>
                <c:pt idx="2">
                  <c:v>41425</c:v>
                </c:pt>
                <c:pt idx="3">
                  <c:v>41455</c:v>
                </c:pt>
                <c:pt idx="4">
                  <c:v>41486</c:v>
                </c:pt>
                <c:pt idx="5">
                  <c:v>41517</c:v>
                </c:pt>
                <c:pt idx="6">
                  <c:v>41547</c:v>
                </c:pt>
                <c:pt idx="7">
                  <c:v>41578</c:v>
                </c:pt>
                <c:pt idx="8">
                  <c:v>41608</c:v>
                </c:pt>
                <c:pt idx="9">
                  <c:v>41639</c:v>
                </c:pt>
                <c:pt idx="10">
                  <c:v>41670</c:v>
                </c:pt>
                <c:pt idx="11">
                  <c:v>41698</c:v>
                </c:pt>
                <c:pt idx="12">
                  <c:v>41729</c:v>
                </c:pt>
                <c:pt idx="13">
                  <c:v>41759</c:v>
                </c:pt>
                <c:pt idx="14">
                  <c:v>41790</c:v>
                </c:pt>
                <c:pt idx="15">
                  <c:v>41820</c:v>
                </c:pt>
                <c:pt idx="16">
                  <c:v>41851</c:v>
                </c:pt>
                <c:pt idx="17">
                  <c:v>41882</c:v>
                </c:pt>
                <c:pt idx="18">
                  <c:v>41912</c:v>
                </c:pt>
                <c:pt idx="19">
                  <c:v>41943</c:v>
                </c:pt>
                <c:pt idx="20">
                  <c:v>41973</c:v>
                </c:pt>
                <c:pt idx="21">
                  <c:v>42004</c:v>
                </c:pt>
                <c:pt idx="22">
                  <c:v>42035</c:v>
                </c:pt>
                <c:pt idx="23">
                  <c:v>42063</c:v>
                </c:pt>
                <c:pt idx="24">
                  <c:v>42094</c:v>
                </c:pt>
                <c:pt idx="25">
                  <c:v>42124</c:v>
                </c:pt>
                <c:pt idx="26">
                  <c:v>42155</c:v>
                </c:pt>
                <c:pt idx="27">
                  <c:v>42185</c:v>
                </c:pt>
                <c:pt idx="28">
                  <c:v>42216</c:v>
                </c:pt>
                <c:pt idx="29">
                  <c:v>42247</c:v>
                </c:pt>
                <c:pt idx="30">
                  <c:v>42277</c:v>
                </c:pt>
                <c:pt idx="31">
                  <c:v>42308</c:v>
                </c:pt>
                <c:pt idx="32">
                  <c:v>42338</c:v>
                </c:pt>
                <c:pt idx="33">
                  <c:v>42369</c:v>
                </c:pt>
                <c:pt idx="34">
                  <c:v>42400</c:v>
                </c:pt>
                <c:pt idx="35">
                  <c:v>42429</c:v>
                </c:pt>
                <c:pt idx="36">
                  <c:v>42460</c:v>
                </c:pt>
                <c:pt idx="37">
                  <c:v>42490</c:v>
                </c:pt>
                <c:pt idx="38">
                  <c:v>42521</c:v>
                </c:pt>
                <c:pt idx="39">
                  <c:v>42551</c:v>
                </c:pt>
                <c:pt idx="40">
                  <c:v>42582</c:v>
                </c:pt>
                <c:pt idx="41">
                  <c:v>42613</c:v>
                </c:pt>
                <c:pt idx="42">
                  <c:v>42643</c:v>
                </c:pt>
                <c:pt idx="43">
                  <c:v>42674</c:v>
                </c:pt>
                <c:pt idx="44">
                  <c:v>42704</c:v>
                </c:pt>
                <c:pt idx="45">
                  <c:v>42735</c:v>
                </c:pt>
                <c:pt idx="46">
                  <c:v>42766</c:v>
                </c:pt>
                <c:pt idx="47">
                  <c:v>42794</c:v>
                </c:pt>
                <c:pt idx="48">
                  <c:v>42825</c:v>
                </c:pt>
                <c:pt idx="49">
                  <c:v>42855</c:v>
                </c:pt>
                <c:pt idx="50">
                  <c:v>42886</c:v>
                </c:pt>
                <c:pt idx="51">
                  <c:v>42916</c:v>
                </c:pt>
                <c:pt idx="52">
                  <c:v>42947</c:v>
                </c:pt>
                <c:pt idx="53">
                  <c:v>42978</c:v>
                </c:pt>
                <c:pt idx="54">
                  <c:v>43008</c:v>
                </c:pt>
                <c:pt idx="55">
                  <c:v>43039</c:v>
                </c:pt>
                <c:pt idx="56">
                  <c:v>43069</c:v>
                </c:pt>
                <c:pt idx="57">
                  <c:v>43100</c:v>
                </c:pt>
                <c:pt idx="58">
                  <c:v>43131</c:v>
                </c:pt>
                <c:pt idx="59">
                  <c:v>43159</c:v>
                </c:pt>
                <c:pt idx="60">
                  <c:v>43190</c:v>
                </c:pt>
                <c:pt idx="61">
                  <c:v>43220</c:v>
                </c:pt>
                <c:pt idx="62">
                  <c:v>43251</c:v>
                </c:pt>
                <c:pt idx="63">
                  <c:v>43281</c:v>
                </c:pt>
                <c:pt idx="64">
                  <c:v>43312</c:v>
                </c:pt>
                <c:pt idx="65">
                  <c:v>43343</c:v>
                </c:pt>
                <c:pt idx="66">
                  <c:v>43373</c:v>
                </c:pt>
                <c:pt idx="67">
                  <c:v>43404</c:v>
                </c:pt>
                <c:pt idx="68">
                  <c:v>43434</c:v>
                </c:pt>
                <c:pt idx="69">
                  <c:v>43465</c:v>
                </c:pt>
                <c:pt idx="70">
                  <c:v>43496</c:v>
                </c:pt>
                <c:pt idx="71">
                  <c:v>43524</c:v>
                </c:pt>
                <c:pt idx="72">
                  <c:v>43555</c:v>
                </c:pt>
                <c:pt idx="73">
                  <c:v>43585</c:v>
                </c:pt>
                <c:pt idx="74">
                  <c:v>43616</c:v>
                </c:pt>
                <c:pt idx="75">
                  <c:v>43646</c:v>
                </c:pt>
                <c:pt idx="76">
                  <c:v>43677</c:v>
                </c:pt>
                <c:pt idx="77">
                  <c:v>43708</c:v>
                </c:pt>
                <c:pt idx="78">
                  <c:v>43738</c:v>
                </c:pt>
                <c:pt idx="79">
                  <c:v>43769</c:v>
                </c:pt>
                <c:pt idx="80">
                  <c:v>43799</c:v>
                </c:pt>
                <c:pt idx="81">
                  <c:v>43830</c:v>
                </c:pt>
                <c:pt idx="82">
                  <c:v>43861</c:v>
                </c:pt>
                <c:pt idx="83">
                  <c:v>43890</c:v>
                </c:pt>
                <c:pt idx="84">
                  <c:v>43921</c:v>
                </c:pt>
                <c:pt idx="85">
                  <c:v>43951</c:v>
                </c:pt>
                <c:pt idx="86">
                  <c:v>43982</c:v>
                </c:pt>
                <c:pt idx="87">
                  <c:v>44012</c:v>
                </c:pt>
                <c:pt idx="88">
                  <c:v>44043</c:v>
                </c:pt>
                <c:pt idx="89">
                  <c:v>44074</c:v>
                </c:pt>
                <c:pt idx="90">
                  <c:v>44104</c:v>
                </c:pt>
                <c:pt idx="91">
                  <c:v>44135</c:v>
                </c:pt>
                <c:pt idx="92">
                  <c:v>44165</c:v>
                </c:pt>
                <c:pt idx="93">
                  <c:v>44196</c:v>
                </c:pt>
                <c:pt idx="94">
                  <c:v>44227</c:v>
                </c:pt>
                <c:pt idx="95">
                  <c:v>44255</c:v>
                </c:pt>
                <c:pt idx="96">
                  <c:v>44286</c:v>
                </c:pt>
                <c:pt idx="97">
                  <c:v>44316</c:v>
                </c:pt>
                <c:pt idx="98">
                  <c:v>44347</c:v>
                </c:pt>
                <c:pt idx="99">
                  <c:v>44377</c:v>
                </c:pt>
                <c:pt idx="100">
                  <c:v>44408</c:v>
                </c:pt>
                <c:pt idx="101">
                  <c:v>44439</c:v>
                </c:pt>
                <c:pt idx="102">
                  <c:v>44469</c:v>
                </c:pt>
                <c:pt idx="103">
                  <c:v>44500</c:v>
                </c:pt>
                <c:pt idx="104">
                  <c:v>44530</c:v>
                </c:pt>
                <c:pt idx="105">
                  <c:v>44561</c:v>
                </c:pt>
                <c:pt idx="106">
                  <c:v>44592</c:v>
                </c:pt>
                <c:pt idx="107">
                  <c:v>44620</c:v>
                </c:pt>
                <c:pt idx="108">
                  <c:v>44651</c:v>
                </c:pt>
                <c:pt idx="109">
                  <c:v>44681</c:v>
                </c:pt>
                <c:pt idx="110">
                  <c:v>44712</c:v>
                </c:pt>
                <c:pt idx="111">
                  <c:v>44742</c:v>
                </c:pt>
                <c:pt idx="112">
                  <c:v>44773</c:v>
                </c:pt>
                <c:pt idx="113">
                  <c:v>44804</c:v>
                </c:pt>
                <c:pt idx="114">
                  <c:v>44834</c:v>
                </c:pt>
                <c:pt idx="115">
                  <c:v>44865</c:v>
                </c:pt>
                <c:pt idx="116">
                  <c:v>44895</c:v>
                </c:pt>
                <c:pt idx="117">
                  <c:v>44926</c:v>
                </c:pt>
                <c:pt idx="118">
                  <c:v>44957</c:v>
                </c:pt>
                <c:pt idx="119">
                  <c:v>44985</c:v>
                </c:pt>
                <c:pt idx="120">
                  <c:v>45016</c:v>
                </c:pt>
                <c:pt idx="121">
                  <c:v>45046</c:v>
                </c:pt>
                <c:pt idx="122">
                  <c:v>45077</c:v>
                </c:pt>
                <c:pt idx="123">
                  <c:v>45107</c:v>
                </c:pt>
                <c:pt idx="124">
                  <c:v>45138</c:v>
                </c:pt>
                <c:pt idx="125">
                  <c:v>45169</c:v>
                </c:pt>
                <c:pt idx="126">
                  <c:v>45199</c:v>
                </c:pt>
                <c:pt idx="127">
                  <c:v>45230</c:v>
                </c:pt>
                <c:pt idx="128">
                  <c:v>45260</c:v>
                </c:pt>
                <c:pt idx="129">
                  <c:v>45291</c:v>
                </c:pt>
                <c:pt idx="130">
                  <c:v>45322</c:v>
                </c:pt>
                <c:pt idx="131">
                  <c:v>45351</c:v>
                </c:pt>
                <c:pt idx="132">
                  <c:v>45382</c:v>
                </c:pt>
                <c:pt idx="133">
                  <c:v>45412</c:v>
                </c:pt>
                <c:pt idx="134">
                  <c:v>45443</c:v>
                </c:pt>
                <c:pt idx="135">
                  <c:v>45473</c:v>
                </c:pt>
                <c:pt idx="136">
                  <c:v>45504</c:v>
                </c:pt>
                <c:pt idx="137">
                  <c:v>45534</c:v>
                </c:pt>
                <c:pt idx="138">
                  <c:v>45565</c:v>
                </c:pt>
                <c:pt idx="139">
                  <c:v>45596</c:v>
                </c:pt>
                <c:pt idx="140">
                  <c:v>45626</c:v>
                </c:pt>
                <c:pt idx="141">
                  <c:v>45657</c:v>
                </c:pt>
                <c:pt idx="142">
                  <c:v>45686</c:v>
                </c:pt>
                <c:pt idx="143">
                  <c:v>45716</c:v>
                </c:pt>
                <c:pt idx="144">
                  <c:v>45747</c:v>
                </c:pt>
                <c:pt idx="145">
                  <c:v>45777</c:v>
                </c:pt>
                <c:pt idx="146">
                  <c:v>45808</c:v>
                </c:pt>
                <c:pt idx="147">
                  <c:v>45838</c:v>
                </c:pt>
                <c:pt idx="148">
                  <c:v>45869</c:v>
                </c:pt>
                <c:pt idx="149">
                  <c:v>45899</c:v>
                </c:pt>
                <c:pt idx="150">
                  <c:v>45930</c:v>
                </c:pt>
              </c:numCache>
            </c:numRef>
          </c:cat>
          <c:val>
            <c:numRef>
              <c:f>Sheet1!$B$184:$B$334</c:f>
              <c:numCache>
                <c:formatCode>0.00%</c:formatCode>
                <c:ptCount val="151"/>
                <c:pt idx="0">
                  <c:v>0.47820000000000001</c:v>
                </c:pt>
                <c:pt idx="1">
                  <c:v>0.46350000000000002</c:v>
                </c:pt>
                <c:pt idx="2">
                  <c:v>0.44340000000000002</c:v>
                </c:pt>
                <c:pt idx="3">
                  <c:v>0.46700000000000003</c:v>
                </c:pt>
                <c:pt idx="4">
                  <c:v>0.38990000000000002</c:v>
                </c:pt>
                <c:pt idx="5">
                  <c:v>0.38250000000000001</c:v>
                </c:pt>
                <c:pt idx="6">
                  <c:v>0.36809999999999998</c:v>
                </c:pt>
                <c:pt idx="7">
                  <c:v>0.41049999999999998</c:v>
                </c:pt>
                <c:pt idx="8">
                  <c:v>0.41089999999999999</c:v>
                </c:pt>
                <c:pt idx="9">
                  <c:v>0.46050000000000002</c:v>
                </c:pt>
                <c:pt idx="10">
                  <c:v>0.51829999999999998</c:v>
                </c:pt>
                <c:pt idx="11">
                  <c:v>0.55489999999999995</c:v>
                </c:pt>
                <c:pt idx="12">
                  <c:v>0.47889999999999999</c:v>
                </c:pt>
                <c:pt idx="13">
                  <c:v>0.38650000000000001</c:v>
                </c:pt>
                <c:pt idx="14">
                  <c:v>0.41470000000000001</c:v>
                </c:pt>
                <c:pt idx="15">
                  <c:v>0.39510000000000001</c:v>
                </c:pt>
                <c:pt idx="16">
                  <c:v>0.43169999999999997</c:v>
                </c:pt>
                <c:pt idx="17">
                  <c:v>0.42120000000000002</c:v>
                </c:pt>
                <c:pt idx="18">
                  <c:v>0.432</c:v>
                </c:pt>
                <c:pt idx="19">
                  <c:v>0.36120000000000002</c:v>
                </c:pt>
                <c:pt idx="20">
                  <c:v>0.378</c:v>
                </c:pt>
                <c:pt idx="21">
                  <c:v>0.45219999999999999</c:v>
                </c:pt>
                <c:pt idx="22">
                  <c:v>0.41399999999999998</c:v>
                </c:pt>
                <c:pt idx="23">
                  <c:v>0.41699999999999998</c:v>
                </c:pt>
                <c:pt idx="24">
                  <c:v>0.41899999999999998</c:v>
                </c:pt>
                <c:pt idx="25">
                  <c:v>0.42199999999999999</c:v>
                </c:pt>
                <c:pt idx="26">
                  <c:v>0.44600000000000001</c:v>
                </c:pt>
                <c:pt idx="27">
                  <c:v>0.40600000000000003</c:v>
                </c:pt>
                <c:pt idx="28">
                  <c:v>0.40600000000000003</c:v>
                </c:pt>
                <c:pt idx="29">
                  <c:v>0.38800000000000001</c:v>
                </c:pt>
                <c:pt idx="30">
                  <c:v>0.41699999999999998</c:v>
                </c:pt>
                <c:pt idx="31">
                  <c:v>0.437</c:v>
                </c:pt>
                <c:pt idx="32">
                  <c:v>0.44400000000000001</c:v>
                </c:pt>
                <c:pt idx="33">
                  <c:v>0.475812055623624</c:v>
                </c:pt>
                <c:pt idx="34">
                  <c:v>0.48762882853537082</c:v>
                </c:pt>
                <c:pt idx="35">
                  <c:v>0.48668539760537005</c:v>
                </c:pt>
                <c:pt idx="36">
                  <c:v>0.48849742446609806</c:v>
                </c:pt>
                <c:pt idx="37" formatCode="General">
                  <c:v>0.47226441808638314</c:v>
                </c:pt>
                <c:pt idx="38" formatCode="General">
                  <c:v>0.4877810574903011</c:v>
                </c:pt>
                <c:pt idx="39" formatCode="General">
                  <c:v>0.51337227011189801</c:v>
                </c:pt>
                <c:pt idx="40" formatCode="General">
                  <c:v>0.5221610961489086</c:v>
                </c:pt>
                <c:pt idx="41" formatCode="General">
                  <c:v>0.50356899875417949</c:v>
                </c:pt>
                <c:pt idx="42" formatCode="General">
                  <c:v>0.49008031129373747</c:v>
                </c:pt>
                <c:pt idx="43" formatCode="General">
                  <c:v>0.45398265349480366</c:v>
                </c:pt>
                <c:pt idx="44" formatCode="General">
                  <c:v>0.44815629126395273</c:v>
                </c:pt>
                <c:pt idx="45" formatCode="General">
                  <c:v>0.45703765097888277</c:v>
                </c:pt>
                <c:pt idx="46" formatCode="General">
                  <c:v>0.4867541626384691</c:v>
                </c:pt>
                <c:pt idx="47" formatCode="General">
                  <c:v>0.48546718657586491</c:v>
                </c:pt>
                <c:pt idx="48" formatCode="General">
                  <c:v>0.48130956829344856</c:v>
                </c:pt>
                <c:pt idx="49" formatCode="General">
                  <c:v>0.44305004374219159</c:v>
                </c:pt>
                <c:pt idx="50" formatCode="General">
                  <c:v>0.44344309825811545</c:v>
                </c:pt>
                <c:pt idx="51" formatCode="General">
                  <c:v>0.43748974625894921</c:v>
                </c:pt>
                <c:pt idx="52" formatCode="General">
                  <c:v>0.45790472347019068</c:v>
                </c:pt>
                <c:pt idx="53" formatCode="General">
                  <c:v>0.45846874217030137</c:v>
                </c:pt>
                <c:pt idx="54" formatCode="General">
                  <c:v>0.44810288946651849</c:v>
                </c:pt>
                <c:pt idx="55" formatCode="0.0%">
                  <c:v>0.40633302004631688</c:v>
                </c:pt>
                <c:pt idx="56" formatCode="0.0%">
                  <c:v>0.41889756120623911</c:v>
                </c:pt>
                <c:pt idx="57" formatCode="0.0%">
                  <c:v>0.422205284319773</c:v>
                </c:pt>
                <c:pt idx="58" formatCode="0.0%">
                  <c:v>0.4595011599919761</c:v>
                </c:pt>
                <c:pt idx="59" formatCode="0.0%">
                  <c:v>0.4642424475589817</c:v>
                </c:pt>
                <c:pt idx="60" formatCode="0.0%">
                  <c:v>0.51751538550488074</c:v>
                </c:pt>
                <c:pt idx="61" formatCode="0.0%">
                  <c:v>0.46020033595380133</c:v>
                </c:pt>
                <c:pt idx="62" formatCode="0.0%">
                  <c:v>0.47503562233969671</c:v>
                </c:pt>
                <c:pt idx="63" formatCode="0.0%">
                  <c:v>0.43664321285301277</c:v>
                </c:pt>
                <c:pt idx="64" formatCode="0.0%">
                  <c:v>0.47620150362886865</c:v>
                </c:pt>
                <c:pt idx="65" formatCode="0.0%">
                  <c:v>0.48707391827066032</c:v>
                </c:pt>
                <c:pt idx="66" formatCode="0.0%">
                  <c:v>0.49216422160068124</c:v>
                </c:pt>
                <c:pt idx="67" formatCode="0.0%">
                  <c:v>0.44600000000000001</c:v>
                </c:pt>
                <c:pt idx="68" formatCode="0.0%">
                  <c:v>0.47199999999999998</c:v>
                </c:pt>
                <c:pt idx="69" formatCode="0.0%">
                  <c:v>0.551658497274499</c:v>
                </c:pt>
                <c:pt idx="70" formatCode="0.0%">
                  <c:v>0.5568873802125005</c:v>
                </c:pt>
                <c:pt idx="71" formatCode="0.0%">
                  <c:v>0.47579011589091458</c:v>
                </c:pt>
                <c:pt idx="72" formatCode="0.0%">
                  <c:v>0.42456464583144282</c:v>
                </c:pt>
                <c:pt idx="73" formatCode="0.0%">
                  <c:v>0.44723219706324541</c:v>
                </c:pt>
                <c:pt idx="74" formatCode="0.0%">
                  <c:v>0.41732332964042868</c:v>
                </c:pt>
                <c:pt idx="75" formatCode="0.0%">
                  <c:v>0.44431312104712273</c:v>
                </c:pt>
                <c:pt idx="76" formatCode="0.0%">
                  <c:v>0.441503363672268</c:v>
                </c:pt>
                <c:pt idx="77" formatCode="0.0%">
                  <c:v>0.4608727806074655</c:v>
                </c:pt>
                <c:pt idx="78" formatCode="0.0%">
                  <c:v>0.53796456894506273</c:v>
                </c:pt>
                <c:pt idx="79" formatCode="0.0%">
                  <c:v>0.49956159675894318</c:v>
                </c:pt>
                <c:pt idx="80" formatCode="0.0%">
                  <c:v>0.49886466454455897</c:v>
                </c:pt>
                <c:pt idx="81" formatCode="0.0%">
                  <c:v>0.46779512440194593</c:v>
                </c:pt>
                <c:pt idx="82" formatCode="0.0%">
                  <c:v>0.49</c:v>
                </c:pt>
                <c:pt idx="83" formatCode="0.0%">
                  <c:v>0.49</c:v>
                </c:pt>
                <c:pt idx="84" formatCode="0.0%">
                  <c:v>0.49</c:v>
                </c:pt>
                <c:pt idx="87">
                  <c:v>0.52800000000000002</c:v>
                </c:pt>
                <c:pt idx="88">
                  <c:v>0.53800000000000003</c:v>
                </c:pt>
                <c:pt idx="89">
                  <c:v>0.51500000000000001</c:v>
                </c:pt>
                <c:pt idx="95">
                  <c:v>0.51500000000000001</c:v>
                </c:pt>
                <c:pt idx="96">
                  <c:v>0.49399999999999999</c:v>
                </c:pt>
                <c:pt idx="97">
                  <c:v>0.47599999999999998</c:v>
                </c:pt>
                <c:pt idx="98">
                  <c:v>0.46</c:v>
                </c:pt>
                <c:pt idx="99">
                  <c:v>0.48899999999999999</c:v>
                </c:pt>
                <c:pt idx="100">
                  <c:v>0.59499999999999997</c:v>
                </c:pt>
                <c:pt idx="102">
                  <c:v>0.47399999999999998</c:v>
                </c:pt>
                <c:pt idx="103">
                  <c:v>0.39</c:v>
                </c:pt>
                <c:pt idx="104">
                  <c:v>0.39</c:v>
                </c:pt>
                <c:pt idx="105">
                  <c:v>0.39400000000000002</c:v>
                </c:pt>
                <c:pt idx="106">
                  <c:v>0.42899999999999999</c:v>
                </c:pt>
                <c:pt idx="107">
                  <c:v>0.45600000000000002</c:v>
                </c:pt>
                <c:pt idx="108">
                  <c:v>0.45600000000000002</c:v>
                </c:pt>
                <c:pt idx="109">
                  <c:v>0.495</c:v>
                </c:pt>
                <c:pt idx="114">
                  <c:v>0.42099999999999999</c:v>
                </c:pt>
                <c:pt idx="116">
                  <c:v>0.40300000000000002</c:v>
                </c:pt>
                <c:pt idx="130">
                  <c:v>0.44400000000000001</c:v>
                </c:pt>
                <c:pt idx="131">
                  <c:v>0.44400000000000001</c:v>
                </c:pt>
                <c:pt idx="135">
                  <c:v>0.501</c:v>
                </c:pt>
                <c:pt idx="136">
                  <c:v>0.48599999999999999</c:v>
                </c:pt>
                <c:pt idx="137">
                  <c:v>0.438</c:v>
                </c:pt>
                <c:pt idx="140">
                  <c:v>0.44700000000000001</c:v>
                </c:pt>
                <c:pt idx="144">
                  <c:v>0.435</c:v>
                </c:pt>
                <c:pt idx="145">
                  <c:v>0.5</c:v>
                </c:pt>
                <c:pt idx="148">
                  <c:v>0.38300000000000001</c:v>
                </c:pt>
                <c:pt idx="149">
                  <c:v>0.38300000000000001</c:v>
                </c:pt>
                <c:pt idx="150">
                  <c:v>0.48</c:v>
                </c:pt>
              </c:numCache>
            </c:numRef>
          </c:val>
          <c:smooth val="0"/>
          <c:extLst>
            <c:ext xmlns:c16="http://schemas.microsoft.com/office/drawing/2014/chart" uri="{C3380CC4-5D6E-409C-BE32-E72D297353CC}">
              <c16:uniqueId val="{000000BE-8D53-414B-8819-C63F36C0F612}"/>
            </c:ext>
          </c:extLst>
        </c:ser>
        <c:dLbls>
          <c:showLegendKey val="0"/>
          <c:showVal val="0"/>
          <c:showCatName val="0"/>
          <c:showSerName val="0"/>
          <c:showPercent val="0"/>
          <c:showBubbleSize val="0"/>
        </c:dLbls>
        <c:marker val="1"/>
        <c:smooth val="0"/>
        <c:axId val="345467016"/>
        <c:axId val="1"/>
      </c:lineChart>
      <c:dateAx>
        <c:axId val="345467016"/>
        <c:scaling>
          <c:orientation val="minMax"/>
          <c:min val="41153"/>
        </c:scaling>
        <c:delete val="0"/>
        <c:axPos val="b"/>
        <c:numFmt formatCode="[$-409]mmm\-yy;@" sourceLinked="0"/>
        <c:majorTickMark val="none"/>
        <c:minorTickMark val="none"/>
        <c:tickLblPos val="nextTo"/>
        <c:spPr>
          <a:noFill/>
          <a:ln w="3175">
            <a:solidFill>
              <a:srgbClr val="C0BCB2"/>
            </a:solidFill>
            <a:prstDash val="solid"/>
          </a:ln>
        </c:spPr>
        <c:txPr>
          <a:bodyPr rot="0" vert="horz"/>
          <a:lstStyle/>
          <a:p>
            <a:pPr>
              <a:defRPr/>
            </a:pPr>
            <a:endParaRPr lang="en-US"/>
          </a:p>
        </c:txPr>
        <c:crossAx val="1"/>
        <c:crossesAt val="0"/>
        <c:auto val="0"/>
        <c:lblOffset val="100"/>
        <c:baseTimeUnit val="days"/>
        <c:majorUnit val="12"/>
        <c:majorTimeUnit val="months"/>
        <c:minorUnit val="10"/>
        <c:minorTimeUnit val="days"/>
      </c:dateAx>
      <c:valAx>
        <c:axId val="1"/>
        <c:scaling>
          <c:orientation val="minMax"/>
          <c:max val="0.7"/>
          <c:min val="0.30000000000000004"/>
        </c:scaling>
        <c:delete val="0"/>
        <c:axPos val="l"/>
        <c:numFmt formatCode="0%" sourceLinked="0"/>
        <c:majorTickMark val="out"/>
        <c:minorTickMark val="none"/>
        <c:tickLblPos val="nextTo"/>
        <c:spPr>
          <a:noFill/>
          <a:ln w="2841">
            <a:noFill/>
            <a:prstDash val="solid"/>
          </a:ln>
        </c:spPr>
        <c:txPr>
          <a:bodyPr rot="0" vert="horz"/>
          <a:lstStyle/>
          <a:p>
            <a:pPr>
              <a:defRPr/>
            </a:pPr>
            <a:endParaRPr lang="en-US"/>
          </a:p>
        </c:txPr>
        <c:crossAx val="345467016"/>
        <c:crossesAt val="39263"/>
        <c:crossBetween val="between"/>
        <c:majorUnit val="0.1"/>
        <c:minorUnit val="0.05"/>
      </c:valAx>
      <c:spPr>
        <a:noFill/>
        <a:ln w="25528">
          <a:noFill/>
        </a:ln>
      </c:spPr>
    </c:plotArea>
    <c:plotVisOnly val="1"/>
    <c:dispBlanksAs val="gap"/>
    <c:showDLblsOverMax val="0"/>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94235442791874E-2"/>
          <c:y val="3.4835958005249343E-2"/>
          <c:w val="0.94309480412170699"/>
          <c:h val="0.84376560884434904"/>
        </c:manualLayout>
      </c:layout>
      <c:barChart>
        <c:barDir val="col"/>
        <c:grouping val="stacked"/>
        <c:varyColors val="0"/>
        <c:ser>
          <c:idx val="0"/>
          <c:order val="0"/>
          <c:tx>
            <c:strRef>
              <c:f>Sheet1!$B$1</c:f>
              <c:strCache>
                <c:ptCount val="1"/>
                <c:pt idx="0">
                  <c:v>Retained Equity / Vendor Financing</c:v>
                </c:pt>
              </c:strCache>
            </c:strRef>
          </c:tx>
          <c:spPr>
            <a:solidFill>
              <a:srgbClr val="1D5080"/>
            </a:solidFill>
            <a:ln w="25398">
              <a:noFill/>
            </a:ln>
          </c:spPr>
          <c:invertIfNegative val="0"/>
          <c:cat>
            <c:strRef>
              <c:f>Sheet1!$A$14:$A$30</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LTM Sep-25</c:v>
                </c:pt>
              </c:strCache>
            </c:strRef>
          </c:cat>
          <c:val>
            <c:numRef>
              <c:f>Sheet1!$B$14:$B$30</c:f>
              <c:numCache>
                <c:formatCode>0.00%</c:formatCode>
                <c:ptCount val="17"/>
                <c:pt idx="0">
                  <c:v>7.7200000000000005E-2</c:v>
                </c:pt>
                <c:pt idx="1">
                  <c:v>3.6999999999999998E-2</c:v>
                </c:pt>
                <c:pt idx="2">
                  <c:v>3.0700000000000002E-2</c:v>
                </c:pt>
                <c:pt idx="3">
                  <c:v>4.2500000000000003E-2</c:v>
                </c:pt>
                <c:pt idx="4">
                  <c:v>1.8200000000000001E-2</c:v>
                </c:pt>
                <c:pt idx="5">
                  <c:v>1.6899999999999998E-2</c:v>
                </c:pt>
                <c:pt idx="6">
                  <c:v>7.0000000000000001E-3</c:v>
                </c:pt>
                <c:pt idx="7">
                  <c:v>7.2363212514555686E-3</c:v>
                </c:pt>
                <c:pt idx="8">
                  <c:v>3.010474006669784E-3</c:v>
                </c:pt>
                <c:pt idx="9">
                  <c:v>3.0000000000000001E-3</c:v>
                </c:pt>
                <c:pt idx="10">
                  <c:v>0</c:v>
                </c:pt>
                <c:pt idx="11">
                  <c:v>1.7899999999999999E-2</c:v>
                </c:pt>
                <c:pt idx="12">
                  <c:v>1.0699999999999999E-2</c:v>
                </c:pt>
                <c:pt idx="13">
                  <c:v>1.46E-2</c:v>
                </c:pt>
                <c:pt idx="14">
                  <c:v>3.8671136492891743E-2</c:v>
                </c:pt>
                <c:pt idx="15">
                  <c:v>0</c:v>
                </c:pt>
                <c:pt idx="16">
                  <c:v>0</c:v>
                </c:pt>
              </c:numCache>
            </c:numRef>
          </c:val>
          <c:extLst>
            <c:ext xmlns:c16="http://schemas.microsoft.com/office/drawing/2014/chart" uri="{C3380CC4-5D6E-409C-BE32-E72D297353CC}">
              <c16:uniqueId val="{00000000-D33A-4923-BBAB-80721165943B}"/>
            </c:ext>
          </c:extLst>
        </c:ser>
        <c:ser>
          <c:idx val="1"/>
          <c:order val="1"/>
          <c:tx>
            <c:strRef>
              <c:f>Sheet1!$C$1</c:f>
              <c:strCache>
                <c:ptCount val="1"/>
                <c:pt idx="0">
                  <c:v>Contributed Equity</c:v>
                </c:pt>
              </c:strCache>
            </c:strRef>
          </c:tx>
          <c:spPr>
            <a:solidFill>
              <a:srgbClr val="6185A6"/>
            </a:solidFill>
            <a:ln w="25398">
              <a:noFill/>
            </a:ln>
          </c:spPr>
          <c:invertIfNegative val="0"/>
          <c:cat>
            <c:strRef>
              <c:f>Sheet1!$A$14:$A$30</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LTM Sep-25</c:v>
                </c:pt>
              </c:strCache>
            </c:strRef>
          </c:cat>
          <c:val>
            <c:numRef>
              <c:f>Sheet1!$C$14:$C$30</c:f>
              <c:numCache>
                <c:formatCode>0.00%</c:formatCode>
                <c:ptCount val="17"/>
                <c:pt idx="0">
                  <c:v>0.45390000000000003</c:v>
                </c:pt>
                <c:pt idx="1">
                  <c:v>0.46879999999999999</c:v>
                </c:pt>
                <c:pt idx="2">
                  <c:v>0.44159999999999999</c:v>
                </c:pt>
                <c:pt idx="3">
                  <c:v>0.47670000000000001</c:v>
                </c:pt>
                <c:pt idx="4">
                  <c:v>0.42370000000000002</c:v>
                </c:pt>
                <c:pt idx="5">
                  <c:v>0.41220000000000001</c:v>
                </c:pt>
                <c:pt idx="6">
                  <c:v>0.41699999999999998</c:v>
                </c:pt>
                <c:pt idx="7">
                  <c:v>0.48599999999999999</c:v>
                </c:pt>
                <c:pt idx="8">
                  <c:v>0.44157226506380182</c:v>
                </c:pt>
                <c:pt idx="9">
                  <c:v>0.47799999999999998</c:v>
                </c:pt>
                <c:pt idx="10">
                  <c:v>0.47139571731055058</c:v>
                </c:pt>
                <c:pt idx="11">
                  <c:v>0.49819999999999998</c:v>
                </c:pt>
                <c:pt idx="12">
                  <c:v>0.45519999999999999</c:v>
                </c:pt>
                <c:pt idx="13">
                  <c:v>0.42270000000000002</c:v>
                </c:pt>
                <c:pt idx="14">
                  <c:v>0.43546732203101346</c:v>
                </c:pt>
                <c:pt idx="15">
                  <c:v>0.46870000000000001</c:v>
                </c:pt>
                <c:pt idx="16">
                  <c:v>0.4627</c:v>
                </c:pt>
              </c:numCache>
            </c:numRef>
          </c:val>
          <c:extLst>
            <c:ext xmlns:c16="http://schemas.microsoft.com/office/drawing/2014/chart" uri="{C3380CC4-5D6E-409C-BE32-E72D297353CC}">
              <c16:uniqueId val="{00000001-D33A-4923-BBAB-80721165943B}"/>
            </c:ext>
          </c:extLst>
        </c:ser>
        <c:dLbls>
          <c:showLegendKey val="0"/>
          <c:showVal val="0"/>
          <c:showCatName val="0"/>
          <c:showSerName val="0"/>
          <c:showPercent val="0"/>
          <c:showBubbleSize val="0"/>
        </c:dLbls>
        <c:gapWidth val="60"/>
        <c:overlap val="100"/>
        <c:axId val="345468328"/>
        <c:axId val="1"/>
      </c:barChart>
      <c:catAx>
        <c:axId val="345468328"/>
        <c:scaling>
          <c:orientation val="minMax"/>
        </c:scaling>
        <c:delete val="0"/>
        <c:axPos val="b"/>
        <c:numFmt formatCode="General" sourceLinked="1"/>
        <c:majorTickMark val="none"/>
        <c:minorTickMark val="none"/>
        <c:tickLblPos val="nextTo"/>
        <c:spPr>
          <a:noFill/>
          <a:ln w="3176">
            <a:solidFill>
              <a:srgbClr val="C0BCB2"/>
            </a:solidFill>
            <a:prstDash val="solid"/>
          </a:ln>
        </c:spPr>
        <c:txPr>
          <a:bodyPr rot="0" vert="horz"/>
          <a:lstStyle/>
          <a:p>
            <a:pPr>
              <a:defRPr/>
            </a:pPr>
            <a:endParaRPr lang="en-US"/>
          </a:p>
        </c:txPr>
        <c:crossAx val="1"/>
        <c:crosses val="autoZero"/>
        <c:auto val="0"/>
        <c:lblAlgn val="ctr"/>
        <c:lblOffset val="100"/>
        <c:noMultiLvlLbl val="0"/>
      </c:catAx>
      <c:valAx>
        <c:axId val="1"/>
        <c:scaling>
          <c:orientation val="minMax"/>
        </c:scaling>
        <c:delete val="0"/>
        <c:axPos val="l"/>
        <c:numFmt formatCode="0%" sourceLinked="0"/>
        <c:majorTickMark val="out"/>
        <c:minorTickMark val="none"/>
        <c:tickLblPos val="nextTo"/>
        <c:spPr>
          <a:noFill/>
          <a:ln w="3176">
            <a:noFill/>
            <a:prstDash val="sysDot"/>
          </a:ln>
        </c:spPr>
        <c:txPr>
          <a:bodyPr rot="0" vert="horz"/>
          <a:lstStyle/>
          <a:p>
            <a:pPr>
              <a:defRPr/>
            </a:pPr>
            <a:endParaRPr lang="en-US"/>
          </a:p>
        </c:txPr>
        <c:crossAx val="345468328"/>
        <c:crosses val="autoZero"/>
        <c:crossBetween val="between"/>
      </c:valAx>
      <c:spPr>
        <a:noFill/>
        <a:ln w="26275">
          <a:noFill/>
        </a:ln>
      </c:spPr>
    </c:plotArea>
    <c:legend>
      <c:legendPos val="tr"/>
      <c:layout>
        <c:manualLayout>
          <c:xMode val="edge"/>
          <c:yMode val="edge"/>
          <c:x val="0.37951820258578789"/>
          <c:y val="3.0303030303030304E-2"/>
          <c:w val="0.26708673568581703"/>
          <c:h val="9.8253002465600897E-2"/>
        </c:manualLayout>
      </c:layout>
      <c:overlay val="0"/>
      <c:spPr>
        <a:noFill/>
        <a:ln w="3176">
          <a:noFill/>
          <a:prstDash val="solid"/>
        </a:ln>
      </c:spPr>
    </c:legend>
    <c:plotVisOnly val="1"/>
    <c:dispBlanksAs val="gap"/>
    <c:showDLblsOverMax val="0"/>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894235442791874E-2"/>
          <c:y val="2.9785452954744294E-2"/>
          <c:w val="0.94309480412170699"/>
          <c:h val="0.81346257854131854"/>
        </c:manualLayout>
      </c:layout>
      <c:barChart>
        <c:barDir val="col"/>
        <c:grouping val="stacked"/>
        <c:varyColors val="0"/>
        <c:ser>
          <c:idx val="0"/>
          <c:order val="0"/>
          <c:spPr>
            <a:solidFill>
              <a:srgbClr val="1D5080"/>
            </a:solidFill>
            <a:ln w="25398">
              <a:noFill/>
            </a:ln>
          </c:spPr>
          <c:invertIfNegative val="0"/>
          <c:cat>
            <c:strRef>
              <c:f>Sheet1!$A$14:$A$28</c:f>
              <c:strCache>
                <c:ptCount val="15"/>
                <c:pt idx="0">
                  <c:v>2011 (8)</c:v>
                </c:pt>
                <c:pt idx="1">
                  <c:v>2012 (12)</c:v>
                </c:pt>
                <c:pt idx="2">
                  <c:v>2013 (13)</c:v>
                </c:pt>
                <c:pt idx="3">
                  <c:v>2014 (11)</c:v>
                </c:pt>
                <c:pt idx="4">
                  <c:v>2015 (13)</c:v>
                </c:pt>
                <c:pt idx="5">
                  <c:v>2016 (17)</c:v>
                </c:pt>
                <c:pt idx="6">
                  <c:v>2017 (19)</c:v>
                </c:pt>
                <c:pt idx="7">
                  <c:v>2018 (22)</c:v>
                </c:pt>
                <c:pt idx="8">
                  <c:v>2019 (16)</c:v>
                </c:pt>
                <c:pt idx="9">
                  <c:v>2020 (12)</c:v>
                </c:pt>
                <c:pt idx="10">
                  <c:v>2021 (21)</c:v>
                </c:pt>
                <c:pt idx="11">
                  <c:v>2022 (10)</c:v>
                </c:pt>
                <c:pt idx="12">
                  <c:v>2023 (7)</c:v>
                </c:pt>
                <c:pt idx="13">
                  <c:v>2024 (9)</c:v>
                </c:pt>
                <c:pt idx="14">
                  <c:v>LTM Sep-25 (9)</c:v>
                </c:pt>
              </c:strCache>
            </c:strRef>
          </c:cat>
          <c:val>
            <c:numRef>
              <c:f>Sheet1!$B$14:$B$28</c:f>
              <c:numCache>
                <c:formatCode>0.00%</c:formatCode>
                <c:ptCount val="15"/>
                <c:pt idx="0">
                  <c:v>0.4501</c:v>
                </c:pt>
                <c:pt idx="1">
                  <c:v>0.48709999999999998</c:v>
                </c:pt>
                <c:pt idx="2">
                  <c:v>0.3584</c:v>
                </c:pt>
                <c:pt idx="3">
                  <c:v>0.371</c:v>
                </c:pt>
                <c:pt idx="4">
                  <c:v>0.39</c:v>
                </c:pt>
                <c:pt idx="5">
                  <c:v>0.51700000000000002</c:v>
                </c:pt>
                <c:pt idx="6" formatCode="0%">
                  <c:v>0.44159958841127345</c:v>
                </c:pt>
                <c:pt idx="7">
                  <c:v>0.4930668474431919</c:v>
                </c:pt>
                <c:pt idx="8">
                  <c:v>0.4524320149605312</c:v>
                </c:pt>
                <c:pt idx="9">
                  <c:v>0.52300000000000002</c:v>
                </c:pt>
                <c:pt idx="10">
                  <c:v>0.45900000000000002</c:v>
                </c:pt>
                <c:pt idx="11">
                  <c:v>0.441</c:v>
                </c:pt>
                <c:pt idx="12">
                  <c:v>0.47410000000000002</c:v>
                </c:pt>
                <c:pt idx="13">
                  <c:v>0.46560000000000001</c:v>
                </c:pt>
                <c:pt idx="14">
                  <c:v>0.47</c:v>
                </c:pt>
              </c:numCache>
            </c:numRef>
          </c:val>
          <c:extLst>
            <c:ext xmlns:c16="http://schemas.microsoft.com/office/drawing/2014/chart" uri="{C3380CC4-5D6E-409C-BE32-E72D297353CC}">
              <c16:uniqueId val="{00000000-D33A-4923-BBAB-80721165943B}"/>
            </c:ext>
          </c:extLst>
        </c:ser>
        <c:dLbls>
          <c:showLegendKey val="0"/>
          <c:showVal val="0"/>
          <c:showCatName val="0"/>
          <c:showSerName val="0"/>
          <c:showPercent val="0"/>
          <c:showBubbleSize val="0"/>
        </c:dLbls>
        <c:gapWidth val="60"/>
        <c:overlap val="100"/>
        <c:axId val="345468328"/>
        <c:axId val="1"/>
      </c:barChart>
      <c:catAx>
        <c:axId val="345468328"/>
        <c:scaling>
          <c:orientation val="minMax"/>
        </c:scaling>
        <c:delete val="0"/>
        <c:axPos val="b"/>
        <c:numFmt formatCode="General" sourceLinked="1"/>
        <c:majorTickMark val="none"/>
        <c:minorTickMark val="none"/>
        <c:tickLblPos val="nextTo"/>
        <c:spPr>
          <a:noFill/>
          <a:ln w="3176">
            <a:solidFill>
              <a:srgbClr val="C0BCB2"/>
            </a:solidFill>
            <a:prstDash val="solid"/>
          </a:ln>
        </c:spPr>
        <c:txPr>
          <a:bodyPr rot="0" vert="horz"/>
          <a:lstStyle/>
          <a:p>
            <a:pPr>
              <a:defRPr/>
            </a:pPr>
            <a:endParaRPr lang="en-US"/>
          </a:p>
        </c:txPr>
        <c:crossAx val="1"/>
        <c:crosses val="autoZero"/>
        <c:auto val="0"/>
        <c:lblAlgn val="ctr"/>
        <c:lblOffset val="100"/>
        <c:noMultiLvlLbl val="0"/>
      </c:catAx>
      <c:valAx>
        <c:axId val="1"/>
        <c:scaling>
          <c:orientation val="minMax"/>
        </c:scaling>
        <c:delete val="0"/>
        <c:axPos val="l"/>
        <c:numFmt formatCode="0%" sourceLinked="0"/>
        <c:majorTickMark val="out"/>
        <c:minorTickMark val="none"/>
        <c:tickLblPos val="nextTo"/>
        <c:spPr>
          <a:noFill/>
          <a:ln w="3176">
            <a:noFill/>
            <a:prstDash val="sysDot"/>
          </a:ln>
        </c:spPr>
        <c:txPr>
          <a:bodyPr rot="0" vert="horz"/>
          <a:lstStyle/>
          <a:p>
            <a:pPr>
              <a:defRPr/>
            </a:pPr>
            <a:endParaRPr lang="en-US"/>
          </a:p>
        </c:txPr>
        <c:crossAx val="345468328"/>
        <c:crosses val="autoZero"/>
        <c:crossBetween val="between"/>
      </c:valAx>
      <c:spPr>
        <a:noFill/>
        <a:ln w="26275">
          <a:noFill/>
        </a:ln>
      </c:spPr>
    </c:plotArea>
    <c:plotVisOnly val="1"/>
    <c:dispBlanksAs val="gap"/>
    <c:showDLblsOverMax val="0"/>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894235442791874E-2"/>
          <c:y val="3.9886463055754391E-2"/>
          <c:w val="0.94309480412170699"/>
          <c:h val="0.81346257854131854"/>
        </c:manualLayout>
      </c:layout>
      <c:barChart>
        <c:barDir val="col"/>
        <c:grouping val="stacked"/>
        <c:varyColors val="0"/>
        <c:ser>
          <c:idx val="0"/>
          <c:order val="0"/>
          <c:spPr>
            <a:solidFill>
              <a:srgbClr val="1D5080"/>
            </a:solidFill>
            <a:ln w="25398">
              <a:noFill/>
            </a:ln>
          </c:spPr>
          <c:invertIfNegative val="0"/>
          <c:cat>
            <c:strRef>
              <c:f>Sheet1!$A$14:$A$28</c:f>
              <c:strCache>
                <c:ptCount val="15"/>
                <c:pt idx="0">
                  <c:v>2011 (23)</c:v>
                </c:pt>
                <c:pt idx="1">
                  <c:v>2012 (17)</c:v>
                </c:pt>
                <c:pt idx="2">
                  <c:v>2013 (18)</c:v>
                </c:pt>
                <c:pt idx="3">
                  <c:v>2014 (15)</c:v>
                </c:pt>
                <c:pt idx="4">
                  <c:v>2015 (25)</c:v>
                </c:pt>
                <c:pt idx="5">
                  <c:v>2016 (35)</c:v>
                </c:pt>
                <c:pt idx="6">
                  <c:v>2017 (36)</c:v>
                </c:pt>
                <c:pt idx="7">
                  <c:v>2018 (33)</c:v>
                </c:pt>
                <c:pt idx="8">
                  <c:v>2019 (21)</c:v>
                </c:pt>
                <c:pt idx="9">
                  <c:v>2020 (14)</c:v>
                </c:pt>
                <c:pt idx="10">
                  <c:v>2021 (23)</c:v>
                </c:pt>
                <c:pt idx="11">
                  <c:v>2022 (11)</c:v>
                </c:pt>
                <c:pt idx="12">
                  <c:v>2023 (6) </c:v>
                </c:pt>
                <c:pt idx="13">
                  <c:v>2024 (9) </c:v>
                </c:pt>
                <c:pt idx="14">
                  <c:v>LTM Sep-25 (10)</c:v>
                </c:pt>
              </c:strCache>
            </c:strRef>
          </c:cat>
          <c:val>
            <c:numRef>
              <c:f>Sheet1!$B$14:$B$28</c:f>
              <c:numCache>
                <c:formatCode>0.00%</c:formatCode>
                <c:ptCount val="15"/>
                <c:pt idx="0">
                  <c:v>0.4556</c:v>
                </c:pt>
                <c:pt idx="1">
                  <c:v>0.50680000000000003</c:v>
                </c:pt>
                <c:pt idx="2">
                  <c:v>0.3856</c:v>
                </c:pt>
                <c:pt idx="3">
                  <c:v>0.42599999999999999</c:v>
                </c:pt>
                <c:pt idx="4">
                  <c:v>0.41399999999999998</c:v>
                </c:pt>
                <c:pt idx="5">
                  <c:v>0.48413528602328892</c:v>
                </c:pt>
                <c:pt idx="6" formatCode="0.0%">
                  <c:v>0.43609246364850002</c:v>
                </c:pt>
                <c:pt idx="7">
                  <c:v>0.4923154015059184</c:v>
                </c:pt>
                <c:pt idx="8">
                  <c:v>0.46017208440168078</c:v>
                </c:pt>
                <c:pt idx="9">
                  <c:v>0.51600000000000001</c:v>
                </c:pt>
                <c:pt idx="10">
                  <c:v>0.46600000000000003</c:v>
                </c:pt>
                <c:pt idx="11">
                  <c:v>0.437</c:v>
                </c:pt>
                <c:pt idx="12">
                  <c:v>0.48299999999999998</c:v>
                </c:pt>
                <c:pt idx="13">
                  <c:v>0.49559999999999998</c:v>
                </c:pt>
                <c:pt idx="14">
                  <c:v>0.46300000000000002</c:v>
                </c:pt>
              </c:numCache>
            </c:numRef>
          </c:val>
          <c:extLst>
            <c:ext xmlns:c16="http://schemas.microsoft.com/office/drawing/2014/chart" uri="{C3380CC4-5D6E-409C-BE32-E72D297353CC}">
              <c16:uniqueId val="{00000000-D33A-4923-BBAB-80721165943B}"/>
            </c:ext>
          </c:extLst>
        </c:ser>
        <c:dLbls>
          <c:showLegendKey val="0"/>
          <c:showVal val="0"/>
          <c:showCatName val="0"/>
          <c:showSerName val="0"/>
          <c:showPercent val="0"/>
          <c:showBubbleSize val="0"/>
        </c:dLbls>
        <c:gapWidth val="60"/>
        <c:overlap val="100"/>
        <c:axId val="345468328"/>
        <c:axId val="1"/>
      </c:barChart>
      <c:catAx>
        <c:axId val="345468328"/>
        <c:scaling>
          <c:orientation val="minMax"/>
        </c:scaling>
        <c:delete val="0"/>
        <c:axPos val="b"/>
        <c:numFmt formatCode="General" sourceLinked="1"/>
        <c:majorTickMark val="none"/>
        <c:minorTickMark val="none"/>
        <c:tickLblPos val="nextTo"/>
        <c:spPr>
          <a:noFill/>
          <a:ln w="3176">
            <a:solidFill>
              <a:srgbClr val="C0BCB2"/>
            </a:solidFill>
            <a:prstDash val="solid"/>
          </a:ln>
        </c:spPr>
        <c:txPr>
          <a:bodyPr rot="0" vert="horz"/>
          <a:lstStyle/>
          <a:p>
            <a:pPr>
              <a:defRPr/>
            </a:pPr>
            <a:endParaRPr lang="en-US"/>
          </a:p>
        </c:txPr>
        <c:crossAx val="1"/>
        <c:crosses val="autoZero"/>
        <c:auto val="0"/>
        <c:lblAlgn val="ctr"/>
        <c:lblOffset val="100"/>
        <c:noMultiLvlLbl val="0"/>
      </c:catAx>
      <c:valAx>
        <c:axId val="1"/>
        <c:scaling>
          <c:orientation val="minMax"/>
        </c:scaling>
        <c:delete val="0"/>
        <c:axPos val="l"/>
        <c:numFmt formatCode="0%" sourceLinked="0"/>
        <c:majorTickMark val="out"/>
        <c:minorTickMark val="none"/>
        <c:tickLblPos val="nextTo"/>
        <c:spPr>
          <a:noFill/>
          <a:ln w="3176">
            <a:noFill/>
            <a:prstDash val="sysDot"/>
          </a:ln>
        </c:spPr>
        <c:txPr>
          <a:bodyPr rot="0" vert="horz"/>
          <a:lstStyle/>
          <a:p>
            <a:pPr>
              <a:defRPr/>
            </a:pPr>
            <a:endParaRPr lang="en-US"/>
          </a:p>
        </c:txPr>
        <c:crossAx val="345468328"/>
        <c:crosses val="autoZero"/>
        <c:crossBetween val="between"/>
      </c:valAx>
      <c:spPr>
        <a:noFill/>
        <a:ln w="26275">
          <a:noFill/>
        </a:ln>
      </c:spPr>
    </c:plotArea>
    <c:plotVisOnly val="1"/>
    <c:dispBlanksAs val="gap"/>
    <c:showDLblsOverMax val="0"/>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983741615631378E-2"/>
          <c:y val="3.2310705479996815E-2"/>
          <c:w val="0.92923848060659098"/>
          <c:h val="0.8481092420265649"/>
        </c:manualLayout>
      </c:layout>
      <c:barChart>
        <c:barDir val="col"/>
        <c:grouping val="stacked"/>
        <c:varyColors val="0"/>
        <c:ser>
          <c:idx val="0"/>
          <c:order val="0"/>
          <c:tx>
            <c:strRef>
              <c:f>Sheet1!$B$1</c:f>
              <c:strCache>
                <c:ptCount val="1"/>
                <c:pt idx="0">
                  <c:v>Purchase Price / EBITDA</c:v>
                </c:pt>
              </c:strCache>
            </c:strRef>
          </c:tx>
          <c:spPr>
            <a:solidFill>
              <a:srgbClr val="1D5080"/>
            </a:solidFill>
            <a:ln w="23516">
              <a:noFill/>
            </a:ln>
          </c:spPr>
          <c:invertIfNegative val="0"/>
          <c:cat>
            <c:numRef>
              <c:f>Sheet1!$A$235:$A$334</c:f>
              <c:numCache>
                <c:formatCode>mmm\-yy</c:formatCode>
                <c:ptCount val="100"/>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44073</c:v>
                </c:pt>
                <c:pt idx="39">
                  <c:v>44104</c:v>
                </c:pt>
                <c:pt idx="40">
                  <c:v>44134</c:v>
                </c:pt>
                <c:pt idx="41">
                  <c:v>44165</c:v>
                </c:pt>
                <c:pt idx="42">
                  <c:v>44195</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45497</c:v>
                </c:pt>
                <c:pt idx="86">
                  <c:v>45528</c:v>
                </c:pt>
                <c:pt idx="87">
                  <c:v>45559</c:v>
                </c:pt>
                <c:pt idx="88">
                  <c:v>45596</c:v>
                </c:pt>
                <c:pt idx="89">
                  <c:v>45626</c:v>
                </c:pt>
                <c:pt idx="90">
                  <c:v>45657</c:v>
                </c:pt>
                <c:pt idx="91">
                  <c:v>45682</c:v>
                </c:pt>
                <c:pt idx="92">
                  <c:v>45713</c:v>
                </c:pt>
                <c:pt idx="93">
                  <c:v>45741</c:v>
                </c:pt>
                <c:pt idx="94">
                  <c:v>45772</c:v>
                </c:pt>
                <c:pt idx="95">
                  <c:v>45802</c:v>
                </c:pt>
                <c:pt idx="96">
                  <c:v>45833</c:v>
                </c:pt>
                <c:pt idx="97">
                  <c:v>45863</c:v>
                </c:pt>
                <c:pt idx="98">
                  <c:v>45894</c:v>
                </c:pt>
                <c:pt idx="99">
                  <c:v>45925</c:v>
                </c:pt>
              </c:numCache>
            </c:numRef>
          </c:cat>
          <c:val>
            <c:numRef>
              <c:f>Sheet1!$B$235:$B$334</c:f>
              <c:numCache>
                <c:formatCode>General</c:formatCode>
                <c:ptCount val="100"/>
                <c:pt idx="0">
                  <c:v>8.0759650892431587</c:v>
                </c:pt>
                <c:pt idx="1">
                  <c:v>8.9045628005088879</c:v>
                </c:pt>
                <c:pt idx="2">
                  <c:v>9.0348026671668542</c:v>
                </c:pt>
                <c:pt idx="3" formatCode="_(* #,##0.00_);_(* \(#,##0.00\);_(* &quot;-&quot;??_);_(@_)">
                  <c:v>9.9146301342815732</c:v>
                </c:pt>
                <c:pt idx="4" formatCode="_(* #,##0.00_);_(* \(#,##0.00\);_(* &quot;-&quot;??_);_(@_)">
                  <c:v>9.6508573189285354</c:v>
                </c:pt>
                <c:pt idx="5" formatCode="_(* #,##0.00_);_(* \(#,##0.00\);_(* &quot;-&quot;??_);_(@_)">
                  <c:v>9.9752907769090129</c:v>
                </c:pt>
                <c:pt idx="6" formatCode="_(* #,##0.00_);_(* \(#,##0.00\);_(* &quot;-&quot;??_);_(@_)">
                  <c:v>9.7021297133379658</c:v>
                </c:pt>
                <c:pt idx="7" formatCode="_(* #,##0.00_);_(* \(#,##0.00\);_(* &quot;-&quot;??_);_(@_)">
                  <c:v>10.515165702331727</c:v>
                </c:pt>
                <c:pt idx="8" formatCode="_(* #,##0.00_);_(* \(#,##0.00\);_(* &quot;-&quot;??_);_(@_)">
                  <c:v>10.123254455961293</c:v>
                </c:pt>
                <c:pt idx="9" formatCode="_(* #,##0.00_);_(* \(#,##0.00\);_(* &quot;-&quot;??_);_(@_)">
                  <c:v>10.784818090921606</c:v>
                </c:pt>
                <c:pt idx="10" formatCode="_(* #,##0.00_);_(* \(#,##0.00\);_(* &quot;-&quot;??_);_(@_)">
                  <c:v>10.14301579455883</c:v>
                </c:pt>
                <c:pt idx="11" formatCode="_(* #,##0.00_);_(* \(#,##0.00\);_(* &quot;-&quot;??_);_(@_)">
                  <c:v>9.6791648478316024</c:v>
                </c:pt>
                <c:pt idx="12" formatCode="_(* #,##0.00_);_(* \(#,##0.00\);_(* &quot;-&quot;??_);_(@_)">
                  <c:v>9.2106412630864103</c:v>
                </c:pt>
                <c:pt idx="13" formatCode="_(* #,##0.00_);_(* \(#,##0.00\);_(* &quot;-&quot;??_);_(@_)">
                  <c:v>10.05095969148671</c:v>
                </c:pt>
                <c:pt idx="14" formatCode="_(* #,##0.00_);_(* \(#,##0.00\);_(* &quot;-&quot;??_);_(@_)">
                  <c:v>10.63645895916383</c:v>
                </c:pt>
                <c:pt idx="15" formatCode="_(* #,##0.00_);_(* \(#,##0.00\);_(* &quot;-&quot;??_);_(@_)">
                  <c:v>11.06</c:v>
                </c:pt>
                <c:pt idx="16" formatCode="_(* #,##0.00_);_(* \(#,##0.00\);_(* &quot;-&quot;??_);_(@_)">
                  <c:v>10.31</c:v>
                </c:pt>
                <c:pt idx="17" formatCode="_(* #,##0.00_);_(* \(#,##0.00\);_(* &quot;-&quot;??_);_(@_)">
                  <c:v>11.23</c:v>
                </c:pt>
                <c:pt idx="18" formatCode="_(* #,##0.00_);_(* \(#,##0.00\);_(* &quot;-&quot;??_);_(@_)">
                  <c:v>13.134114546098372</c:v>
                </c:pt>
                <c:pt idx="19" formatCode="_(* #,##0.00_);_(* \(#,##0.00\);_(* &quot;-&quot;??_);_(@_)">
                  <c:v>0</c:v>
                </c:pt>
                <c:pt idx="20" formatCode="_(* #,##0.00_);_(* \(#,##0.00\);_(* &quot;-&quot;??_);_(@_)">
                  <c:v>10.510867801199396</c:v>
                </c:pt>
                <c:pt idx="21" formatCode="_(* #,##0.00_);_(* \(#,##0.00\);_(* &quot;-&quot;??_);_(@_)">
                  <c:v>8.900457121326701</c:v>
                </c:pt>
                <c:pt idx="22" formatCode="_(* #,##0.00_);_(* \(#,##0.00\);_(* &quot;-&quot;??_);_(@_)">
                  <c:v>9.9922547084185283</c:v>
                </c:pt>
                <c:pt idx="23" formatCode="_(* #,##0.00_);_(* \(#,##0.00\);_(* &quot;-&quot;??_);_(@_)">
                  <c:v>8.8192941653384835</c:v>
                </c:pt>
                <c:pt idx="24" formatCode="_(* #,##0.00_);_(* \(#,##0.00\);_(* &quot;-&quot;??_);_(@_)">
                  <c:v>10.58659403340571</c:v>
                </c:pt>
                <c:pt idx="25" formatCode="_(* #,##0.00_);_(* \(#,##0.00\);_(* &quot;-&quot;??_);_(@_)">
                  <c:v>10.566522483804842</c:v>
                </c:pt>
                <c:pt idx="26" formatCode="_(* #,##0.00_);_(* \(#,##0.00\);_(* &quot;-&quot;??_);_(@_)">
                  <c:v>11.95925929944632</c:v>
                </c:pt>
                <c:pt idx="27" formatCode="_-* #,##0.00_-;\-* #,##0.00_-;_-* &quot;-&quot;??_-;_-@_-">
                  <c:v>11.589829061092958</c:v>
                </c:pt>
                <c:pt idx="28" formatCode="_-* #,##0.00_-;\-* #,##0.00_-;_-* &quot;-&quot;??_-;_-@_-">
                  <c:v>10.779063682234545</c:v>
                </c:pt>
                <c:pt idx="29" formatCode="_-* #,##0.00_-;\-* #,##0.00_-;_-* &quot;-&quot;??_-;_-@_-">
                  <c:v>10.84520651116677</c:v>
                </c:pt>
                <c:pt idx="30" formatCode="0.00">
                  <c:v>10.852425265716485</c:v>
                </c:pt>
                <c:pt idx="31" formatCode="0.00">
                  <c:v>10.94</c:v>
                </c:pt>
                <c:pt idx="32" formatCode="0.00">
                  <c:v>11.69</c:v>
                </c:pt>
                <c:pt idx="33" formatCode="0.00">
                  <c:v>11.69</c:v>
                </c:pt>
                <c:pt idx="34">
                  <c:v>0</c:v>
                </c:pt>
                <c:pt idx="35">
                  <c:v>0</c:v>
                </c:pt>
                <c:pt idx="36" formatCode="0.00">
                  <c:v>12.49</c:v>
                </c:pt>
                <c:pt idx="37" formatCode="0.00">
                  <c:v>11.26</c:v>
                </c:pt>
                <c:pt idx="38" formatCode="0.00">
                  <c:v>9.99</c:v>
                </c:pt>
                <c:pt idx="39" formatCode="0.00">
                  <c:v>0</c:v>
                </c:pt>
                <c:pt idx="40">
                  <c:v>0</c:v>
                </c:pt>
                <c:pt idx="41">
                  <c:v>0</c:v>
                </c:pt>
                <c:pt idx="42">
                  <c:v>0</c:v>
                </c:pt>
                <c:pt idx="43">
                  <c:v>0</c:v>
                </c:pt>
                <c:pt idx="44">
                  <c:v>11.56</c:v>
                </c:pt>
                <c:pt idx="45">
                  <c:v>11.36</c:v>
                </c:pt>
                <c:pt idx="46">
                  <c:v>12.07</c:v>
                </c:pt>
                <c:pt idx="47">
                  <c:v>11.52</c:v>
                </c:pt>
                <c:pt idx="48">
                  <c:v>12.02</c:v>
                </c:pt>
                <c:pt idx="49">
                  <c:v>13.43</c:v>
                </c:pt>
                <c:pt idx="50">
                  <c:v>0</c:v>
                </c:pt>
                <c:pt idx="51">
                  <c:v>12.01</c:v>
                </c:pt>
                <c:pt idx="52">
                  <c:v>9.5</c:v>
                </c:pt>
                <c:pt idx="53">
                  <c:v>9.5</c:v>
                </c:pt>
                <c:pt idx="54">
                  <c:v>8.56</c:v>
                </c:pt>
                <c:pt idx="55">
                  <c:v>11.67</c:v>
                </c:pt>
                <c:pt idx="56">
                  <c:v>11.44</c:v>
                </c:pt>
                <c:pt idx="57">
                  <c:v>11.44</c:v>
                </c:pt>
                <c:pt idx="58">
                  <c:v>10.75</c:v>
                </c:pt>
                <c:pt idx="59">
                  <c:v>0</c:v>
                </c:pt>
                <c:pt idx="60">
                  <c:v>0</c:v>
                </c:pt>
                <c:pt idx="61">
                  <c:v>0</c:v>
                </c:pt>
                <c:pt idx="62">
                  <c:v>0</c:v>
                </c:pt>
                <c:pt idx="63">
                  <c:v>8.6999999999999993</c:v>
                </c:pt>
                <c:pt idx="64">
                  <c:v>0</c:v>
                </c:pt>
                <c:pt idx="65">
                  <c:v>9.3000000000000007</c:v>
                </c:pt>
                <c:pt idx="66">
                  <c:v>0</c:v>
                </c:pt>
                <c:pt idx="67">
                  <c:v>0</c:v>
                </c:pt>
                <c:pt idx="68">
                  <c:v>0</c:v>
                </c:pt>
                <c:pt idx="69">
                  <c:v>0</c:v>
                </c:pt>
                <c:pt idx="70">
                  <c:v>0</c:v>
                </c:pt>
                <c:pt idx="71">
                  <c:v>0</c:v>
                </c:pt>
                <c:pt idx="72">
                  <c:v>0</c:v>
                </c:pt>
                <c:pt idx="73">
                  <c:v>0</c:v>
                </c:pt>
                <c:pt idx="74">
                  <c:v>0</c:v>
                </c:pt>
                <c:pt idx="75">
                  <c:v>0</c:v>
                </c:pt>
                <c:pt idx="76">
                  <c:v>0</c:v>
                </c:pt>
                <c:pt idx="77">
                  <c:v>0</c:v>
                </c:pt>
                <c:pt idx="78">
                  <c:v>0</c:v>
                </c:pt>
                <c:pt idx="79">
                  <c:v>7.94</c:v>
                </c:pt>
                <c:pt idx="80">
                  <c:v>7.94</c:v>
                </c:pt>
                <c:pt idx="81">
                  <c:v>0</c:v>
                </c:pt>
                <c:pt idx="82">
                  <c:v>0</c:v>
                </c:pt>
                <c:pt idx="83">
                  <c:v>0</c:v>
                </c:pt>
                <c:pt idx="84">
                  <c:v>11.521000000000001</c:v>
                </c:pt>
                <c:pt idx="85">
                  <c:v>10.43</c:v>
                </c:pt>
                <c:pt idx="86">
                  <c:v>8.39</c:v>
                </c:pt>
                <c:pt idx="87">
                  <c:v>6.4292708705305186</c:v>
                </c:pt>
                <c:pt idx="88">
                  <c:v>0</c:v>
                </c:pt>
                <c:pt idx="89">
                  <c:v>8.8570766200838733</c:v>
                </c:pt>
                <c:pt idx="90">
                  <c:v>0</c:v>
                </c:pt>
                <c:pt idx="91">
                  <c:v>0</c:v>
                </c:pt>
                <c:pt idx="92">
                  <c:v>0</c:v>
                </c:pt>
                <c:pt idx="93">
                  <c:v>9.2759999999999998</c:v>
                </c:pt>
                <c:pt idx="94">
                  <c:v>8.5399999999999991</c:v>
                </c:pt>
                <c:pt idx="95">
                  <c:v>0</c:v>
                </c:pt>
                <c:pt idx="96">
                  <c:v>0</c:v>
                </c:pt>
                <c:pt idx="97">
                  <c:v>0</c:v>
                </c:pt>
                <c:pt idx="98">
                  <c:v>0</c:v>
                </c:pt>
                <c:pt idx="99">
                  <c:v>10.220000000000001</c:v>
                </c:pt>
              </c:numCache>
            </c:numRef>
          </c:val>
          <c:extLst>
            <c:ext xmlns:c16="http://schemas.microsoft.com/office/drawing/2014/chart" uri="{C3380CC4-5D6E-409C-BE32-E72D297353CC}">
              <c16:uniqueId val="{00000000-5B26-4B2A-9875-1CFA9C79180F}"/>
            </c:ext>
          </c:extLst>
        </c:ser>
        <c:ser>
          <c:idx val="1"/>
          <c:order val="1"/>
          <c:tx>
            <c:strRef>
              <c:f>Sheet1!$C$1</c:f>
              <c:strCache>
                <c:ptCount val="1"/>
                <c:pt idx="0">
                  <c:v>Fee / EBITDA</c:v>
                </c:pt>
              </c:strCache>
            </c:strRef>
          </c:tx>
          <c:spPr>
            <a:solidFill>
              <a:srgbClr val="6185A6"/>
            </a:solidFill>
            <a:ln w="23516">
              <a:noFill/>
            </a:ln>
          </c:spPr>
          <c:invertIfNegative val="0"/>
          <c:cat>
            <c:numRef>
              <c:f>Sheet1!$A$235:$A$334</c:f>
              <c:numCache>
                <c:formatCode>mmm\-yy</c:formatCode>
                <c:ptCount val="100"/>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44073</c:v>
                </c:pt>
                <c:pt idx="39">
                  <c:v>44104</c:v>
                </c:pt>
                <c:pt idx="40">
                  <c:v>44134</c:v>
                </c:pt>
                <c:pt idx="41">
                  <c:v>44165</c:v>
                </c:pt>
                <c:pt idx="42">
                  <c:v>44195</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45497</c:v>
                </c:pt>
                <c:pt idx="86">
                  <c:v>45528</c:v>
                </c:pt>
                <c:pt idx="87">
                  <c:v>45559</c:v>
                </c:pt>
                <c:pt idx="88">
                  <c:v>45596</c:v>
                </c:pt>
                <c:pt idx="89">
                  <c:v>45626</c:v>
                </c:pt>
                <c:pt idx="90">
                  <c:v>45657</c:v>
                </c:pt>
                <c:pt idx="91">
                  <c:v>45682</c:v>
                </c:pt>
                <c:pt idx="92">
                  <c:v>45713</c:v>
                </c:pt>
                <c:pt idx="93">
                  <c:v>45741</c:v>
                </c:pt>
                <c:pt idx="94">
                  <c:v>45772</c:v>
                </c:pt>
                <c:pt idx="95">
                  <c:v>45802</c:v>
                </c:pt>
                <c:pt idx="96">
                  <c:v>45833</c:v>
                </c:pt>
                <c:pt idx="97">
                  <c:v>45863</c:v>
                </c:pt>
                <c:pt idx="98">
                  <c:v>45894</c:v>
                </c:pt>
                <c:pt idx="99">
                  <c:v>45925</c:v>
                </c:pt>
              </c:numCache>
            </c:numRef>
          </c:cat>
          <c:val>
            <c:numRef>
              <c:f>Sheet1!$C$235:$C$334</c:f>
              <c:numCache>
                <c:formatCode>General</c:formatCode>
                <c:ptCount val="100"/>
                <c:pt idx="0">
                  <c:v>0.45668319044747102</c:v>
                </c:pt>
                <c:pt idx="1">
                  <c:v>0.48765771275482783</c:v>
                </c:pt>
                <c:pt idx="2">
                  <c:v>0.49586924150072953</c:v>
                </c:pt>
                <c:pt idx="3" formatCode="_(* #,##0.00_);_(* \(#,##0.00\);_(* &quot;-&quot;??_);_(@_)">
                  <c:v>0.52939496785175932</c:v>
                </c:pt>
                <c:pt idx="4" formatCode="_(* #,##0.00_);_(* \(#,##0.00\);_(* &quot;-&quot;??_);_(@_)">
                  <c:v>0.52236359744326877</c:v>
                </c:pt>
                <c:pt idx="5" formatCode="_(* #,##0.00_);_(* \(#,##0.00\);_(* &quot;-&quot;??_);_(@_)">
                  <c:v>0.51317017763928907</c:v>
                </c:pt>
                <c:pt idx="6" formatCode="_(* #,##0.00_);_(* \(#,##0.00\);_(* &quot;-&quot;??_);_(@_)">
                  <c:v>0.44863342886959656</c:v>
                </c:pt>
                <c:pt idx="7" formatCode="_(* #,##0.00_);_(* \(#,##0.00\);_(* &quot;-&quot;??_);_(@_)">
                  <c:v>0.49315865326059777</c:v>
                </c:pt>
                <c:pt idx="8" formatCode="_(* #,##0.00_);_(* \(#,##0.00\);_(* &quot;-&quot;??_);_(@_)">
                  <c:v>0.46837981202213236</c:v>
                </c:pt>
                <c:pt idx="9" formatCode="_(* #,##0.00_);_(* \(#,##0.00\);_(* &quot;-&quot;??_);_(@_)">
                  <c:v>0.53720104376240341</c:v>
                </c:pt>
                <c:pt idx="10" formatCode="_(* #,##0.00_);_(* \(#,##0.00\);_(* &quot;-&quot;??_);_(@_)">
                  <c:v>0.50407661384016367</c:v>
                </c:pt>
                <c:pt idx="11" formatCode="_(* #,##0.00_);_(* \(#,##0.00\);_(* &quot;-&quot;??_);_(@_)">
                  <c:v>0.45915933945362097</c:v>
                </c:pt>
                <c:pt idx="12" formatCode="_(* #,##0.00_);_(* \(#,##0.00\);_(* &quot;-&quot;??_);_(@_)">
                  <c:v>0.40655613353856468</c:v>
                </c:pt>
                <c:pt idx="13" formatCode="_(* #,##0.00_);_(* \(#,##0.00\);_(* &quot;-&quot;??_);_(@_)">
                  <c:v>0.46207063314260599</c:v>
                </c:pt>
                <c:pt idx="14" formatCode="_(* #,##0.00_);_(* \(#,##0.00\);_(* &quot;-&quot;??_);_(@_)">
                  <c:v>0.48944042667272608</c:v>
                </c:pt>
                <c:pt idx="15" formatCode="_(* #,##0.00_);_(* \(#,##0.00\);_(* &quot;-&quot;??_);_(@_)">
                  <c:v>0.52</c:v>
                </c:pt>
                <c:pt idx="16" formatCode="_(* #,##0.00_);_(* \(#,##0.00\);_(* &quot;-&quot;??_);_(@_)">
                  <c:v>0.45</c:v>
                </c:pt>
                <c:pt idx="17" formatCode="_(* #,##0.00_);_(* \(#,##0.00\);_(* &quot;-&quot;??_);_(@_)">
                  <c:v>0.51</c:v>
                </c:pt>
                <c:pt idx="18" formatCode="_(* #,##0.00_);_(* \(#,##0.00\);_(* &quot;-&quot;??_);_(@_)">
                  <c:v>0.64552519446724821</c:v>
                </c:pt>
                <c:pt idx="19" formatCode="_(* #,##0.00_);_(* \(#,##0.00\);_(* &quot;-&quot;??_);_(@_)">
                  <c:v>0</c:v>
                </c:pt>
                <c:pt idx="20" formatCode="_(* #,##0.00_);_(* \(#,##0.00\);_(* &quot;-&quot;??_);_(@_)">
                  <c:v>0.53455299261371547</c:v>
                </c:pt>
                <c:pt idx="21" formatCode="_(* #,##0.00_);_(* \(#,##0.00\);_(* &quot;-&quot;??_);_(@_)">
                  <c:v>0.4987307062748948</c:v>
                </c:pt>
                <c:pt idx="22" formatCode="_(* #,##0.00_);_(* \(#,##0.00\);_(* &quot;-&quot;??_);_(@_)">
                  <c:v>0.55332304868367332</c:v>
                </c:pt>
                <c:pt idx="23" formatCode="_(* #,##0.00_);_(* \(#,##0.00\);_(* &quot;-&quot;??_);_(@_)">
                  <c:v>0.48618095658759736</c:v>
                </c:pt>
                <c:pt idx="24" formatCode="_(* #,##0.00_);_(* \(#,##0.00\);_(* &quot;-&quot;??_);_(@_)">
                  <c:v>0.51585105800042819</c:v>
                </c:pt>
                <c:pt idx="25" formatCode="_(* #,##0.00_);_(* \(#,##0.00\);_(* &quot;-&quot;??_);_(@_)">
                  <c:v>0.44181620628699719</c:v>
                </c:pt>
                <c:pt idx="26" formatCode="_(* #,##0.00_);_(* \(#,##0.00\);_(* &quot;-&quot;??_);_(@_)">
                  <c:v>0.50968176228352524</c:v>
                </c:pt>
                <c:pt idx="27" formatCode="_-* #,##0.00_-;\-* #,##0.00_-;_-* &quot;-&quot;??_-;_-@_-">
                  <c:v>0.54407166097805193</c:v>
                </c:pt>
                <c:pt idx="28" formatCode="_-* #,##0.00_-;\-* #,##0.00_-;_-* &quot;-&quot;??_-;_-@_-">
                  <c:v>0.53640259405048307</c:v>
                </c:pt>
                <c:pt idx="29" formatCode="_-* #,##0.00_-;\-* #,##0.00_-;_-* &quot;-&quot;??_-;_-@_-">
                  <c:v>0.54013767437845606</c:v>
                </c:pt>
                <c:pt idx="30" formatCode="0.00">
                  <c:v>0.52031150836307938</c:v>
                </c:pt>
                <c:pt idx="31" formatCode="0.00">
                  <c:v>0.54</c:v>
                </c:pt>
                <c:pt idx="32" formatCode="0.00">
                  <c:v>0.59</c:v>
                </c:pt>
                <c:pt idx="33" formatCode="0.00">
                  <c:v>0.59</c:v>
                </c:pt>
                <c:pt idx="34">
                  <c:v>0</c:v>
                </c:pt>
                <c:pt idx="35">
                  <c:v>0</c:v>
                </c:pt>
                <c:pt idx="36" formatCode="0.00">
                  <c:v>0.51</c:v>
                </c:pt>
                <c:pt idx="37" formatCode="0.00">
                  <c:v>0.47</c:v>
                </c:pt>
                <c:pt idx="38" formatCode="0.00">
                  <c:v>0.39</c:v>
                </c:pt>
                <c:pt idx="39" formatCode="0.00">
                  <c:v>0</c:v>
                </c:pt>
                <c:pt idx="40">
                  <c:v>0</c:v>
                </c:pt>
                <c:pt idx="41">
                  <c:v>0</c:v>
                </c:pt>
                <c:pt idx="42">
                  <c:v>0</c:v>
                </c:pt>
                <c:pt idx="43">
                  <c:v>0</c:v>
                </c:pt>
                <c:pt idx="44">
                  <c:v>0.57999999999999996</c:v>
                </c:pt>
                <c:pt idx="45">
                  <c:v>0.55000000000000004</c:v>
                </c:pt>
                <c:pt idx="46">
                  <c:v>0.49</c:v>
                </c:pt>
                <c:pt idx="47">
                  <c:v>0.4</c:v>
                </c:pt>
                <c:pt idx="48">
                  <c:v>0.38</c:v>
                </c:pt>
                <c:pt idx="49">
                  <c:v>0.52</c:v>
                </c:pt>
                <c:pt idx="50">
                  <c:v>0</c:v>
                </c:pt>
                <c:pt idx="51">
                  <c:v>0.42</c:v>
                </c:pt>
                <c:pt idx="52">
                  <c:v>0.33</c:v>
                </c:pt>
                <c:pt idx="53">
                  <c:v>0.33</c:v>
                </c:pt>
                <c:pt idx="54">
                  <c:v>0.32</c:v>
                </c:pt>
                <c:pt idx="55">
                  <c:v>0.36</c:v>
                </c:pt>
                <c:pt idx="56">
                  <c:v>0.38</c:v>
                </c:pt>
                <c:pt idx="57">
                  <c:v>0.38</c:v>
                </c:pt>
                <c:pt idx="58">
                  <c:v>0.43</c:v>
                </c:pt>
                <c:pt idx="59">
                  <c:v>0</c:v>
                </c:pt>
                <c:pt idx="60">
                  <c:v>0</c:v>
                </c:pt>
                <c:pt idx="61">
                  <c:v>0</c:v>
                </c:pt>
                <c:pt idx="62">
                  <c:v>0</c:v>
                </c:pt>
                <c:pt idx="63">
                  <c:v>0.32</c:v>
                </c:pt>
                <c:pt idx="64">
                  <c:v>0</c:v>
                </c:pt>
                <c:pt idx="65">
                  <c:v>0.34</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0.31</c:v>
                </c:pt>
                <c:pt idx="80">
                  <c:v>0.31</c:v>
                </c:pt>
                <c:pt idx="81">
                  <c:v>0</c:v>
                </c:pt>
                <c:pt idx="82">
                  <c:v>0</c:v>
                </c:pt>
                <c:pt idx="83">
                  <c:v>0</c:v>
                </c:pt>
                <c:pt idx="84">
                  <c:v>0.38700000000000001</c:v>
                </c:pt>
                <c:pt idx="85">
                  <c:v>0.36</c:v>
                </c:pt>
                <c:pt idx="86">
                  <c:v>0.33</c:v>
                </c:pt>
                <c:pt idx="87">
                  <c:v>0.33707798311944287</c:v>
                </c:pt>
                <c:pt idx="88">
                  <c:v>0</c:v>
                </c:pt>
                <c:pt idx="89">
                  <c:v>0.43185357729409507</c:v>
                </c:pt>
                <c:pt idx="90">
                  <c:v>0</c:v>
                </c:pt>
                <c:pt idx="91">
                  <c:v>0</c:v>
                </c:pt>
                <c:pt idx="92">
                  <c:v>0</c:v>
                </c:pt>
                <c:pt idx="93">
                  <c:v>0.371</c:v>
                </c:pt>
                <c:pt idx="94">
                  <c:v>0.28999999999999998</c:v>
                </c:pt>
                <c:pt idx="95">
                  <c:v>0</c:v>
                </c:pt>
                <c:pt idx="96">
                  <c:v>0</c:v>
                </c:pt>
                <c:pt idx="97">
                  <c:v>0</c:v>
                </c:pt>
                <c:pt idx="98">
                  <c:v>0</c:v>
                </c:pt>
                <c:pt idx="99">
                  <c:v>0.42</c:v>
                </c:pt>
              </c:numCache>
            </c:numRef>
          </c:val>
          <c:extLst>
            <c:ext xmlns:c16="http://schemas.microsoft.com/office/drawing/2014/chart" uri="{C3380CC4-5D6E-409C-BE32-E72D297353CC}">
              <c16:uniqueId val="{00000001-5B26-4B2A-9875-1CFA9C79180F}"/>
            </c:ext>
          </c:extLst>
        </c:ser>
        <c:dLbls>
          <c:showLegendKey val="0"/>
          <c:showVal val="0"/>
          <c:showCatName val="0"/>
          <c:showSerName val="0"/>
          <c:showPercent val="0"/>
          <c:showBubbleSize val="0"/>
        </c:dLbls>
        <c:gapWidth val="60"/>
        <c:overlap val="100"/>
        <c:axId val="345472592"/>
        <c:axId val="1"/>
      </c:barChart>
      <c:dateAx>
        <c:axId val="345472592"/>
        <c:scaling>
          <c:orientation val="minMax"/>
          <c:max val="45930"/>
          <c:min val="42979"/>
        </c:scaling>
        <c:delete val="0"/>
        <c:axPos val="b"/>
        <c:numFmt formatCode="mmm\-yy" sourceLinked="0"/>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Offset val="100"/>
        <c:baseTimeUnit val="months"/>
        <c:majorUnit val="8"/>
        <c:majorTimeUnit val="months"/>
        <c:minorUnit val="8"/>
        <c:minorTimeUnit val="months"/>
      </c:dateAx>
      <c:valAx>
        <c:axId val="1"/>
        <c:scaling>
          <c:orientation val="minMax"/>
          <c:max val="14"/>
        </c:scaling>
        <c:delete val="0"/>
        <c:axPos val="l"/>
        <c:numFmt formatCode="0&quot;x&quot;" sourceLinked="0"/>
        <c:majorTickMark val="out"/>
        <c:minorTickMark val="none"/>
        <c:tickLblPos val="nextTo"/>
        <c:spPr>
          <a:noFill/>
          <a:ln w="2939">
            <a:noFill/>
            <a:prstDash val="solid"/>
          </a:ln>
        </c:spPr>
        <c:txPr>
          <a:bodyPr rot="0" vert="horz"/>
          <a:lstStyle/>
          <a:p>
            <a:pPr>
              <a:defRPr/>
            </a:pPr>
            <a:endParaRPr lang="en-US"/>
          </a:p>
        </c:txPr>
        <c:crossAx val="345472592"/>
        <c:crosses val="autoZero"/>
        <c:crossBetween val="between"/>
        <c:majorUnit val="2"/>
        <c:minorUnit val="2"/>
      </c:valAx>
      <c:spPr>
        <a:noFill/>
        <a:ln w="23516">
          <a:noFill/>
        </a:ln>
      </c:spPr>
    </c:plotArea>
    <c:legend>
      <c:legendPos val="tr"/>
      <c:layout>
        <c:manualLayout>
          <c:xMode val="edge"/>
          <c:yMode val="edge"/>
          <c:x val="0.71495103042675223"/>
          <c:y val="5.3030303030303032E-2"/>
          <c:w val="0.19862921648682802"/>
          <c:h val="9.8253002465600897E-2"/>
        </c:manualLayout>
      </c:layout>
      <c:overlay val="0"/>
      <c:spPr>
        <a:noFill/>
        <a:ln w="23516">
          <a:noFill/>
        </a:ln>
      </c:spPr>
    </c:legend>
    <c:plotVisOnly val="1"/>
    <c:dispBlanksAs val="gap"/>
    <c:showDLblsOverMax val="1"/>
  </c:chart>
  <c:spPr>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79566443083504E-2"/>
          <c:y val="3.34027280680824E-2"/>
          <c:w val="0.9512349324390007"/>
          <c:h val="0.84512049630159869"/>
        </c:manualLayout>
      </c:layout>
      <c:barChart>
        <c:barDir val="col"/>
        <c:grouping val="stacked"/>
        <c:varyColors val="0"/>
        <c:ser>
          <c:idx val="0"/>
          <c:order val="0"/>
          <c:tx>
            <c:strRef>
              <c:f>Sheet1!$B$1</c:f>
              <c:strCache>
                <c:ptCount val="1"/>
                <c:pt idx="0">
                  <c:v>Debt/EBITDA</c:v>
                </c:pt>
              </c:strCache>
            </c:strRef>
          </c:tx>
          <c:spPr>
            <a:solidFill>
              <a:srgbClr val="1D5080"/>
            </a:solidFill>
            <a:ln w="24274">
              <a:noFill/>
            </a:ln>
          </c:spPr>
          <c:invertIfNegative val="0"/>
          <c:cat>
            <c:strRef>
              <c:f>Sheet1!$A$13:$A$30</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Sheet1!$B$13:$B$30</c:f>
              <c:numCache>
                <c:formatCode>General</c:formatCode>
                <c:ptCount val="18"/>
                <c:pt idx="0">
                  <c:v>5.2</c:v>
                </c:pt>
                <c:pt idx="1">
                  <c:v>4.118035967</c:v>
                </c:pt>
                <c:pt idx="2">
                  <c:v>4.3862971870000003</c:v>
                </c:pt>
                <c:pt idx="3">
                  <c:v>4.4611080300000001</c:v>
                </c:pt>
                <c:pt idx="4">
                  <c:v>4.255700772</c:v>
                </c:pt>
                <c:pt idx="5">
                  <c:v>4.711778636</c:v>
                </c:pt>
                <c:pt idx="6">
                  <c:v>5.24</c:v>
                </c:pt>
                <c:pt idx="7">
                  <c:v>5.0199999999999996</c:v>
                </c:pt>
                <c:pt idx="8" formatCode="0.00">
                  <c:v>4.91920811728607</c:v>
                </c:pt>
                <c:pt idx="9" formatCode="0.00">
                  <c:v>5.5625479591886027</c:v>
                </c:pt>
                <c:pt idx="10" formatCode="0.00">
                  <c:v>5.4953818451776124</c:v>
                </c:pt>
                <c:pt idx="11" formatCode="0.00">
                  <c:v>5.4422956393239952</c:v>
                </c:pt>
                <c:pt idx="12">
                  <c:v>5.74</c:v>
                </c:pt>
                <c:pt idx="13">
                  <c:v>5.73</c:v>
                </c:pt>
                <c:pt idx="14">
                  <c:v>5.85</c:v>
                </c:pt>
                <c:pt idx="15" formatCode="0.00">
                  <c:v>5.1479619504339285</c:v>
                </c:pt>
                <c:pt idx="16" formatCode="0.00">
                  <c:v>4.6649124404713982</c:v>
                </c:pt>
                <c:pt idx="17">
                  <c:v>4.5199999999999996</c:v>
                </c:pt>
              </c:numCache>
            </c:numRef>
          </c:val>
          <c:extLst>
            <c:ext xmlns:c16="http://schemas.microsoft.com/office/drawing/2014/chart" uri="{C3380CC4-5D6E-409C-BE32-E72D297353CC}">
              <c16:uniqueId val="{00000000-AF52-45F1-BBA1-BD7EE1EE1EF0}"/>
            </c:ext>
          </c:extLst>
        </c:ser>
        <c:ser>
          <c:idx val="1"/>
          <c:order val="1"/>
          <c:tx>
            <c:strRef>
              <c:f>Sheet1!$C$1</c:f>
              <c:strCache>
                <c:ptCount val="1"/>
                <c:pt idx="0">
                  <c:v>Equity/EBITDA</c:v>
                </c:pt>
              </c:strCache>
            </c:strRef>
          </c:tx>
          <c:spPr>
            <a:solidFill>
              <a:srgbClr val="6185A6"/>
            </a:solidFill>
            <a:ln w="24274">
              <a:noFill/>
            </a:ln>
          </c:spPr>
          <c:invertIfNegative val="0"/>
          <c:cat>
            <c:strRef>
              <c:f>Sheet1!$A$13:$A$30</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Sheet1!$C$13:$C$30</c:f>
              <c:numCache>
                <c:formatCode>General</c:formatCode>
                <c:ptCount val="18"/>
                <c:pt idx="0">
                  <c:v>4.4000000000000004</c:v>
                </c:pt>
                <c:pt idx="1">
                  <c:v>4.7755391859999996</c:v>
                </c:pt>
                <c:pt idx="2">
                  <c:v>4.7556266269999998</c:v>
                </c:pt>
                <c:pt idx="3">
                  <c:v>4.2409913289999999</c:v>
                </c:pt>
                <c:pt idx="4">
                  <c:v>4.9694735469999998</c:v>
                </c:pt>
                <c:pt idx="5">
                  <c:v>3.7945312119999999</c:v>
                </c:pt>
                <c:pt idx="6">
                  <c:v>4.3499999999999996</c:v>
                </c:pt>
                <c:pt idx="7">
                  <c:v>4</c:v>
                </c:pt>
                <c:pt idx="8" formatCode="0.00">
                  <c:v>4.981655701242274</c:v>
                </c:pt>
                <c:pt idx="9" formatCode="0.00">
                  <c:v>4.6611848849443627</c:v>
                </c:pt>
                <c:pt idx="10" formatCode="0.00">
                  <c:v>5.546042909376129</c:v>
                </c:pt>
                <c:pt idx="11" formatCode="0.00">
                  <c:v>5.5141622549507847</c:v>
                </c:pt>
                <c:pt idx="12">
                  <c:v>6.59</c:v>
                </c:pt>
                <c:pt idx="13">
                  <c:v>5.7</c:v>
                </c:pt>
                <c:pt idx="14">
                  <c:v>4.6900000000000004</c:v>
                </c:pt>
                <c:pt idx="15" formatCode="0.00">
                  <c:v>4.9018603935093941</c:v>
                </c:pt>
                <c:pt idx="16" formatCode="0.00">
                  <c:v>5.7835040604037165</c:v>
                </c:pt>
                <c:pt idx="17">
                  <c:v>4.46</c:v>
                </c:pt>
              </c:numCache>
            </c:numRef>
          </c:val>
          <c:extLst>
            <c:ext xmlns:c16="http://schemas.microsoft.com/office/drawing/2014/chart" uri="{C3380CC4-5D6E-409C-BE32-E72D297353CC}">
              <c16:uniqueId val="{00000001-AF52-45F1-BBA1-BD7EE1EE1EF0}"/>
            </c:ext>
          </c:extLst>
        </c:ser>
        <c:ser>
          <c:idx val="2"/>
          <c:order val="2"/>
          <c:tx>
            <c:strRef>
              <c:f>Sheet1!$D$1</c:f>
              <c:strCache>
                <c:ptCount val="1"/>
                <c:pt idx="0">
                  <c:v>Other/EBITDA</c:v>
                </c:pt>
              </c:strCache>
            </c:strRef>
          </c:tx>
          <c:spPr>
            <a:solidFill>
              <a:srgbClr val="40C2C9"/>
            </a:solidFill>
            <a:ln w="24274">
              <a:noFill/>
            </a:ln>
          </c:spPr>
          <c:invertIfNegative val="0"/>
          <c:cat>
            <c:strRef>
              <c:f>Sheet1!$A$13:$A$30</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Sheet1!$D$13:$D$30</c:f>
              <c:numCache>
                <c:formatCode>General</c:formatCode>
                <c:ptCount val="18"/>
                <c:pt idx="0">
                  <c:v>0.04</c:v>
                </c:pt>
                <c:pt idx="1">
                  <c:v>8.0508650000000008E-3</c:v>
                </c:pt>
                <c:pt idx="2">
                  <c:v>6.5323899000000005E-2</c:v>
                </c:pt>
                <c:pt idx="3">
                  <c:v>0.11626568599999999</c:v>
                </c:pt>
                <c:pt idx="4">
                  <c:v>0.10324646899999999</c:v>
                </c:pt>
                <c:pt idx="5">
                  <c:v>0.21493306100000001</c:v>
                </c:pt>
                <c:pt idx="6">
                  <c:v>0.09</c:v>
                </c:pt>
                <c:pt idx="7">
                  <c:v>0.14000000000000001</c:v>
                </c:pt>
                <c:pt idx="8" formatCode="0.00">
                  <c:v>8.4161952474302026E-2</c:v>
                </c:pt>
                <c:pt idx="9" formatCode="0.00">
                  <c:v>8.1817530426949794E-3</c:v>
                </c:pt>
                <c:pt idx="10" formatCode="0.00">
                  <c:v>8.0540749844981718E-3</c:v>
                </c:pt>
                <c:pt idx="11" formatCode="0.00">
                  <c:v>2.9410218531639894E-2</c:v>
                </c:pt>
                <c:pt idx="12">
                  <c:v>0.02</c:v>
                </c:pt>
                <c:pt idx="13">
                  <c:v>0.06</c:v>
                </c:pt>
                <c:pt idx="14">
                  <c:v>0.12</c:v>
                </c:pt>
                <c:pt idx="15" formatCode="0.00">
                  <c:v>0.1042173324232757</c:v>
                </c:pt>
                <c:pt idx="16" formatCode="0.00">
                  <c:v>0.13550622262984308</c:v>
                </c:pt>
                <c:pt idx="17">
                  <c:v>0.27</c:v>
                </c:pt>
              </c:numCache>
            </c:numRef>
          </c:val>
          <c:extLst>
            <c:ext xmlns:c16="http://schemas.microsoft.com/office/drawing/2014/chart" uri="{C3380CC4-5D6E-409C-BE32-E72D297353CC}">
              <c16:uniqueId val="{00000002-AF52-45F1-BBA1-BD7EE1EE1EF0}"/>
            </c:ext>
          </c:extLst>
        </c:ser>
        <c:dLbls>
          <c:showLegendKey val="0"/>
          <c:showVal val="0"/>
          <c:showCatName val="0"/>
          <c:showSerName val="0"/>
          <c:showPercent val="0"/>
          <c:showBubbleSize val="0"/>
        </c:dLbls>
        <c:gapWidth val="60"/>
        <c:overlap val="100"/>
        <c:axId val="345114952"/>
        <c:axId val="1"/>
      </c:barChart>
      <c:catAx>
        <c:axId val="34511495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sz="1100" b="0" i="0" u="none" strike="noStrike" baseline="0">
                <a:solidFill>
                  <a:srgbClr val="000000"/>
                </a:solidFill>
                <a:latin typeface="Arial Narrow"/>
                <a:ea typeface="Arial Narrow"/>
                <a:cs typeface="Arial Narrow"/>
              </a:defRPr>
            </a:pPr>
            <a:endParaRPr lang="en-US"/>
          </a:p>
        </c:txPr>
        <c:crossAx val="1"/>
        <c:crosses val="autoZero"/>
        <c:auto val="0"/>
        <c:lblAlgn val="ctr"/>
        <c:lblOffset val="100"/>
        <c:tickLblSkip val="1"/>
        <c:tickMarkSkip val="1"/>
        <c:noMultiLvlLbl val="0"/>
      </c:catAx>
      <c:valAx>
        <c:axId val="1"/>
        <c:scaling>
          <c:orientation val="minMax"/>
          <c:max val="15"/>
          <c:min val="3"/>
        </c:scaling>
        <c:delete val="0"/>
        <c:axPos val="l"/>
        <c:numFmt formatCode="0&quot;x&quot;" sourceLinked="0"/>
        <c:majorTickMark val="out"/>
        <c:minorTickMark val="none"/>
        <c:tickLblPos val="nextTo"/>
        <c:spPr>
          <a:noFill/>
          <a:ln w="3034">
            <a:noFill/>
            <a:prstDash val="solid"/>
          </a:ln>
        </c:spPr>
        <c:txPr>
          <a:bodyPr rot="0" vert="horz"/>
          <a:lstStyle/>
          <a:p>
            <a:pPr>
              <a:defRPr sz="1100" b="0" i="0" u="none" strike="noStrike" baseline="0">
                <a:solidFill>
                  <a:srgbClr val="000000"/>
                </a:solidFill>
                <a:latin typeface="Arial Narrow"/>
                <a:ea typeface="Arial Narrow"/>
                <a:cs typeface="Arial Narrow"/>
              </a:defRPr>
            </a:pPr>
            <a:endParaRPr lang="en-US"/>
          </a:p>
        </c:txPr>
        <c:crossAx val="345114952"/>
        <c:crosses val="autoZero"/>
        <c:crossBetween val="between"/>
        <c:majorUnit val="3"/>
        <c:minorUnit val="3"/>
      </c:valAx>
      <c:spPr>
        <a:noFill/>
        <a:ln w="24274">
          <a:noFill/>
        </a:ln>
      </c:spPr>
    </c:plotArea>
    <c:legend>
      <c:legendPos val="tr"/>
      <c:layout>
        <c:manualLayout>
          <c:xMode val="edge"/>
          <c:yMode val="edge"/>
          <c:x val="0.33431357538641016"/>
          <c:y val="0.12121212121212122"/>
          <c:w val="0.11939012831729366"/>
          <c:h val="0.13886721546170366"/>
        </c:manualLayout>
      </c:layout>
      <c:overlay val="0"/>
      <c:spPr>
        <a:noFill/>
        <a:ln w="24274">
          <a:noFill/>
        </a:ln>
      </c:spPr>
      <c:txPr>
        <a:bodyPr/>
        <a:lstStyle/>
        <a:p>
          <a:pPr>
            <a:defRPr sz="1100" b="0" i="0" u="none" strike="noStrike" baseline="0">
              <a:solidFill>
                <a:srgbClr val="000000"/>
              </a:solidFill>
              <a:latin typeface="Arial Narrow"/>
              <a:ea typeface="Arial Narrow"/>
              <a:cs typeface="Arial Narrow"/>
            </a:defRPr>
          </a:pPr>
          <a:endParaRPr lang="en-US"/>
        </a:p>
      </c:txPr>
    </c:legend>
    <c:plotVisOnly val="1"/>
    <c:dispBlanksAs val="gap"/>
    <c:showDLblsOverMax val="1"/>
  </c:chart>
  <c:spPr>
    <a:noFill/>
    <a:ln>
      <a:noFill/>
    </a:ln>
  </c:spPr>
  <c:txPr>
    <a:bodyPr/>
    <a:lstStyle/>
    <a:p>
      <a:pPr>
        <a:defRPr sz="1336"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983741615631378E-2"/>
          <c:y val="3.4835958005249343E-2"/>
          <c:w val="0.95701625838436866"/>
          <c:h val="0.8132323232323232"/>
        </c:manualLayout>
      </c:layout>
      <c:barChart>
        <c:barDir val="col"/>
        <c:grouping val="stacked"/>
        <c:varyColors val="0"/>
        <c:ser>
          <c:idx val="0"/>
          <c:order val="0"/>
          <c:tx>
            <c:strRef>
              <c:f>Sheet1!$B$1</c:f>
              <c:strCache>
                <c:ptCount val="1"/>
                <c:pt idx="0">
                  <c:v>Purchase Price</c:v>
                </c:pt>
              </c:strCache>
            </c:strRef>
          </c:tx>
          <c:spPr>
            <a:solidFill>
              <a:srgbClr val="1D5080"/>
            </a:solidFill>
            <a:ln w="24262">
              <a:noFill/>
            </a:ln>
          </c:spPr>
          <c:invertIfNegative val="0"/>
          <c:cat>
            <c:strRef>
              <c:f>Sheet1!$A$12:$A$30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LTM Sep-25</c:v>
                </c:pt>
              </c:strCache>
            </c:strRef>
          </c:cat>
          <c:val>
            <c:numRef>
              <c:f>Sheet1!$B$12:$B$30</c:f>
              <c:numCache>
                <c:formatCode>General</c:formatCode>
                <c:ptCount val="19"/>
                <c:pt idx="0">
                  <c:v>9.32</c:v>
                </c:pt>
                <c:pt idx="1">
                  <c:v>9.27</c:v>
                </c:pt>
                <c:pt idx="2">
                  <c:v>8.39</c:v>
                </c:pt>
                <c:pt idx="3">
                  <c:v>8.61</c:v>
                </c:pt>
                <c:pt idx="4">
                  <c:v>8.39</c:v>
                </c:pt>
                <c:pt idx="5">
                  <c:v>8.86</c:v>
                </c:pt>
                <c:pt idx="6">
                  <c:v>8.14</c:v>
                </c:pt>
                <c:pt idx="7">
                  <c:v>9.25</c:v>
                </c:pt>
                <c:pt idx="8">
                  <c:v>8.67</c:v>
                </c:pt>
                <c:pt idx="9" formatCode="0.00">
                  <c:v>9.5928250246046023</c:v>
                </c:pt>
                <c:pt idx="10" formatCode="0.00">
                  <c:v>9.768037828571428</c:v>
                </c:pt>
                <c:pt idx="11" formatCode="0.00">
                  <c:v>10.43</c:v>
                </c:pt>
                <c:pt idx="12" formatCode="0.00">
                  <c:v>10.46981368</c:v>
                </c:pt>
                <c:pt idx="13" formatCode="0.00">
                  <c:v>11.8</c:v>
                </c:pt>
                <c:pt idx="14">
                  <c:v>11.06</c:v>
                </c:pt>
                <c:pt idx="15">
                  <c:v>10.29</c:v>
                </c:pt>
                <c:pt idx="16" formatCode="0.00">
                  <c:v>9.6937925714285722</c:v>
                </c:pt>
                <c:pt idx="17" formatCode="0.00">
                  <c:v>9.64</c:v>
                </c:pt>
                <c:pt idx="18">
                  <c:v>9.14</c:v>
                </c:pt>
              </c:numCache>
            </c:numRef>
          </c:val>
          <c:extLst>
            <c:ext xmlns:c16="http://schemas.microsoft.com/office/drawing/2014/chart" uri="{C3380CC4-5D6E-409C-BE32-E72D297353CC}">
              <c16:uniqueId val="{00000000-8DE9-458A-87EE-173E89601E7E}"/>
            </c:ext>
          </c:extLst>
        </c:ser>
        <c:ser>
          <c:idx val="1"/>
          <c:order val="1"/>
          <c:tx>
            <c:strRef>
              <c:f>Sheet1!$C$1</c:f>
              <c:strCache>
                <c:ptCount val="1"/>
                <c:pt idx="0">
                  <c:v>Fees/Expenses</c:v>
                </c:pt>
              </c:strCache>
            </c:strRef>
          </c:tx>
          <c:spPr>
            <a:solidFill>
              <a:srgbClr val="6185A6"/>
            </a:solidFill>
            <a:ln w="24262">
              <a:noFill/>
            </a:ln>
          </c:spPr>
          <c:invertIfNegative val="0"/>
          <c:cat>
            <c:strRef>
              <c:f>Sheet1!$A$12:$A$30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LTM Sep-25</c:v>
                </c:pt>
              </c:strCache>
            </c:strRef>
          </c:cat>
          <c:val>
            <c:numRef>
              <c:f>Sheet1!$C$12:$C$30</c:f>
              <c:numCache>
                <c:formatCode>General</c:formatCode>
                <c:ptCount val="19"/>
                <c:pt idx="0">
                  <c:v>0.38</c:v>
                </c:pt>
                <c:pt idx="1">
                  <c:v>0.43</c:v>
                </c:pt>
                <c:pt idx="2">
                  <c:v>0.51</c:v>
                </c:pt>
                <c:pt idx="3">
                  <c:v>0.59</c:v>
                </c:pt>
                <c:pt idx="4">
                  <c:v>0.43</c:v>
                </c:pt>
                <c:pt idx="5">
                  <c:v>0.47</c:v>
                </c:pt>
                <c:pt idx="6">
                  <c:v>0.54</c:v>
                </c:pt>
                <c:pt idx="7">
                  <c:v>0.43</c:v>
                </c:pt>
                <c:pt idx="8">
                  <c:v>0.48</c:v>
                </c:pt>
                <c:pt idx="9" formatCode="0.00">
                  <c:v>0.39220074639804392</c:v>
                </c:pt>
                <c:pt idx="10" formatCode="0.00">
                  <c:v>0.48554004571428572</c:v>
                </c:pt>
                <c:pt idx="11" formatCode="0.00">
                  <c:v>0.49</c:v>
                </c:pt>
                <c:pt idx="12" formatCode="0.00">
                  <c:v>0.52020759999999999</c:v>
                </c:pt>
                <c:pt idx="13" formatCode="0.00">
                  <c:v>0.54</c:v>
                </c:pt>
                <c:pt idx="14">
                  <c:v>0.43</c:v>
                </c:pt>
                <c:pt idx="15">
                  <c:v>0.37</c:v>
                </c:pt>
                <c:pt idx="16" formatCode="0.00">
                  <c:v>0.39758957142857143</c:v>
                </c:pt>
                <c:pt idx="17" formatCode="0.00">
                  <c:v>0.37</c:v>
                </c:pt>
                <c:pt idx="18">
                  <c:v>0.35</c:v>
                </c:pt>
              </c:numCache>
            </c:numRef>
          </c:val>
          <c:extLst>
            <c:ext xmlns:c16="http://schemas.microsoft.com/office/drawing/2014/chart" uri="{C3380CC4-5D6E-409C-BE32-E72D297353CC}">
              <c16:uniqueId val="{00000001-8DE9-458A-87EE-173E89601E7E}"/>
            </c:ext>
          </c:extLst>
        </c:ser>
        <c:dLbls>
          <c:showLegendKey val="0"/>
          <c:showVal val="0"/>
          <c:showCatName val="0"/>
          <c:showSerName val="0"/>
          <c:showPercent val="0"/>
          <c:showBubbleSize val="0"/>
        </c:dLbls>
        <c:gapWidth val="60"/>
        <c:overlap val="100"/>
        <c:axId val="287895952"/>
        <c:axId val="1"/>
      </c:barChart>
      <c:catAx>
        <c:axId val="28789595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15"/>
          <c:min val="3"/>
        </c:scaling>
        <c:delete val="0"/>
        <c:axPos val="l"/>
        <c:numFmt formatCode="0&quot;x&quot;" sourceLinked="0"/>
        <c:majorTickMark val="out"/>
        <c:minorTickMark val="none"/>
        <c:tickLblPos val="nextTo"/>
        <c:spPr>
          <a:noFill/>
          <a:ln w="3033">
            <a:noFill/>
            <a:prstDash val="solid"/>
          </a:ln>
        </c:spPr>
        <c:txPr>
          <a:bodyPr rot="0" vert="horz"/>
          <a:lstStyle/>
          <a:p>
            <a:pPr>
              <a:defRPr/>
            </a:pPr>
            <a:endParaRPr lang="en-US"/>
          </a:p>
        </c:txPr>
        <c:crossAx val="287895952"/>
        <c:crosses val="autoZero"/>
        <c:crossBetween val="between"/>
        <c:majorUnit val="3"/>
        <c:minorUnit val="3"/>
      </c:valAx>
      <c:spPr>
        <a:noFill/>
        <a:ln w="24262">
          <a:noFill/>
        </a:ln>
      </c:spPr>
    </c:plotArea>
    <c:legend>
      <c:legendPos val="tr"/>
      <c:layout>
        <c:manualLayout>
          <c:xMode val="edge"/>
          <c:yMode val="edge"/>
          <c:x val="0.34402571206376975"/>
          <c:y val="0.12121212121212122"/>
          <c:w val="0.13282613978808205"/>
          <c:h val="9.8253002465600897E-2"/>
        </c:manualLayout>
      </c:layout>
      <c:overlay val="0"/>
      <c:spPr>
        <a:noFill/>
        <a:ln w="24262">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343370273160298E-2"/>
          <c:y val="3.4835958005249343E-2"/>
          <c:w val="0.79605169145523491"/>
          <c:h val="0.78259584029269069"/>
        </c:manualLayout>
      </c:layout>
      <c:barChart>
        <c:barDir val="col"/>
        <c:grouping val="percentStacked"/>
        <c:varyColors val="0"/>
        <c:ser>
          <c:idx val="0"/>
          <c:order val="0"/>
          <c:tx>
            <c:strRef>
              <c:f>Sheet1!$B$1</c:f>
              <c:strCache>
                <c:ptCount val="1"/>
                <c:pt idx="0">
                  <c:v>Less than 6.0x</c:v>
                </c:pt>
              </c:strCache>
            </c:strRef>
          </c:tx>
          <c:spPr>
            <a:solidFill>
              <a:srgbClr val="1D5080"/>
            </a:solidFill>
            <a:ln w="23387">
              <a:noFill/>
            </a:ln>
          </c:spPr>
          <c:invertIfNegative val="0"/>
          <c:cat>
            <c:strRef>
              <c:f>Sheet1!$A$8:$A$25</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Sheet1!$B$8:$B$25</c:f>
              <c:numCache>
                <c:formatCode>0.00%</c:formatCode>
                <c:ptCount val="18"/>
                <c:pt idx="0">
                  <c:v>3.5700000000000003E-2</c:v>
                </c:pt>
                <c:pt idx="1">
                  <c:v>0</c:v>
                </c:pt>
                <c:pt idx="2">
                  <c:v>4.1700000000000001E-2</c:v>
                </c:pt>
                <c:pt idx="3">
                  <c:v>0.1111</c:v>
                </c:pt>
                <c:pt idx="4">
                  <c:v>4.1700000000000001E-2</c:v>
                </c:pt>
                <c:pt idx="5">
                  <c:v>9.0899999999999995E-2</c:v>
                </c:pt>
                <c:pt idx="6">
                  <c:v>0</c:v>
                </c:pt>
                <c:pt idx="7">
                  <c:v>2.3E-2</c:v>
                </c:pt>
                <c:pt idx="8">
                  <c:v>2.2727272727272728E-2</c:v>
                </c:pt>
                <c:pt idx="9">
                  <c:v>0.02</c:v>
                </c:pt>
                <c:pt idx="10">
                  <c:v>0</c:v>
                </c:pt>
                <c:pt idx="11">
                  <c:v>4.1666666666666664E-2</c:v>
                </c:pt>
                <c:pt idx="12">
                  <c:v>0</c:v>
                </c:pt>
                <c:pt idx="13">
                  <c:v>4.3478000000000003E-2</c:v>
                </c:pt>
                <c:pt idx="14">
                  <c:v>0</c:v>
                </c:pt>
                <c:pt idx="15">
                  <c:v>0</c:v>
                </c:pt>
                <c:pt idx="16">
                  <c:v>0.1</c:v>
                </c:pt>
                <c:pt idx="17">
                  <c:v>0.2</c:v>
                </c:pt>
              </c:numCache>
            </c:numRef>
          </c:val>
          <c:extLst>
            <c:ext xmlns:c16="http://schemas.microsoft.com/office/drawing/2014/chart" uri="{C3380CC4-5D6E-409C-BE32-E72D297353CC}">
              <c16:uniqueId val="{00000000-5A52-4A5E-AA1F-64E6A12CC2E4}"/>
            </c:ext>
          </c:extLst>
        </c:ser>
        <c:ser>
          <c:idx val="1"/>
          <c:order val="1"/>
          <c:tx>
            <c:strRef>
              <c:f>Sheet1!$C$1</c:f>
              <c:strCache>
                <c:ptCount val="1"/>
                <c:pt idx="0">
                  <c:v>6.0 to 7.9x</c:v>
                </c:pt>
              </c:strCache>
            </c:strRef>
          </c:tx>
          <c:spPr>
            <a:solidFill>
              <a:srgbClr val="6185A6"/>
            </a:solidFill>
            <a:ln w="23387">
              <a:noFill/>
            </a:ln>
          </c:spPr>
          <c:invertIfNegative val="0"/>
          <c:cat>
            <c:strRef>
              <c:f>Sheet1!$A$8:$A$25</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Sheet1!$C$8:$C$25</c:f>
              <c:numCache>
                <c:formatCode>0.00%</c:formatCode>
                <c:ptCount val="18"/>
                <c:pt idx="0">
                  <c:v>0.2142</c:v>
                </c:pt>
                <c:pt idx="1">
                  <c:v>0.5</c:v>
                </c:pt>
                <c:pt idx="2">
                  <c:v>0.20830000000000001</c:v>
                </c:pt>
                <c:pt idx="3">
                  <c:v>0.22220000000000001</c:v>
                </c:pt>
                <c:pt idx="4">
                  <c:v>0.25</c:v>
                </c:pt>
                <c:pt idx="5">
                  <c:v>0.2424</c:v>
                </c:pt>
                <c:pt idx="6">
                  <c:v>0.2424</c:v>
                </c:pt>
                <c:pt idx="7">
                  <c:v>0.23300000000000001</c:v>
                </c:pt>
                <c:pt idx="8">
                  <c:v>0.15909090909090909</c:v>
                </c:pt>
                <c:pt idx="9">
                  <c:v>0.14000000000000001</c:v>
                </c:pt>
                <c:pt idx="10">
                  <c:v>0.24324324324324326</c:v>
                </c:pt>
                <c:pt idx="11">
                  <c:v>0.16666666666666666</c:v>
                </c:pt>
                <c:pt idx="12">
                  <c:v>0</c:v>
                </c:pt>
                <c:pt idx="13">
                  <c:v>8.6957000000000007E-2</c:v>
                </c:pt>
                <c:pt idx="14">
                  <c:v>9.0909000000000004E-2</c:v>
                </c:pt>
                <c:pt idx="15">
                  <c:v>0.14285714285714285</c:v>
                </c:pt>
                <c:pt idx="16">
                  <c:v>0.2</c:v>
                </c:pt>
                <c:pt idx="17">
                  <c:v>0.3</c:v>
                </c:pt>
              </c:numCache>
            </c:numRef>
          </c:val>
          <c:extLst>
            <c:ext xmlns:c16="http://schemas.microsoft.com/office/drawing/2014/chart" uri="{C3380CC4-5D6E-409C-BE32-E72D297353CC}">
              <c16:uniqueId val="{00000001-5A52-4A5E-AA1F-64E6A12CC2E4}"/>
            </c:ext>
          </c:extLst>
        </c:ser>
        <c:ser>
          <c:idx val="2"/>
          <c:order val="2"/>
          <c:tx>
            <c:strRef>
              <c:f>Sheet1!$D$1</c:f>
              <c:strCache>
                <c:ptCount val="1"/>
                <c:pt idx="0">
                  <c:v>8.0 to 9.9x</c:v>
                </c:pt>
              </c:strCache>
            </c:strRef>
          </c:tx>
          <c:spPr>
            <a:solidFill>
              <a:srgbClr val="40C2C9"/>
            </a:solidFill>
            <a:ln w="23387">
              <a:noFill/>
            </a:ln>
          </c:spPr>
          <c:invertIfNegative val="0"/>
          <c:cat>
            <c:strRef>
              <c:f>Sheet1!$A$8:$A$25</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Sheet1!$D$8:$D$25</c:f>
              <c:numCache>
                <c:formatCode>0.00%</c:formatCode>
                <c:ptCount val="18"/>
                <c:pt idx="0">
                  <c:v>0.33929999999999999</c:v>
                </c:pt>
                <c:pt idx="1">
                  <c:v>0.25</c:v>
                </c:pt>
                <c:pt idx="2">
                  <c:v>0.5</c:v>
                </c:pt>
                <c:pt idx="3">
                  <c:v>0.38890000000000002</c:v>
                </c:pt>
                <c:pt idx="4">
                  <c:v>0.33339999999999997</c:v>
                </c:pt>
                <c:pt idx="5">
                  <c:v>0.42420000000000002</c:v>
                </c:pt>
                <c:pt idx="6">
                  <c:v>0.2727</c:v>
                </c:pt>
                <c:pt idx="7">
                  <c:v>0.34899999999999998</c:v>
                </c:pt>
                <c:pt idx="8">
                  <c:v>0.36363636363636365</c:v>
                </c:pt>
                <c:pt idx="9">
                  <c:v>0.32</c:v>
                </c:pt>
                <c:pt idx="10">
                  <c:v>0.1891891891891892</c:v>
                </c:pt>
                <c:pt idx="11">
                  <c:v>0.25</c:v>
                </c:pt>
                <c:pt idx="12">
                  <c:v>0.35714299999999999</c:v>
                </c:pt>
                <c:pt idx="13">
                  <c:v>0.34782600000000002</c:v>
                </c:pt>
                <c:pt idx="14">
                  <c:v>0.272727</c:v>
                </c:pt>
                <c:pt idx="15">
                  <c:v>0.42857142857142855</c:v>
                </c:pt>
                <c:pt idx="16">
                  <c:v>0.4</c:v>
                </c:pt>
                <c:pt idx="17">
                  <c:v>0.1</c:v>
                </c:pt>
              </c:numCache>
            </c:numRef>
          </c:val>
          <c:extLst>
            <c:ext xmlns:c16="http://schemas.microsoft.com/office/drawing/2014/chart" uri="{C3380CC4-5D6E-409C-BE32-E72D297353CC}">
              <c16:uniqueId val="{00000002-5A52-4A5E-AA1F-64E6A12CC2E4}"/>
            </c:ext>
          </c:extLst>
        </c:ser>
        <c:ser>
          <c:idx val="3"/>
          <c:order val="3"/>
          <c:tx>
            <c:strRef>
              <c:f>Sheet1!$E$1</c:f>
              <c:strCache>
                <c:ptCount val="1"/>
                <c:pt idx="0">
                  <c:v>10.0 to 11.9x</c:v>
                </c:pt>
              </c:strCache>
            </c:strRef>
          </c:tx>
          <c:spPr>
            <a:solidFill>
              <a:srgbClr val="C3EDEB"/>
            </a:solidFill>
            <a:ln w="23387">
              <a:noFill/>
            </a:ln>
          </c:spPr>
          <c:invertIfNegative val="0"/>
          <c:cat>
            <c:strRef>
              <c:f>Sheet1!$A$8:$A$25</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Sheet1!$E$8:$E$25</c:f>
              <c:numCache>
                <c:formatCode>0.00%</c:formatCode>
                <c:ptCount val="18"/>
                <c:pt idx="0">
                  <c:v>0.23219999999999999</c:v>
                </c:pt>
                <c:pt idx="1">
                  <c:v>0.125</c:v>
                </c:pt>
                <c:pt idx="2">
                  <c:v>0.125</c:v>
                </c:pt>
                <c:pt idx="3">
                  <c:v>0.22220000000000001</c:v>
                </c:pt>
                <c:pt idx="4">
                  <c:v>0.20830000000000001</c:v>
                </c:pt>
                <c:pt idx="5">
                  <c:v>0.21210000000000001</c:v>
                </c:pt>
                <c:pt idx="6">
                  <c:v>0.2727</c:v>
                </c:pt>
                <c:pt idx="7">
                  <c:v>0.23300000000000001</c:v>
                </c:pt>
                <c:pt idx="8">
                  <c:v>0.25</c:v>
                </c:pt>
                <c:pt idx="9">
                  <c:v>0.34</c:v>
                </c:pt>
                <c:pt idx="10">
                  <c:v>0.13513513513513514</c:v>
                </c:pt>
                <c:pt idx="11">
                  <c:v>0.20833333333333334</c:v>
                </c:pt>
                <c:pt idx="12">
                  <c:v>0.214286</c:v>
                </c:pt>
                <c:pt idx="13">
                  <c:v>0.130435</c:v>
                </c:pt>
                <c:pt idx="14">
                  <c:v>0.36363600000000001</c:v>
                </c:pt>
                <c:pt idx="15">
                  <c:v>0.14285714285714285</c:v>
                </c:pt>
                <c:pt idx="16">
                  <c:v>0.1</c:v>
                </c:pt>
                <c:pt idx="17">
                  <c:v>0.2</c:v>
                </c:pt>
              </c:numCache>
            </c:numRef>
          </c:val>
          <c:extLst>
            <c:ext xmlns:c16="http://schemas.microsoft.com/office/drawing/2014/chart" uri="{C3380CC4-5D6E-409C-BE32-E72D297353CC}">
              <c16:uniqueId val="{00000003-5A52-4A5E-AA1F-64E6A12CC2E4}"/>
            </c:ext>
          </c:extLst>
        </c:ser>
        <c:ser>
          <c:idx val="4"/>
          <c:order val="4"/>
          <c:tx>
            <c:strRef>
              <c:f>Sheet1!$F$1</c:f>
              <c:strCache>
                <c:ptCount val="1"/>
                <c:pt idx="0">
                  <c:v>12.0x or Greater</c:v>
                </c:pt>
              </c:strCache>
            </c:strRef>
          </c:tx>
          <c:spPr>
            <a:solidFill>
              <a:srgbClr val="F5C914"/>
            </a:solidFill>
            <a:ln w="22044">
              <a:noFill/>
            </a:ln>
          </c:spPr>
          <c:invertIfNegative val="0"/>
          <c:cat>
            <c:strRef>
              <c:f>Sheet1!$A$8:$A$25</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Sheet1!$F$8:$F$25</c:f>
              <c:numCache>
                <c:formatCode>0.00%</c:formatCode>
                <c:ptCount val="18"/>
                <c:pt idx="0">
                  <c:v>0.17860000000000001</c:v>
                </c:pt>
                <c:pt idx="1">
                  <c:v>0.125</c:v>
                </c:pt>
                <c:pt idx="2">
                  <c:v>0.125</c:v>
                </c:pt>
                <c:pt idx="3">
                  <c:v>5.5599999999999997E-2</c:v>
                </c:pt>
                <c:pt idx="4">
                  <c:v>0.16669999999999999</c:v>
                </c:pt>
                <c:pt idx="5">
                  <c:v>3.0300000000000001E-2</c:v>
                </c:pt>
                <c:pt idx="6">
                  <c:v>0.21210000000000001</c:v>
                </c:pt>
                <c:pt idx="7">
                  <c:v>0.16300000000000001</c:v>
                </c:pt>
                <c:pt idx="8">
                  <c:v>0.20454545454545456</c:v>
                </c:pt>
                <c:pt idx="9">
                  <c:v>0.18</c:v>
                </c:pt>
                <c:pt idx="10">
                  <c:v>0.43243243243243246</c:v>
                </c:pt>
                <c:pt idx="11">
                  <c:v>0.33333333333333331</c:v>
                </c:pt>
                <c:pt idx="12">
                  <c:v>0.42857099999999998</c:v>
                </c:pt>
                <c:pt idx="13">
                  <c:v>0.39130399999999999</c:v>
                </c:pt>
                <c:pt idx="14">
                  <c:v>0.272727</c:v>
                </c:pt>
                <c:pt idx="15">
                  <c:v>0.2857142857142857</c:v>
                </c:pt>
                <c:pt idx="16">
                  <c:v>0.2</c:v>
                </c:pt>
                <c:pt idx="17">
                  <c:v>0.2</c:v>
                </c:pt>
              </c:numCache>
            </c:numRef>
          </c:val>
          <c:extLst>
            <c:ext xmlns:c16="http://schemas.microsoft.com/office/drawing/2014/chart" uri="{C3380CC4-5D6E-409C-BE32-E72D297353CC}">
              <c16:uniqueId val="{00000004-5A52-4A5E-AA1F-64E6A12CC2E4}"/>
            </c:ext>
          </c:extLst>
        </c:ser>
        <c:dLbls>
          <c:showLegendKey val="0"/>
          <c:showVal val="0"/>
          <c:showCatName val="0"/>
          <c:showSerName val="0"/>
          <c:showPercent val="0"/>
          <c:showBubbleSize val="0"/>
        </c:dLbls>
        <c:gapWidth val="60"/>
        <c:overlap val="100"/>
        <c:axId val="345146264"/>
        <c:axId val="1"/>
      </c:barChart>
      <c:catAx>
        <c:axId val="345146264"/>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1"/>
          <c:min val="0"/>
        </c:scaling>
        <c:delete val="0"/>
        <c:axPos val="l"/>
        <c:numFmt formatCode="0%" sourceLinked="0"/>
        <c:majorTickMark val="out"/>
        <c:minorTickMark val="none"/>
        <c:tickLblPos val="nextTo"/>
        <c:spPr>
          <a:noFill/>
          <a:ln w="2924">
            <a:noFill/>
            <a:prstDash val="solid"/>
          </a:ln>
        </c:spPr>
        <c:txPr>
          <a:bodyPr rot="0" vert="horz"/>
          <a:lstStyle/>
          <a:p>
            <a:pPr>
              <a:defRPr/>
            </a:pPr>
            <a:endParaRPr lang="en-US"/>
          </a:p>
        </c:txPr>
        <c:crossAx val="345146264"/>
        <c:crosses val="autoZero"/>
        <c:crossBetween val="between"/>
        <c:majorUnit val="0.2"/>
        <c:minorUnit val="0.1"/>
      </c:valAx>
      <c:spPr>
        <a:noFill/>
        <a:ln w="24002">
          <a:noFill/>
        </a:ln>
      </c:spPr>
    </c:plotArea>
    <c:legend>
      <c:legendPos val="tr"/>
      <c:overlay val="0"/>
      <c:spPr>
        <a:noFill/>
        <a:ln w="2924">
          <a:noFill/>
          <a:prstDash val="solid"/>
        </a:ln>
      </c:spPr>
    </c:legend>
    <c:plotVisOnly val="1"/>
    <c:dispBlanksAs val="gap"/>
    <c:showDLblsOverMax val="0"/>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2983741615631378E-2"/>
          <c:y val="3.4835958005249343E-2"/>
          <c:w val="0.95701625838436866"/>
          <c:h val="0.8132323232323232"/>
        </c:manualLayout>
      </c:layout>
      <c:barChart>
        <c:barDir val="col"/>
        <c:grouping val="stacked"/>
        <c:varyColors val="0"/>
        <c:ser>
          <c:idx val="0"/>
          <c:order val="0"/>
          <c:tx>
            <c:strRef>
              <c:f>Sheet1!$B$1</c:f>
              <c:strCache>
                <c:ptCount val="1"/>
                <c:pt idx="0">
                  <c:v>Purchase Price</c:v>
                </c:pt>
              </c:strCache>
            </c:strRef>
          </c:tx>
          <c:spPr>
            <a:solidFill>
              <a:srgbClr val="1D5080"/>
            </a:solidFill>
            <a:ln w="24262">
              <a:noFill/>
            </a:ln>
          </c:spPr>
          <c:invertIfNegative val="0"/>
          <c:cat>
            <c:strRef>
              <c:f>Sheet1!$A$13:$A$28</c:f>
              <c:strCache>
                <c:ptCount val="16"/>
                <c:pt idx="0">
                  <c:v>2010 (8)</c:v>
                </c:pt>
                <c:pt idx="1">
                  <c:v>2011 (8)</c:v>
                </c:pt>
                <c:pt idx="2">
                  <c:v>2012 (12)</c:v>
                </c:pt>
                <c:pt idx="3">
                  <c:v>2013 (13)</c:v>
                </c:pt>
                <c:pt idx="4">
                  <c:v>2014 (11)</c:v>
                </c:pt>
                <c:pt idx="5">
                  <c:v>2015 (13)</c:v>
                </c:pt>
                <c:pt idx="6">
                  <c:v>2016 (10)</c:v>
                </c:pt>
                <c:pt idx="7">
                  <c:v>2017 (19)</c:v>
                </c:pt>
                <c:pt idx="8">
                  <c:v>2018 (22)</c:v>
                </c:pt>
                <c:pt idx="9">
                  <c:v>2019 (16)</c:v>
                </c:pt>
                <c:pt idx="10">
                  <c:v>2020 (12)</c:v>
                </c:pt>
                <c:pt idx="11">
                  <c:v>2021 (21)</c:v>
                </c:pt>
                <c:pt idx="12">
                  <c:v>2022 (10)</c:v>
                </c:pt>
                <c:pt idx="13">
                  <c:v>2023 (7)</c:v>
                </c:pt>
                <c:pt idx="14">
                  <c:v>2024 (9)</c:v>
                </c:pt>
                <c:pt idx="15">
                  <c:v>LTM Sep-25 (9)</c:v>
                </c:pt>
              </c:strCache>
            </c:strRef>
          </c:cat>
          <c:val>
            <c:numRef>
              <c:f>Sheet1!$B$13:$B$28</c:f>
              <c:numCache>
                <c:formatCode>0.00</c:formatCode>
                <c:ptCount val="16"/>
                <c:pt idx="0">
                  <c:v>8.51</c:v>
                </c:pt>
                <c:pt idx="1">
                  <c:v>8.83</c:v>
                </c:pt>
                <c:pt idx="2">
                  <c:v>8.76</c:v>
                </c:pt>
                <c:pt idx="3">
                  <c:v>8.33</c:v>
                </c:pt>
                <c:pt idx="4">
                  <c:v>10.07</c:v>
                </c:pt>
                <c:pt idx="5">
                  <c:v>9.98</c:v>
                </c:pt>
                <c:pt idx="6">
                  <c:v>11.3543523</c:v>
                </c:pt>
                <c:pt idx="7">
                  <c:v>11.089814555555556</c:v>
                </c:pt>
                <c:pt idx="8">
                  <c:v>11.191902363636366</c:v>
                </c:pt>
                <c:pt idx="9">
                  <c:v>10.706263125</c:v>
                </c:pt>
                <c:pt idx="10">
                  <c:v>12.24</c:v>
                </c:pt>
                <c:pt idx="11">
                  <c:v>11.19</c:v>
                </c:pt>
                <c:pt idx="12" formatCode="General">
                  <c:v>10.68</c:v>
                </c:pt>
                <c:pt idx="13">
                  <c:v>9.69</c:v>
                </c:pt>
                <c:pt idx="14">
                  <c:v>10.39</c:v>
                </c:pt>
                <c:pt idx="15" formatCode="General">
                  <c:v>8.9700000000000006</c:v>
                </c:pt>
              </c:numCache>
            </c:numRef>
          </c:val>
          <c:extLst>
            <c:ext xmlns:c16="http://schemas.microsoft.com/office/drawing/2014/chart" uri="{C3380CC4-5D6E-409C-BE32-E72D297353CC}">
              <c16:uniqueId val="{00000000-8DE9-458A-87EE-173E89601E7E}"/>
            </c:ext>
          </c:extLst>
        </c:ser>
        <c:ser>
          <c:idx val="1"/>
          <c:order val="1"/>
          <c:tx>
            <c:strRef>
              <c:f>Sheet1!$C$1</c:f>
              <c:strCache>
                <c:ptCount val="1"/>
                <c:pt idx="0">
                  <c:v>Fees/Expenses</c:v>
                </c:pt>
              </c:strCache>
            </c:strRef>
          </c:tx>
          <c:spPr>
            <a:solidFill>
              <a:srgbClr val="6185A6"/>
            </a:solidFill>
            <a:ln w="24262">
              <a:noFill/>
            </a:ln>
          </c:spPr>
          <c:invertIfNegative val="0"/>
          <c:cat>
            <c:strRef>
              <c:f>Sheet1!$A$13:$A$28</c:f>
              <c:strCache>
                <c:ptCount val="16"/>
                <c:pt idx="0">
                  <c:v>2010 (8)</c:v>
                </c:pt>
                <c:pt idx="1">
                  <c:v>2011 (8)</c:v>
                </c:pt>
                <c:pt idx="2">
                  <c:v>2012 (12)</c:v>
                </c:pt>
                <c:pt idx="3">
                  <c:v>2013 (13)</c:v>
                </c:pt>
                <c:pt idx="4">
                  <c:v>2014 (11)</c:v>
                </c:pt>
                <c:pt idx="5">
                  <c:v>2015 (13)</c:v>
                </c:pt>
                <c:pt idx="6">
                  <c:v>2016 (10)</c:v>
                </c:pt>
                <c:pt idx="7">
                  <c:v>2017 (19)</c:v>
                </c:pt>
                <c:pt idx="8">
                  <c:v>2018 (22)</c:v>
                </c:pt>
                <c:pt idx="9">
                  <c:v>2019 (16)</c:v>
                </c:pt>
                <c:pt idx="10">
                  <c:v>2020 (12)</c:v>
                </c:pt>
                <c:pt idx="11">
                  <c:v>2021 (21)</c:v>
                </c:pt>
                <c:pt idx="12">
                  <c:v>2022 (10)</c:v>
                </c:pt>
                <c:pt idx="13">
                  <c:v>2023 (7)</c:v>
                </c:pt>
                <c:pt idx="14">
                  <c:v>2024 (9)</c:v>
                </c:pt>
                <c:pt idx="15">
                  <c:v>LTM Sep-25 (9)</c:v>
                </c:pt>
              </c:strCache>
            </c:strRef>
          </c:cat>
          <c:val>
            <c:numRef>
              <c:f>Sheet1!$C$13:$C$28</c:f>
              <c:numCache>
                <c:formatCode>0.00</c:formatCode>
                <c:ptCount val="16"/>
                <c:pt idx="0">
                  <c:v>0.47</c:v>
                </c:pt>
                <c:pt idx="1">
                  <c:v>0.46</c:v>
                </c:pt>
                <c:pt idx="2">
                  <c:v>0.4</c:v>
                </c:pt>
                <c:pt idx="3">
                  <c:v>0.41</c:v>
                </c:pt>
                <c:pt idx="4">
                  <c:v>0.36</c:v>
                </c:pt>
                <c:pt idx="5">
                  <c:v>0.4</c:v>
                </c:pt>
                <c:pt idx="6">
                  <c:v>0.48687020000000009</c:v>
                </c:pt>
                <c:pt idx="7">
                  <c:v>0.51298749999999993</c:v>
                </c:pt>
                <c:pt idx="8">
                  <c:v>0.52968877272727266</c:v>
                </c:pt>
                <c:pt idx="9">
                  <c:v>0.49912293749999997</c:v>
                </c:pt>
                <c:pt idx="10">
                  <c:v>0.56999999999999995</c:v>
                </c:pt>
                <c:pt idx="11">
                  <c:v>0.42</c:v>
                </c:pt>
                <c:pt idx="12" formatCode="General">
                  <c:v>0.38</c:v>
                </c:pt>
                <c:pt idx="13">
                  <c:v>0.4</c:v>
                </c:pt>
                <c:pt idx="14">
                  <c:v>0.4</c:v>
                </c:pt>
                <c:pt idx="15" formatCode="General">
                  <c:v>0.35</c:v>
                </c:pt>
              </c:numCache>
            </c:numRef>
          </c:val>
          <c:extLst>
            <c:ext xmlns:c16="http://schemas.microsoft.com/office/drawing/2014/chart" uri="{C3380CC4-5D6E-409C-BE32-E72D297353CC}">
              <c16:uniqueId val="{00000001-8DE9-458A-87EE-173E89601E7E}"/>
            </c:ext>
          </c:extLst>
        </c:ser>
        <c:dLbls>
          <c:showLegendKey val="0"/>
          <c:showVal val="0"/>
          <c:showCatName val="0"/>
          <c:showSerName val="0"/>
          <c:showPercent val="0"/>
          <c:showBubbleSize val="0"/>
        </c:dLbls>
        <c:gapWidth val="60"/>
        <c:overlap val="100"/>
        <c:axId val="287895952"/>
        <c:axId val="1"/>
      </c:barChart>
      <c:catAx>
        <c:axId val="28789595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14"/>
          <c:min val="6"/>
        </c:scaling>
        <c:delete val="0"/>
        <c:axPos val="l"/>
        <c:numFmt formatCode="0&quot;x&quot;" sourceLinked="0"/>
        <c:majorTickMark val="out"/>
        <c:minorTickMark val="none"/>
        <c:tickLblPos val="nextTo"/>
        <c:spPr>
          <a:noFill/>
          <a:ln w="3033">
            <a:noFill/>
            <a:prstDash val="solid"/>
          </a:ln>
        </c:spPr>
        <c:txPr>
          <a:bodyPr rot="0" vert="horz"/>
          <a:lstStyle/>
          <a:p>
            <a:pPr>
              <a:defRPr/>
            </a:pPr>
            <a:endParaRPr lang="en-US"/>
          </a:p>
        </c:txPr>
        <c:crossAx val="287895952"/>
        <c:crosses val="autoZero"/>
        <c:crossBetween val="between"/>
        <c:majorUnit val="2"/>
      </c:valAx>
      <c:spPr>
        <a:noFill/>
        <a:ln w="24262">
          <a:noFill/>
        </a:ln>
      </c:spPr>
    </c:plotArea>
    <c:legend>
      <c:legendPos val="tr"/>
      <c:layout>
        <c:manualLayout>
          <c:xMode val="edge"/>
          <c:yMode val="edge"/>
          <c:x val="0.19433435403907845"/>
          <c:y val="9.0909090909090912E-2"/>
          <c:w val="0.13282613978808205"/>
          <c:h val="9.8253002465600897E-2"/>
        </c:manualLayout>
      </c:layout>
      <c:overlay val="0"/>
      <c:spPr>
        <a:noFill/>
        <a:ln w="24262">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3840040828229808E-2"/>
          <c:y val="2.7487274317982979E-2"/>
          <c:w val="0.92076881014873135"/>
          <c:h val="0.80489580847848552"/>
        </c:manualLayout>
      </c:layout>
      <c:barChart>
        <c:barDir val="col"/>
        <c:grouping val="stacked"/>
        <c:varyColors val="0"/>
        <c:ser>
          <c:idx val="0"/>
          <c:order val="0"/>
          <c:tx>
            <c:strRef>
              <c:f>Sheet1!$B$1</c:f>
              <c:strCache>
                <c:ptCount val="1"/>
                <c:pt idx="0">
                  <c:v>Volume</c:v>
                </c:pt>
              </c:strCache>
            </c:strRef>
          </c:tx>
          <c:spPr>
            <a:solidFill>
              <a:srgbClr val="1D5080"/>
            </a:solidFill>
            <a:ln w="3183">
              <a:noFill/>
            </a:ln>
          </c:spPr>
          <c:invertIfNegative val="0"/>
          <c:cat>
            <c:strRef>
              <c:f>Sheet1!$A$62:$A$112</c:f>
              <c:strCache>
                <c:ptCount val="51"/>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pt idx="32">
                  <c:v>1Q21</c:v>
                </c:pt>
                <c:pt idx="33">
                  <c:v>2Q21</c:v>
                </c:pt>
                <c:pt idx="34">
                  <c:v>3Q21</c:v>
                </c:pt>
                <c:pt idx="35">
                  <c:v>4Q21</c:v>
                </c:pt>
                <c:pt idx="36">
                  <c:v>1Q22</c:v>
                </c:pt>
                <c:pt idx="37">
                  <c:v>2Q22</c:v>
                </c:pt>
                <c:pt idx="38">
                  <c:v>3Q22</c:v>
                </c:pt>
                <c:pt idx="39">
                  <c:v>4Q22</c:v>
                </c:pt>
                <c:pt idx="40">
                  <c:v>1Q23</c:v>
                </c:pt>
                <c:pt idx="41">
                  <c:v>2Q23</c:v>
                </c:pt>
                <c:pt idx="42">
                  <c:v>3Q23</c:v>
                </c:pt>
                <c:pt idx="43">
                  <c:v>4Q23</c:v>
                </c:pt>
                <c:pt idx="44">
                  <c:v>1Q24</c:v>
                </c:pt>
                <c:pt idx="45">
                  <c:v>2Q24</c:v>
                </c:pt>
                <c:pt idx="46">
                  <c:v>3Q24</c:v>
                </c:pt>
                <c:pt idx="47">
                  <c:v>4Q24</c:v>
                </c:pt>
                <c:pt idx="48">
                  <c:v>1Q25</c:v>
                </c:pt>
                <c:pt idx="49">
                  <c:v>2Q25</c:v>
                </c:pt>
                <c:pt idx="50">
                  <c:v>3Q25</c:v>
                </c:pt>
              </c:strCache>
            </c:strRef>
          </c:cat>
          <c:val>
            <c:numRef>
              <c:f>Sheet1!$B$62:$B$112</c:f>
              <c:numCache>
                <c:formatCode>General</c:formatCode>
                <c:ptCount val="51"/>
                <c:pt idx="0">
                  <c:v>4</c:v>
                </c:pt>
                <c:pt idx="1">
                  <c:v>6.5</c:v>
                </c:pt>
                <c:pt idx="2">
                  <c:v>6.6</c:v>
                </c:pt>
                <c:pt idx="3">
                  <c:v>5</c:v>
                </c:pt>
                <c:pt idx="4">
                  <c:v>2.9</c:v>
                </c:pt>
                <c:pt idx="5">
                  <c:v>6.8</c:v>
                </c:pt>
                <c:pt idx="6">
                  <c:v>6.6</c:v>
                </c:pt>
                <c:pt idx="7">
                  <c:v>2</c:v>
                </c:pt>
                <c:pt idx="8">
                  <c:v>7.6</c:v>
                </c:pt>
                <c:pt idx="9">
                  <c:v>5.0999999999999996</c:v>
                </c:pt>
                <c:pt idx="10">
                  <c:v>4.4000000000000004</c:v>
                </c:pt>
                <c:pt idx="11">
                  <c:v>3.8</c:v>
                </c:pt>
                <c:pt idx="12" formatCode="0.0">
                  <c:v>8.8096834410000007</c:v>
                </c:pt>
                <c:pt idx="13" formatCode="0.0">
                  <c:v>8.0033844110000008</c:v>
                </c:pt>
                <c:pt idx="14">
                  <c:v>4.12</c:v>
                </c:pt>
                <c:pt idx="15">
                  <c:v>3.13</c:v>
                </c:pt>
                <c:pt idx="16" formatCode="0.00">
                  <c:v>6.782830551</c:v>
                </c:pt>
                <c:pt idx="17" formatCode="0.00">
                  <c:v>7.5459461179999998</c:v>
                </c:pt>
                <c:pt idx="18" formatCode="0.00">
                  <c:v>9.706564114999999</c:v>
                </c:pt>
                <c:pt idx="19" formatCode="0.00">
                  <c:v>9.9800437539999987</c:v>
                </c:pt>
                <c:pt idx="20" formatCode="0.00">
                  <c:v>8.8890000000000011</c:v>
                </c:pt>
                <c:pt idx="21" formatCode="0.00">
                  <c:v>14.207004532999999</c:v>
                </c:pt>
                <c:pt idx="22" formatCode="0.00">
                  <c:v>11.661288785</c:v>
                </c:pt>
                <c:pt idx="23" formatCode="0.00">
                  <c:v>3.3619926649999998</c:v>
                </c:pt>
                <c:pt idx="24" formatCode="0.00">
                  <c:v>7.58</c:v>
                </c:pt>
                <c:pt idx="25" formatCode="0.00">
                  <c:v>5.56</c:v>
                </c:pt>
                <c:pt idx="26" formatCode="0.00">
                  <c:v>6.98</c:v>
                </c:pt>
                <c:pt idx="27" formatCode="0.00">
                  <c:v>6.2</c:v>
                </c:pt>
                <c:pt idx="28" formatCode="0.00">
                  <c:v>7.9535945699999999</c:v>
                </c:pt>
                <c:pt idx="29" formatCode="0.00">
                  <c:v>4.4675000000000002</c:v>
                </c:pt>
                <c:pt idx="30">
                  <c:v>4.7300000000000004</c:v>
                </c:pt>
                <c:pt idx="31">
                  <c:v>3.46</c:v>
                </c:pt>
                <c:pt idx="32">
                  <c:v>10.91</c:v>
                </c:pt>
                <c:pt idx="33">
                  <c:v>14.9</c:v>
                </c:pt>
                <c:pt idx="34">
                  <c:v>9.94</c:v>
                </c:pt>
                <c:pt idx="35">
                  <c:v>11.23</c:v>
                </c:pt>
                <c:pt idx="36">
                  <c:v>8.1199999999999992</c:v>
                </c:pt>
                <c:pt idx="37">
                  <c:v>5.17</c:v>
                </c:pt>
                <c:pt idx="38">
                  <c:v>6.56</c:v>
                </c:pt>
                <c:pt idx="39">
                  <c:v>0.5</c:v>
                </c:pt>
                <c:pt idx="40">
                  <c:v>2.0299999999999998</c:v>
                </c:pt>
                <c:pt idx="41">
                  <c:v>1.52</c:v>
                </c:pt>
                <c:pt idx="42">
                  <c:v>2.48</c:v>
                </c:pt>
                <c:pt idx="43">
                  <c:v>1.53</c:v>
                </c:pt>
                <c:pt idx="44">
                  <c:v>2.2200000000000002</c:v>
                </c:pt>
                <c:pt idx="45">
                  <c:v>7.56</c:v>
                </c:pt>
                <c:pt idx="46">
                  <c:v>3.83</c:v>
                </c:pt>
                <c:pt idx="47">
                  <c:v>2.33</c:v>
                </c:pt>
                <c:pt idx="48">
                  <c:v>6.1</c:v>
                </c:pt>
                <c:pt idx="49">
                  <c:v>7.13</c:v>
                </c:pt>
                <c:pt idx="50">
                  <c:v>5.61</c:v>
                </c:pt>
              </c:numCache>
            </c:numRef>
          </c:val>
          <c:extLst>
            <c:ext xmlns:c16="http://schemas.microsoft.com/office/drawing/2014/chart" uri="{C3380CC4-5D6E-409C-BE32-E72D297353CC}">
              <c16:uniqueId val="{00000000-8814-4A86-AEA6-DE4D931DD4A3}"/>
            </c:ext>
          </c:extLst>
        </c:ser>
        <c:dLbls>
          <c:showLegendKey val="0"/>
          <c:showVal val="0"/>
          <c:showCatName val="0"/>
          <c:showSerName val="0"/>
          <c:showPercent val="0"/>
          <c:showBubbleSize val="0"/>
        </c:dLbls>
        <c:gapWidth val="60"/>
        <c:overlap val="100"/>
        <c:axId val="287319136"/>
        <c:axId val="1"/>
      </c:barChart>
      <c:lineChart>
        <c:grouping val="standard"/>
        <c:varyColors val="0"/>
        <c:ser>
          <c:idx val="1"/>
          <c:order val="1"/>
          <c:tx>
            <c:strRef>
              <c:f>Sheet1!$C$1</c:f>
              <c:strCache>
                <c:ptCount val="1"/>
                <c:pt idx="0">
                  <c:v>Deal Count*</c:v>
                </c:pt>
              </c:strCache>
            </c:strRef>
          </c:tx>
          <c:spPr>
            <a:ln w="38100">
              <a:solidFill>
                <a:srgbClr val="40C2C9"/>
              </a:solidFill>
              <a:prstDash val="solid"/>
            </a:ln>
          </c:spPr>
          <c:marker>
            <c:symbol val="none"/>
          </c:marker>
          <c:cat>
            <c:strRef>
              <c:f>Sheet1!$A$62:$A$112</c:f>
              <c:strCache>
                <c:ptCount val="51"/>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pt idx="18">
                  <c:v>3Q17</c:v>
                </c:pt>
                <c:pt idx="19">
                  <c:v>4Q17</c:v>
                </c:pt>
                <c:pt idx="20">
                  <c:v>1Q18</c:v>
                </c:pt>
                <c:pt idx="21">
                  <c:v>2Q18</c:v>
                </c:pt>
                <c:pt idx="22">
                  <c:v>3Q18</c:v>
                </c:pt>
                <c:pt idx="23">
                  <c:v>4Q18</c:v>
                </c:pt>
                <c:pt idx="24">
                  <c:v>1Q19</c:v>
                </c:pt>
                <c:pt idx="25">
                  <c:v>2Q19</c:v>
                </c:pt>
                <c:pt idx="26">
                  <c:v>3Q19</c:v>
                </c:pt>
                <c:pt idx="27">
                  <c:v>4Q19</c:v>
                </c:pt>
                <c:pt idx="28">
                  <c:v>1Q20</c:v>
                </c:pt>
                <c:pt idx="29">
                  <c:v>2Q20</c:v>
                </c:pt>
                <c:pt idx="30">
                  <c:v>3Q20</c:v>
                </c:pt>
                <c:pt idx="31">
                  <c:v>4Q20</c:v>
                </c:pt>
                <c:pt idx="32">
                  <c:v>1Q21</c:v>
                </c:pt>
                <c:pt idx="33">
                  <c:v>2Q21</c:v>
                </c:pt>
                <c:pt idx="34">
                  <c:v>3Q21</c:v>
                </c:pt>
                <c:pt idx="35">
                  <c:v>4Q21</c:v>
                </c:pt>
                <c:pt idx="36">
                  <c:v>1Q22</c:v>
                </c:pt>
                <c:pt idx="37">
                  <c:v>2Q22</c:v>
                </c:pt>
                <c:pt idx="38">
                  <c:v>3Q22</c:v>
                </c:pt>
                <c:pt idx="39">
                  <c:v>4Q22</c:v>
                </c:pt>
                <c:pt idx="40">
                  <c:v>1Q23</c:v>
                </c:pt>
                <c:pt idx="41">
                  <c:v>2Q23</c:v>
                </c:pt>
                <c:pt idx="42">
                  <c:v>3Q23</c:v>
                </c:pt>
                <c:pt idx="43">
                  <c:v>4Q23</c:v>
                </c:pt>
                <c:pt idx="44">
                  <c:v>1Q24</c:v>
                </c:pt>
                <c:pt idx="45">
                  <c:v>2Q24</c:v>
                </c:pt>
                <c:pt idx="46">
                  <c:v>3Q24</c:v>
                </c:pt>
                <c:pt idx="47">
                  <c:v>4Q24</c:v>
                </c:pt>
                <c:pt idx="48">
                  <c:v>1Q25</c:v>
                </c:pt>
                <c:pt idx="49">
                  <c:v>2Q25</c:v>
                </c:pt>
                <c:pt idx="50">
                  <c:v>3Q25</c:v>
                </c:pt>
              </c:strCache>
            </c:strRef>
          </c:cat>
          <c:val>
            <c:numRef>
              <c:f>Sheet1!$C$62:$C$112</c:f>
              <c:numCache>
                <c:formatCode>General</c:formatCode>
                <c:ptCount val="51"/>
                <c:pt idx="0">
                  <c:v>12</c:v>
                </c:pt>
                <c:pt idx="1">
                  <c:v>13</c:v>
                </c:pt>
                <c:pt idx="2">
                  <c:v>19</c:v>
                </c:pt>
                <c:pt idx="3">
                  <c:v>13</c:v>
                </c:pt>
                <c:pt idx="4">
                  <c:v>13</c:v>
                </c:pt>
                <c:pt idx="5">
                  <c:v>19</c:v>
                </c:pt>
                <c:pt idx="6">
                  <c:v>22</c:v>
                </c:pt>
                <c:pt idx="7">
                  <c:v>9</c:v>
                </c:pt>
                <c:pt idx="8">
                  <c:v>21</c:v>
                </c:pt>
                <c:pt idx="9">
                  <c:v>16</c:v>
                </c:pt>
                <c:pt idx="10">
                  <c:v>14</c:v>
                </c:pt>
                <c:pt idx="11">
                  <c:v>11</c:v>
                </c:pt>
                <c:pt idx="12">
                  <c:v>24</c:v>
                </c:pt>
                <c:pt idx="13">
                  <c:v>21</c:v>
                </c:pt>
                <c:pt idx="14">
                  <c:v>7</c:v>
                </c:pt>
                <c:pt idx="15">
                  <c:v>9</c:v>
                </c:pt>
                <c:pt idx="16">
                  <c:v>13</c:v>
                </c:pt>
                <c:pt idx="17">
                  <c:v>18</c:v>
                </c:pt>
                <c:pt idx="18">
                  <c:v>21</c:v>
                </c:pt>
                <c:pt idx="19">
                  <c:v>16</c:v>
                </c:pt>
                <c:pt idx="20">
                  <c:v>12</c:v>
                </c:pt>
                <c:pt idx="21">
                  <c:v>16</c:v>
                </c:pt>
                <c:pt idx="22">
                  <c:v>15</c:v>
                </c:pt>
                <c:pt idx="23">
                  <c:v>9</c:v>
                </c:pt>
                <c:pt idx="24">
                  <c:v>9</c:v>
                </c:pt>
                <c:pt idx="25">
                  <c:v>9</c:v>
                </c:pt>
                <c:pt idx="26">
                  <c:v>11</c:v>
                </c:pt>
                <c:pt idx="27">
                  <c:v>9</c:v>
                </c:pt>
                <c:pt idx="28">
                  <c:v>11</c:v>
                </c:pt>
                <c:pt idx="29">
                  <c:v>6</c:v>
                </c:pt>
                <c:pt idx="30">
                  <c:v>8</c:v>
                </c:pt>
                <c:pt idx="31">
                  <c:v>8</c:v>
                </c:pt>
                <c:pt idx="32">
                  <c:v>15</c:v>
                </c:pt>
                <c:pt idx="33">
                  <c:v>16</c:v>
                </c:pt>
                <c:pt idx="34">
                  <c:v>13</c:v>
                </c:pt>
                <c:pt idx="35">
                  <c:v>20</c:v>
                </c:pt>
                <c:pt idx="36">
                  <c:v>10</c:v>
                </c:pt>
                <c:pt idx="37">
                  <c:v>6</c:v>
                </c:pt>
                <c:pt idx="38">
                  <c:v>10</c:v>
                </c:pt>
                <c:pt idx="39">
                  <c:v>3</c:v>
                </c:pt>
                <c:pt idx="40">
                  <c:v>3</c:v>
                </c:pt>
                <c:pt idx="41">
                  <c:v>3</c:v>
                </c:pt>
                <c:pt idx="42">
                  <c:v>5</c:v>
                </c:pt>
                <c:pt idx="43">
                  <c:v>2</c:v>
                </c:pt>
                <c:pt idx="44">
                  <c:v>5</c:v>
                </c:pt>
                <c:pt idx="45">
                  <c:v>11</c:v>
                </c:pt>
                <c:pt idx="46">
                  <c:v>5</c:v>
                </c:pt>
                <c:pt idx="47">
                  <c:v>4</c:v>
                </c:pt>
                <c:pt idx="48">
                  <c:v>7</c:v>
                </c:pt>
                <c:pt idx="49">
                  <c:v>6</c:v>
                </c:pt>
                <c:pt idx="50">
                  <c:v>6</c:v>
                </c:pt>
              </c:numCache>
            </c:numRef>
          </c:val>
          <c:smooth val="0"/>
          <c:extLst>
            <c:ext xmlns:c16="http://schemas.microsoft.com/office/drawing/2014/chart" uri="{C3380CC4-5D6E-409C-BE32-E72D297353CC}">
              <c16:uniqueId val="{00000001-8814-4A86-AEA6-DE4D931DD4A3}"/>
            </c:ext>
          </c:extLst>
        </c:ser>
        <c:dLbls>
          <c:showLegendKey val="0"/>
          <c:showVal val="0"/>
          <c:showCatName val="0"/>
          <c:showSerName val="0"/>
          <c:showPercent val="0"/>
          <c:showBubbleSize val="0"/>
        </c:dLbls>
        <c:marker val="1"/>
        <c:smooth val="0"/>
        <c:axId val="3"/>
        <c:axId val="4"/>
      </c:lineChart>
      <c:catAx>
        <c:axId val="287319136"/>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ax val="25"/>
        </c:scaling>
        <c:delete val="0"/>
        <c:axPos val="l"/>
        <c:numFmt formatCode="[$€-83C]#,##0" sourceLinked="0"/>
        <c:majorTickMark val="out"/>
        <c:minorTickMark val="none"/>
        <c:tickLblPos val="nextTo"/>
        <c:spPr>
          <a:noFill/>
          <a:ln w="3134">
            <a:noFill/>
            <a:prstDash val="solid"/>
          </a:ln>
        </c:spPr>
        <c:txPr>
          <a:bodyPr rot="0" vert="horz"/>
          <a:lstStyle/>
          <a:p>
            <a:pPr>
              <a:defRPr/>
            </a:pPr>
            <a:endParaRPr lang="en-US"/>
          </a:p>
        </c:txPr>
        <c:crossAx val="287319136"/>
        <c:crosses val="autoZero"/>
        <c:crossBetween val="between"/>
        <c:majorUnit val="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25"/>
        </c:scaling>
        <c:delete val="0"/>
        <c:axPos val="r"/>
        <c:numFmt formatCode="General" sourceLinked="1"/>
        <c:majorTickMark val="out"/>
        <c:minorTickMark val="none"/>
        <c:tickLblPos val="nextTo"/>
        <c:spPr>
          <a:noFill/>
          <a:ln w="3134">
            <a:noFill/>
            <a:prstDash val="solid"/>
          </a:ln>
        </c:spPr>
        <c:txPr>
          <a:bodyPr rot="0" vert="horz"/>
          <a:lstStyle/>
          <a:p>
            <a:pPr>
              <a:defRPr/>
            </a:pPr>
            <a:endParaRPr lang="en-US"/>
          </a:p>
        </c:txPr>
        <c:crossAx val="3"/>
        <c:crosses val="max"/>
        <c:crossBetween val="between"/>
      </c:valAx>
      <c:spPr>
        <a:noFill/>
        <a:ln w="25461">
          <a:noFill/>
        </a:ln>
      </c:spPr>
    </c:plotArea>
    <c:legend>
      <c:legendPos val="t"/>
      <c:layout>
        <c:manualLayout>
          <c:xMode val="edge"/>
          <c:yMode val="edge"/>
          <c:x val="0.49744544084767178"/>
          <c:y val="0.10606060606060606"/>
          <c:w val="0.24893627879848348"/>
          <c:h val="4.9126501232800449E-2"/>
        </c:manualLayout>
      </c:layout>
      <c:overlay val="0"/>
      <c:spPr>
        <a:noFill/>
        <a:ln w="25069">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2983741615631378E-2"/>
          <c:y val="3.4835958005249343E-2"/>
          <c:w val="0.95701625838436866"/>
          <c:h val="0.8132323232323232"/>
        </c:manualLayout>
      </c:layout>
      <c:barChart>
        <c:barDir val="col"/>
        <c:grouping val="stacked"/>
        <c:varyColors val="0"/>
        <c:ser>
          <c:idx val="0"/>
          <c:order val="0"/>
          <c:tx>
            <c:strRef>
              <c:f>Sheet1!$B$1</c:f>
              <c:strCache>
                <c:ptCount val="1"/>
                <c:pt idx="0">
                  <c:v>Purchase Price</c:v>
                </c:pt>
              </c:strCache>
            </c:strRef>
          </c:tx>
          <c:spPr>
            <a:solidFill>
              <a:srgbClr val="1D5080"/>
            </a:solidFill>
            <a:ln w="24262">
              <a:noFill/>
            </a:ln>
          </c:spPr>
          <c:invertIfNegative val="0"/>
          <c:cat>
            <c:strRef>
              <c:f>Sheet1!$A$13:$A$28</c:f>
              <c:strCache>
                <c:ptCount val="16"/>
                <c:pt idx="0">
                  <c:v>2010 (16)</c:v>
                </c:pt>
                <c:pt idx="1">
                  <c:v>2011 (23)</c:v>
                </c:pt>
                <c:pt idx="2">
                  <c:v>2012 (17)</c:v>
                </c:pt>
                <c:pt idx="3">
                  <c:v>2013 (18)</c:v>
                </c:pt>
                <c:pt idx="4">
                  <c:v>2014 (24)</c:v>
                </c:pt>
                <c:pt idx="5">
                  <c:v>2015 (25)</c:v>
                </c:pt>
                <c:pt idx="6">
                  <c:v>2016 (24)</c:v>
                </c:pt>
                <c:pt idx="7">
                  <c:v>2017 (36)</c:v>
                </c:pt>
                <c:pt idx="8">
                  <c:v>2018 (33)</c:v>
                </c:pt>
                <c:pt idx="9">
                  <c:v>2019 (21)</c:v>
                </c:pt>
                <c:pt idx="10">
                  <c:v>2020 (14)</c:v>
                </c:pt>
                <c:pt idx="11">
                  <c:v>2021 (23)</c:v>
                </c:pt>
                <c:pt idx="12">
                  <c:v>2022 (11)</c:v>
                </c:pt>
                <c:pt idx="13">
                  <c:v>2023 (7)</c:v>
                </c:pt>
                <c:pt idx="14">
                  <c:v>2024 (9)</c:v>
                </c:pt>
                <c:pt idx="15">
                  <c:v>LTM Sep-25 (10)</c:v>
                </c:pt>
              </c:strCache>
            </c:strRef>
          </c:cat>
          <c:val>
            <c:numRef>
              <c:f>Sheet1!$B$13:$B$28</c:f>
              <c:numCache>
                <c:formatCode>General</c:formatCode>
                <c:ptCount val="16"/>
                <c:pt idx="0">
                  <c:v>9.14</c:v>
                </c:pt>
                <c:pt idx="1">
                  <c:v>8.76</c:v>
                </c:pt>
                <c:pt idx="2">
                  <c:v>9.06</c:v>
                </c:pt>
                <c:pt idx="3">
                  <c:v>8.31</c:v>
                </c:pt>
                <c:pt idx="4" formatCode="0.00">
                  <c:v>9.82</c:v>
                </c:pt>
                <c:pt idx="5" formatCode="0.00">
                  <c:v>9.7799999999999994</c:v>
                </c:pt>
                <c:pt idx="6" formatCode="0.00">
                  <c:v>9.9082375416666686</c:v>
                </c:pt>
                <c:pt idx="7" formatCode="0.00">
                  <c:v>10.055700171428571</c:v>
                </c:pt>
                <c:pt idx="8" formatCode="0.00">
                  <c:v>10.801112696969698</c:v>
                </c:pt>
                <c:pt idx="9" formatCode="0.00">
                  <c:v>10.601206523809523</c:v>
                </c:pt>
                <c:pt idx="10" formatCode="0.00">
                  <c:v>11.8</c:v>
                </c:pt>
                <c:pt idx="11" formatCode="0.00">
                  <c:v>11.06</c:v>
                </c:pt>
                <c:pt idx="12" formatCode="0.00">
                  <c:v>10.29</c:v>
                </c:pt>
                <c:pt idx="13" formatCode="0.00">
                  <c:v>9.69</c:v>
                </c:pt>
                <c:pt idx="14" formatCode="0.00">
                  <c:v>10.39</c:v>
                </c:pt>
                <c:pt idx="15" formatCode="0.00">
                  <c:v>8.82</c:v>
                </c:pt>
              </c:numCache>
            </c:numRef>
          </c:val>
          <c:extLst>
            <c:ext xmlns:c16="http://schemas.microsoft.com/office/drawing/2014/chart" uri="{C3380CC4-5D6E-409C-BE32-E72D297353CC}">
              <c16:uniqueId val="{00000000-8DE9-458A-87EE-173E89601E7E}"/>
            </c:ext>
          </c:extLst>
        </c:ser>
        <c:ser>
          <c:idx val="1"/>
          <c:order val="1"/>
          <c:tx>
            <c:strRef>
              <c:f>Sheet1!$C$1</c:f>
              <c:strCache>
                <c:ptCount val="1"/>
                <c:pt idx="0">
                  <c:v>Fees/Expenses</c:v>
                </c:pt>
              </c:strCache>
            </c:strRef>
          </c:tx>
          <c:spPr>
            <a:solidFill>
              <a:srgbClr val="6185A6"/>
            </a:solidFill>
            <a:ln w="24262">
              <a:noFill/>
            </a:ln>
          </c:spPr>
          <c:invertIfNegative val="0"/>
          <c:cat>
            <c:strRef>
              <c:f>Sheet1!$A$13:$A$28</c:f>
              <c:strCache>
                <c:ptCount val="16"/>
                <c:pt idx="0">
                  <c:v>2010 (16)</c:v>
                </c:pt>
                <c:pt idx="1">
                  <c:v>2011 (23)</c:v>
                </c:pt>
                <c:pt idx="2">
                  <c:v>2012 (17)</c:v>
                </c:pt>
                <c:pt idx="3">
                  <c:v>2013 (18)</c:v>
                </c:pt>
                <c:pt idx="4">
                  <c:v>2014 (24)</c:v>
                </c:pt>
                <c:pt idx="5">
                  <c:v>2015 (25)</c:v>
                </c:pt>
                <c:pt idx="6">
                  <c:v>2016 (24)</c:v>
                </c:pt>
                <c:pt idx="7">
                  <c:v>2017 (36)</c:v>
                </c:pt>
                <c:pt idx="8">
                  <c:v>2018 (33)</c:v>
                </c:pt>
                <c:pt idx="9">
                  <c:v>2019 (21)</c:v>
                </c:pt>
                <c:pt idx="10">
                  <c:v>2020 (14)</c:v>
                </c:pt>
                <c:pt idx="11">
                  <c:v>2021 (23)</c:v>
                </c:pt>
                <c:pt idx="12">
                  <c:v>2022 (11)</c:v>
                </c:pt>
                <c:pt idx="13">
                  <c:v>2023 (7)</c:v>
                </c:pt>
                <c:pt idx="14">
                  <c:v>2024 (9)</c:v>
                </c:pt>
                <c:pt idx="15">
                  <c:v>LTM Sep-25 (10)</c:v>
                </c:pt>
              </c:strCache>
            </c:strRef>
          </c:cat>
          <c:val>
            <c:numRef>
              <c:f>Sheet1!$C$13:$C$28</c:f>
              <c:numCache>
                <c:formatCode>General</c:formatCode>
                <c:ptCount val="16"/>
                <c:pt idx="0">
                  <c:v>0.53</c:v>
                </c:pt>
                <c:pt idx="1">
                  <c:v>0.42</c:v>
                </c:pt>
                <c:pt idx="2">
                  <c:v>0.45</c:v>
                </c:pt>
                <c:pt idx="3">
                  <c:v>0.42</c:v>
                </c:pt>
                <c:pt idx="4" formatCode="0.00">
                  <c:v>0.39</c:v>
                </c:pt>
                <c:pt idx="5" formatCode="0.00">
                  <c:v>0.44</c:v>
                </c:pt>
                <c:pt idx="6" formatCode="0.00">
                  <c:v>0.39757856521739138</c:v>
                </c:pt>
                <c:pt idx="7" formatCode="0.00">
                  <c:v>0.47735005714285716</c:v>
                </c:pt>
                <c:pt idx="8" formatCode="0.00">
                  <c:v>0.51870448484848486</c:v>
                </c:pt>
                <c:pt idx="9" formatCode="0.00">
                  <c:v>0.5261636190476191</c:v>
                </c:pt>
                <c:pt idx="10" formatCode="0.00">
                  <c:v>0.54</c:v>
                </c:pt>
                <c:pt idx="11" formatCode="0.00">
                  <c:v>0.43</c:v>
                </c:pt>
                <c:pt idx="12" formatCode="0.00">
                  <c:v>0.37</c:v>
                </c:pt>
                <c:pt idx="13" formatCode="0.00">
                  <c:v>0.4</c:v>
                </c:pt>
                <c:pt idx="14" formatCode="0.00">
                  <c:v>0.4</c:v>
                </c:pt>
                <c:pt idx="15" formatCode="0.00">
                  <c:v>0.35</c:v>
                </c:pt>
              </c:numCache>
            </c:numRef>
          </c:val>
          <c:extLst>
            <c:ext xmlns:c16="http://schemas.microsoft.com/office/drawing/2014/chart" uri="{C3380CC4-5D6E-409C-BE32-E72D297353CC}">
              <c16:uniqueId val="{00000001-8DE9-458A-87EE-173E89601E7E}"/>
            </c:ext>
          </c:extLst>
        </c:ser>
        <c:dLbls>
          <c:showLegendKey val="0"/>
          <c:showVal val="0"/>
          <c:showCatName val="0"/>
          <c:showSerName val="0"/>
          <c:showPercent val="0"/>
          <c:showBubbleSize val="0"/>
        </c:dLbls>
        <c:gapWidth val="60"/>
        <c:overlap val="100"/>
        <c:axId val="287895952"/>
        <c:axId val="1"/>
      </c:barChart>
      <c:catAx>
        <c:axId val="28789595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14"/>
          <c:min val="6"/>
        </c:scaling>
        <c:delete val="0"/>
        <c:axPos val="l"/>
        <c:numFmt formatCode="0&quot;x&quot;" sourceLinked="0"/>
        <c:majorTickMark val="out"/>
        <c:minorTickMark val="none"/>
        <c:tickLblPos val="nextTo"/>
        <c:spPr>
          <a:noFill/>
          <a:ln w="3033">
            <a:noFill/>
            <a:prstDash val="solid"/>
          </a:ln>
        </c:spPr>
        <c:txPr>
          <a:bodyPr rot="0" vert="horz"/>
          <a:lstStyle/>
          <a:p>
            <a:pPr>
              <a:defRPr/>
            </a:pPr>
            <a:endParaRPr lang="en-US"/>
          </a:p>
        </c:txPr>
        <c:crossAx val="287895952"/>
        <c:crosses val="autoZero"/>
        <c:crossBetween val="between"/>
        <c:majorUnit val="2"/>
      </c:valAx>
      <c:spPr>
        <a:noFill/>
        <a:ln w="24262">
          <a:noFill/>
        </a:ln>
      </c:spPr>
    </c:plotArea>
    <c:legend>
      <c:legendPos val="tr"/>
      <c:layout>
        <c:manualLayout>
          <c:xMode val="edge"/>
          <c:yMode val="edge"/>
          <c:x val="0.19433435403907845"/>
          <c:y val="9.0909090909090912E-2"/>
          <c:w val="0.13282613978808205"/>
          <c:h val="9.8253002465600897E-2"/>
        </c:manualLayout>
      </c:layout>
      <c:overlay val="0"/>
      <c:spPr>
        <a:noFill/>
        <a:ln w="24262">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289175658598232E-2"/>
          <c:y val="3.5063031893740555E-2"/>
          <c:w val="0.94002964907164377"/>
          <c:h val="0.79750139187147073"/>
        </c:manualLayout>
      </c:layout>
      <c:barChart>
        <c:barDir val="col"/>
        <c:grouping val="stacked"/>
        <c:varyColors val="0"/>
        <c:ser>
          <c:idx val="0"/>
          <c:order val="0"/>
          <c:tx>
            <c:strRef>
              <c:f>Sheet1!$B$1</c:f>
              <c:strCache>
                <c:ptCount val="1"/>
                <c:pt idx="0">
                  <c:v>Funded Sr + 2nd Lien Bank Debt</c:v>
                </c:pt>
              </c:strCache>
            </c:strRef>
          </c:tx>
          <c:spPr>
            <a:solidFill>
              <a:srgbClr val="1D5080"/>
            </a:solidFill>
            <a:ln w="3189">
              <a:noFill/>
            </a:ln>
          </c:spPr>
          <c:invertIfNegative val="0"/>
          <c:cat>
            <c:strRef>
              <c:f>Sheet1!$A$6:$A$23</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Sheet1!$B$6:$B$23</c:f>
              <c:numCache>
                <c:formatCode>0.00</c:formatCode>
                <c:ptCount val="18"/>
                <c:pt idx="0">
                  <c:v>35.03</c:v>
                </c:pt>
                <c:pt idx="1">
                  <c:v>4.92</c:v>
                </c:pt>
                <c:pt idx="2">
                  <c:v>14.89</c:v>
                </c:pt>
                <c:pt idx="3">
                  <c:v>19.25</c:v>
                </c:pt>
                <c:pt idx="4">
                  <c:v>11.51</c:v>
                </c:pt>
                <c:pt idx="5">
                  <c:v>21.96</c:v>
                </c:pt>
                <c:pt idx="6">
                  <c:v>18.600000000000001</c:v>
                </c:pt>
                <c:pt idx="7">
                  <c:v>17.53</c:v>
                </c:pt>
                <c:pt idx="8">
                  <c:v>25.387675577</c:v>
                </c:pt>
                <c:pt idx="9">
                  <c:v>35.371181065999998</c:v>
                </c:pt>
                <c:pt idx="10">
                  <c:v>37.098066187000001</c:v>
                </c:pt>
                <c:pt idx="11">
                  <c:v>25.964507027000003</c:v>
                </c:pt>
                <c:pt idx="12">
                  <c:v>21.4</c:v>
                </c:pt>
                <c:pt idx="13">
                  <c:v>45.19</c:v>
                </c:pt>
                <c:pt idx="14">
                  <c:v>20.92</c:v>
                </c:pt>
                <c:pt idx="15">
                  <c:v>8.4780659999999983</c:v>
                </c:pt>
                <c:pt idx="16">
                  <c:v>13.05</c:v>
                </c:pt>
                <c:pt idx="17" formatCode="General">
                  <c:v>18.71</c:v>
                </c:pt>
              </c:numCache>
            </c:numRef>
          </c:val>
          <c:extLst>
            <c:ext xmlns:c16="http://schemas.microsoft.com/office/drawing/2014/chart" uri="{C3380CC4-5D6E-409C-BE32-E72D297353CC}">
              <c16:uniqueId val="{00000000-C480-4C15-80DB-4139F2F28ADA}"/>
            </c:ext>
          </c:extLst>
        </c:ser>
        <c:ser>
          <c:idx val="1"/>
          <c:order val="1"/>
          <c:tx>
            <c:strRef>
              <c:f>Sheet1!$C$1</c:f>
              <c:strCache>
                <c:ptCount val="1"/>
                <c:pt idx="0">
                  <c:v>Other Sources</c:v>
                </c:pt>
              </c:strCache>
            </c:strRef>
          </c:tx>
          <c:spPr>
            <a:solidFill>
              <a:srgbClr val="6185A6"/>
            </a:solidFill>
            <a:ln w="3189">
              <a:noFill/>
            </a:ln>
          </c:spPr>
          <c:invertIfNegative val="0"/>
          <c:cat>
            <c:strRef>
              <c:f>Sheet1!$A$6:$A$23</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LTM Sep-25</c:v>
                </c:pt>
              </c:strCache>
            </c:strRef>
          </c:cat>
          <c:val>
            <c:numRef>
              <c:f>Sheet1!$C$6:$C$23</c:f>
              <c:numCache>
                <c:formatCode>0.00</c:formatCode>
                <c:ptCount val="18"/>
                <c:pt idx="0">
                  <c:v>34.31</c:v>
                </c:pt>
                <c:pt idx="1">
                  <c:v>4.13</c:v>
                </c:pt>
                <c:pt idx="2">
                  <c:v>24.48</c:v>
                </c:pt>
                <c:pt idx="3">
                  <c:v>24.6</c:v>
                </c:pt>
                <c:pt idx="4">
                  <c:v>17.45</c:v>
                </c:pt>
                <c:pt idx="5">
                  <c:v>41.72</c:v>
                </c:pt>
                <c:pt idx="6">
                  <c:v>30.38</c:v>
                </c:pt>
                <c:pt idx="7">
                  <c:v>18.850000000000001</c:v>
                </c:pt>
                <c:pt idx="8">
                  <c:v>21.202997717264015</c:v>
                </c:pt>
                <c:pt idx="9">
                  <c:v>29.369974830303057</c:v>
                </c:pt>
                <c:pt idx="10">
                  <c:v>32.043559572771542</c:v>
                </c:pt>
                <c:pt idx="11">
                  <c:v>19.578442524512816</c:v>
                </c:pt>
                <c:pt idx="12">
                  <c:v>27.64</c:v>
                </c:pt>
                <c:pt idx="13">
                  <c:v>57.41</c:v>
                </c:pt>
                <c:pt idx="14">
                  <c:v>17.21</c:v>
                </c:pt>
                <c:pt idx="15">
                  <c:v>5.6037117804844936</c:v>
                </c:pt>
                <c:pt idx="16">
                  <c:v>15.13</c:v>
                </c:pt>
                <c:pt idx="17" formatCode="General">
                  <c:v>17.32</c:v>
                </c:pt>
              </c:numCache>
            </c:numRef>
          </c:val>
          <c:extLst>
            <c:ext xmlns:c16="http://schemas.microsoft.com/office/drawing/2014/chart" uri="{C3380CC4-5D6E-409C-BE32-E72D297353CC}">
              <c16:uniqueId val="{00000001-C480-4C15-80DB-4139F2F28ADA}"/>
            </c:ext>
          </c:extLst>
        </c:ser>
        <c:dLbls>
          <c:showLegendKey val="0"/>
          <c:showVal val="0"/>
          <c:showCatName val="0"/>
          <c:showSerName val="0"/>
          <c:showPercent val="0"/>
          <c:showBubbleSize val="0"/>
        </c:dLbls>
        <c:gapWidth val="60"/>
        <c:overlap val="100"/>
        <c:axId val="287322416"/>
        <c:axId val="1"/>
      </c:barChart>
      <c:catAx>
        <c:axId val="287322416"/>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83C]#,##0" sourceLinked="0"/>
        <c:majorTickMark val="out"/>
        <c:minorTickMark val="none"/>
        <c:tickLblPos val="nextTo"/>
        <c:spPr>
          <a:noFill/>
          <a:ln w="8888">
            <a:noFill/>
            <a:prstDash val="solid"/>
          </a:ln>
        </c:spPr>
        <c:txPr>
          <a:bodyPr rot="0" vert="horz"/>
          <a:lstStyle/>
          <a:p>
            <a:pPr>
              <a:defRPr/>
            </a:pPr>
            <a:endParaRPr lang="en-US"/>
          </a:p>
        </c:txPr>
        <c:crossAx val="287322416"/>
        <c:crosses val="autoZero"/>
        <c:crossBetween val="between"/>
      </c:valAx>
      <c:spPr>
        <a:solidFill>
          <a:srgbClr val="FFFFFF"/>
        </a:solidFill>
        <a:ln w="71126">
          <a:noFill/>
        </a:ln>
      </c:spPr>
    </c:plotArea>
    <c:legend>
      <c:legendPos val="tr"/>
      <c:layout>
        <c:manualLayout>
          <c:xMode val="edge"/>
          <c:yMode val="edge"/>
          <c:x val="0.29803696412948388"/>
          <c:y val="0.16666666666666666"/>
          <c:w val="0.2498025420433557"/>
          <c:h val="9.8253002465600897E-2"/>
        </c:manualLayout>
      </c:layout>
      <c:overlay val="0"/>
      <c:spPr>
        <a:noFill/>
        <a:ln w="71126">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343370273160298E-2"/>
          <c:y val="3.4835958005249343E-2"/>
          <c:w val="0.93561376008554487"/>
          <c:h val="0.86249622206315124"/>
        </c:manualLayout>
      </c:layout>
      <c:lineChart>
        <c:grouping val="standard"/>
        <c:varyColors val="0"/>
        <c:ser>
          <c:idx val="0"/>
          <c:order val="0"/>
          <c:tx>
            <c:strRef>
              <c:f>Sheet1!$B$1</c:f>
              <c:strCache>
                <c:ptCount val="1"/>
                <c:pt idx="0">
                  <c:v>Secondary</c:v>
                </c:pt>
              </c:strCache>
            </c:strRef>
          </c:tx>
          <c:spPr>
            <a:ln w="38100">
              <a:solidFill>
                <a:srgbClr val="C0BCB2"/>
              </a:solidFill>
            </a:ln>
          </c:spPr>
          <c:marker>
            <c:symbol val="none"/>
          </c:marker>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Sheet1!$B$13:$B$29</c:f>
              <c:numCache>
                <c:formatCode>0.00%</c:formatCode>
                <c:ptCount val="17"/>
                <c:pt idx="0" formatCode="0%">
                  <c:v>0.37</c:v>
                </c:pt>
                <c:pt idx="1">
                  <c:v>0.65210000000000001</c:v>
                </c:pt>
                <c:pt idx="2">
                  <c:v>0.62390000000000001</c:v>
                </c:pt>
                <c:pt idx="3">
                  <c:v>0.64359999999999995</c:v>
                </c:pt>
                <c:pt idx="4">
                  <c:v>0.42509999999999998</c:v>
                </c:pt>
                <c:pt idx="5">
                  <c:v>0.54400000000000004</c:v>
                </c:pt>
                <c:pt idx="6">
                  <c:v>0.58020000000000005</c:v>
                </c:pt>
                <c:pt idx="7">
                  <c:v>0.45298714679887431</c:v>
                </c:pt>
                <c:pt idx="8">
                  <c:v>0.49736027984926368</c:v>
                </c:pt>
                <c:pt idx="9">
                  <c:v>0.48199999999999998</c:v>
                </c:pt>
                <c:pt idx="10">
                  <c:v>0.23899999999999999</c:v>
                </c:pt>
                <c:pt idx="11" formatCode="0.0%">
                  <c:v>0.44900000000000001</c:v>
                </c:pt>
                <c:pt idx="12">
                  <c:v>0.53</c:v>
                </c:pt>
                <c:pt idx="13">
                  <c:v>0.59299999999999997</c:v>
                </c:pt>
                <c:pt idx="14">
                  <c:v>0.27700000000000002</c:v>
                </c:pt>
                <c:pt idx="15">
                  <c:v>0.45600000000000002</c:v>
                </c:pt>
                <c:pt idx="16">
                  <c:v>0.34599999999999997</c:v>
                </c:pt>
              </c:numCache>
            </c:numRef>
          </c:val>
          <c:smooth val="0"/>
          <c:extLst>
            <c:ext xmlns:c16="http://schemas.microsoft.com/office/drawing/2014/chart" uri="{C3380CC4-5D6E-409C-BE32-E72D297353CC}">
              <c16:uniqueId val="{00000000-FBA5-4EAA-B813-4751710A4296}"/>
            </c:ext>
          </c:extLst>
        </c:ser>
        <c:ser>
          <c:idx val="1"/>
          <c:order val="1"/>
          <c:tx>
            <c:strRef>
              <c:f>Sheet1!$C$1</c:f>
              <c:strCache>
                <c:ptCount val="1"/>
                <c:pt idx="0">
                  <c:v>P2P</c:v>
                </c:pt>
              </c:strCache>
            </c:strRef>
          </c:tx>
          <c:spPr>
            <a:ln w="38100">
              <a:solidFill>
                <a:srgbClr val="F5C914"/>
              </a:solidFill>
              <a:prstDash val="solid"/>
            </a:ln>
          </c:spPr>
          <c:marker>
            <c:symbol val="none"/>
          </c:marker>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Sheet1!$C$13:$C$29</c:f>
              <c:numCache>
                <c:formatCode>0.00%</c:formatCode>
                <c:ptCount val="17"/>
                <c:pt idx="0" formatCode="0%">
                  <c:v>0.04</c:v>
                </c:pt>
                <c:pt idx="1">
                  <c:v>9.7500000000000003E-2</c:v>
                </c:pt>
                <c:pt idx="2">
                  <c:v>4.3799999999999999E-2</c:v>
                </c:pt>
                <c:pt idx="3">
                  <c:v>8.0600000000000005E-2</c:v>
                </c:pt>
                <c:pt idx="4">
                  <c:v>0.36559999999999998</c:v>
                </c:pt>
                <c:pt idx="5">
                  <c:v>8.5000000000000006E-2</c:v>
                </c:pt>
                <c:pt idx="6">
                  <c:v>9.5899999999999999E-2</c:v>
                </c:pt>
                <c:pt idx="7">
                  <c:v>0.12681585203611992</c:v>
                </c:pt>
                <c:pt idx="8">
                  <c:v>0.28566850946943134</c:v>
                </c:pt>
                <c:pt idx="9">
                  <c:v>0.11700000000000001</c:v>
                </c:pt>
                <c:pt idx="10">
                  <c:v>0.34300000000000003</c:v>
                </c:pt>
                <c:pt idx="11" formatCode="0.0%">
                  <c:v>0.28299999999999997</c:v>
                </c:pt>
                <c:pt idx="12">
                  <c:v>0.113</c:v>
                </c:pt>
                <c:pt idx="13">
                  <c:v>0.26900000000000002</c:v>
                </c:pt>
                <c:pt idx="14">
                  <c:v>0.41099999999999998</c:v>
                </c:pt>
                <c:pt idx="15">
                  <c:v>0.14699999999999999</c:v>
                </c:pt>
                <c:pt idx="16">
                  <c:v>0.217</c:v>
                </c:pt>
              </c:numCache>
            </c:numRef>
          </c:val>
          <c:smooth val="0"/>
          <c:extLst>
            <c:ext xmlns:c16="http://schemas.microsoft.com/office/drawing/2014/chart" uri="{C3380CC4-5D6E-409C-BE32-E72D297353CC}">
              <c16:uniqueId val="{00000001-FBA5-4EAA-B813-4751710A4296}"/>
            </c:ext>
          </c:extLst>
        </c:ser>
        <c:ser>
          <c:idx val="2"/>
          <c:order val="2"/>
          <c:tx>
            <c:strRef>
              <c:f>Sheet1!$D$1</c:f>
              <c:strCache>
                <c:ptCount val="1"/>
                <c:pt idx="0">
                  <c:v>Corporate</c:v>
                </c:pt>
              </c:strCache>
            </c:strRef>
          </c:tx>
          <c:spPr>
            <a:ln w="38100">
              <a:solidFill>
                <a:srgbClr val="40C2C9"/>
              </a:solidFill>
            </a:ln>
          </c:spPr>
          <c:marker>
            <c:symbol val="none"/>
          </c:marker>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Sheet1!$D$13:$D$29</c:f>
              <c:numCache>
                <c:formatCode>0.00%</c:formatCode>
                <c:ptCount val="17"/>
                <c:pt idx="0" formatCode="0%">
                  <c:v>0.47</c:v>
                </c:pt>
                <c:pt idx="1">
                  <c:v>0.17580000000000001</c:v>
                </c:pt>
                <c:pt idx="2">
                  <c:v>0.2049</c:v>
                </c:pt>
                <c:pt idx="3">
                  <c:v>5.11E-2</c:v>
                </c:pt>
                <c:pt idx="4">
                  <c:v>0.1613</c:v>
                </c:pt>
                <c:pt idx="5">
                  <c:v>0.23899999999999999</c:v>
                </c:pt>
                <c:pt idx="6">
                  <c:v>0.2752</c:v>
                </c:pt>
                <c:pt idx="7">
                  <c:v>0.25416169819462675</c:v>
                </c:pt>
                <c:pt idx="8">
                  <c:v>0.12306822147853151</c:v>
                </c:pt>
                <c:pt idx="9">
                  <c:v>0.38600000000000001</c:v>
                </c:pt>
                <c:pt idx="10">
                  <c:v>0.33900000000000002</c:v>
                </c:pt>
                <c:pt idx="11" formatCode="0.0%">
                  <c:v>0.16200000000000001</c:v>
                </c:pt>
                <c:pt idx="12">
                  <c:v>0.30399999999999999</c:v>
                </c:pt>
                <c:pt idx="13">
                  <c:v>0.13400000000000001</c:v>
                </c:pt>
                <c:pt idx="14">
                  <c:v>0.308</c:v>
                </c:pt>
                <c:pt idx="15">
                  <c:v>0.36599999999999999</c:v>
                </c:pt>
                <c:pt idx="16">
                  <c:v>0.34300000000000003</c:v>
                </c:pt>
              </c:numCache>
            </c:numRef>
          </c:val>
          <c:smooth val="0"/>
          <c:extLst>
            <c:ext xmlns:c16="http://schemas.microsoft.com/office/drawing/2014/chart" uri="{C3380CC4-5D6E-409C-BE32-E72D297353CC}">
              <c16:uniqueId val="{00000002-FBA5-4EAA-B813-4751710A4296}"/>
            </c:ext>
          </c:extLst>
        </c:ser>
        <c:ser>
          <c:idx val="3"/>
          <c:order val="3"/>
          <c:tx>
            <c:strRef>
              <c:f>Sheet1!$E$1</c:f>
              <c:strCache>
                <c:ptCount val="1"/>
                <c:pt idx="0">
                  <c:v>Family/Other</c:v>
                </c:pt>
              </c:strCache>
            </c:strRef>
          </c:tx>
          <c:spPr>
            <a:ln w="38100">
              <a:solidFill>
                <a:srgbClr val="1D5080"/>
              </a:solidFill>
            </a:ln>
          </c:spPr>
          <c:marker>
            <c:symbol val="none"/>
          </c:marker>
          <c:cat>
            <c:strRef>
              <c:f>Sheet1!$A$13:$A$29</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YTD '25</c:v>
                </c:pt>
              </c:strCache>
            </c:strRef>
          </c:cat>
          <c:val>
            <c:numRef>
              <c:f>Sheet1!$E$13:$E$29</c:f>
              <c:numCache>
                <c:formatCode>0.00%</c:formatCode>
                <c:ptCount val="17"/>
                <c:pt idx="0" formatCode="0%">
                  <c:v>0.12</c:v>
                </c:pt>
                <c:pt idx="1">
                  <c:v>7.46E-2</c:v>
                </c:pt>
                <c:pt idx="2">
                  <c:v>0.12740000000000001</c:v>
                </c:pt>
                <c:pt idx="3">
                  <c:v>0.22459999999999999</c:v>
                </c:pt>
                <c:pt idx="4">
                  <c:v>4.8099999999999997E-2</c:v>
                </c:pt>
                <c:pt idx="5">
                  <c:v>0.13200000000000001</c:v>
                </c:pt>
                <c:pt idx="6">
                  <c:v>4.87E-2</c:v>
                </c:pt>
                <c:pt idx="7">
                  <c:v>0.166035302970379</c:v>
                </c:pt>
                <c:pt idx="8">
                  <c:v>9.3902989202773429E-2</c:v>
                </c:pt>
                <c:pt idx="9">
                  <c:v>1.4999999999999999E-2</c:v>
                </c:pt>
                <c:pt idx="10">
                  <c:v>7.9000000000000001E-2</c:v>
                </c:pt>
                <c:pt idx="11" formatCode="0.0%">
                  <c:v>0.106</c:v>
                </c:pt>
                <c:pt idx="12">
                  <c:v>5.1999999999999998E-2</c:v>
                </c:pt>
                <c:pt idx="13">
                  <c:v>4.0000000000000001E-3</c:v>
                </c:pt>
                <c:pt idx="14">
                  <c:v>4.0000000000000001E-3</c:v>
                </c:pt>
                <c:pt idx="15">
                  <c:v>3.1E-2</c:v>
                </c:pt>
                <c:pt idx="16">
                  <c:v>9.5000000000000001E-2</c:v>
                </c:pt>
              </c:numCache>
            </c:numRef>
          </c:val>
          <c:smooth val="0"/>
          <c:extLst>
            <c:ext xmlns:c16="http://schemas.microsoft.com/office/drawing/2014/chart" uri="{C3380CC4-5D6E-409C-BE32-E72D297353CC}">
              <c16:uniqueId val="{00000003-FBA5-4EAA-B813-4751710A4296}"/>
            </c:ext>
          </c:extLst>
        </c:ser>
        <c:dLbls>
          <c:showLegendKey val="0"/>
          <c:showVal val="0"/>
          <c:showCatName val="0"/>
          <c:showSerName val="0"/>
          <c:showPercent val="0"/>
          <c:showBubbleSize val="0"/>
        </c:dLbls>
        <c:smooth val="0"/>
        <c:axId val="284724872"/>
        <c:axId val="1"/>
      </c:lineChart>
      <c:catAx>
        <c:axId val="28472487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1"/>
        <c:lblAlgn val="ctr"/>
        <c:lblOffset val="100"/>
        <c:noMultiLvlLbl val="0"/>
      </c:catAx>
      <c:valAx>
        <c:axId val="1"/>
        <c:scaling>
          <c:orientation val="minMax"/>
          <c:max val="1"/>
          <c:min val="0"/>
        </c:scaling>
        <c:delete val="0"/>
        <c:axPos val="l"/>
        <c:numFmt formatCode="0%" sourceLinked="0"/>
        <c:majorTickMark val="out"/>
        <c:minorTickMark val="none"/>
        <c:tickLblPos val="nextTo"/>
        <c:spPr>
          <a:noFill/>
          <a:ln w="4312">
            <a:noFill/>
            <a:prstDash val="solid"/>
          </a:ln>
        </c:spPr>
        <c:txPr>
          <a:bodyPr rot="0" vert="horz"/>
          <a:lstStyle/>
          <a:p>
            <a:pPr>
              <a:defRPr/>
            </a:pPr>
            <a:endParaRPr lang="en-US"/>
          </a:p>
        </c:txPr>
        <c:crossAx val="284724872"/>
        <c:crosses val="autoZero"/>
        <c:crossBetween val="between"/>
        <c:majorUnit val="0.2"/>
        <c:minorUnit val="0.2"/>
      </c:valAx>
      <c:spPr>
        <a:noFill/>
        <a:ln w="35153">
          <a:noFill/>
        </a:ln>
      </c:spPr>
    </c:plotArea>
    <c:legend>
      <c:legendPos val="tr"/>
      <c:layout>
        <c:manualLayout>
          <c:xMode val="edge"/>
          <c:yMode val="edge"/>
          <c:x val="0.62141149023038778"/>
          <c:y val="6.0606060606060608E-2"/>
          <c:w val="0.13321813939924176"/>
          <c:h val="0.19650600493120179"/>
        </c:manualLayout>
      </c:layout>
      <c:overlay val="0"/>
      <c:spPr>
        <a:noFill/>
        <a:ln w="34504">
          <a:noFill/>
        </a:ln>
      </c:spPr>
    </c:legend>
    <c:plotVisOnly val="1"/>
    <c:dispBlanksAs val="gap"/>
    <c:showDLblsOverMax val="1"/>
  </c:chart>
  <c:spPr>
    <a:noFill/>
    <a:ln w="12700">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343370273160298E-2"/>
          <c:y val="3.4835958005249343E-2"/>
          <c:w val="0.93561376008554487"/>
          <c:h val="0.86249622206315124"/>
        </c:manualLayout>
      </c:layout>
      <c:lineChart>
        <c:grouping val="standard"/>
        <c:varyColors val="0"/>
        <c:ser>
          <c:idx val="0"/>
          <c:order val="0"/>
          <c:tx>
            <c:strRef>
              <c:f>Sheet1!$B$1</c:f>
              <c:strCache>
                <c:ptCount val="1"/>
                <c:pt idx="0">
                  <c:v>Secondary</c:v>
                </c:pt>
              </c:strCache>
            </c:strRef>
          </c:tx>
          <c:spPr>
            <a:ln w="38100">
              <a:solidFill>
                <a:srgbClr val="C0BCB2"/>
              </a:solidFill>
            </a:ln>
          </c:spPr>
          <c:marker>
            <c:symbol val="none"/>
          </c:marker>
          <c:cat>
            <c:strRef>
              <c:f>Sheet1!$A$12:$A$29</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YTD '25</c:v>
                </c:pt>
              </c:strCache>
            </c:strRef>
          </c:cat>
          <c:val>
            <c:numRef>
              <c:f>Sheet1!$B$12:$B$29</c:f>
              <c:numCache>
                <c:formatCode>0%</c:formatCode>
                <c:ptCount val="18"/>
                <c:pt idx="0">
                  <c:v>0.43</c:v>
                </c:pt>
                <c:pt idx="1">
                  <c:v>0.33</c:v>
                </c:pt>
                <c:pt idx="2" formatCode="0.00%">
                  <c:v>0.66669999999999996</c:v>
                </c:pt>
                <c:pt idx="3" formatCode="0.00%">
                  <c:v>0.6129</c:v>
                </c:pt>
                <c:pt idx="4" formatCode="0.00%">
                  <c:v>0.62160000000000004</c:v>
                </c:pt>
                <c:pt idx="5" formatCode="0.00%">
                  <c:v>0.55169999999999997</c:v>
                </c:pt>
                <c:pt idx="6" formatCode="0.00%">
                  <c:v>0.629</c:v>
                </c:pt>
                <c:pt idx="7" formatCode="0.00%">
                  <c:v>0.60980000000000001</c:v>
                </c:pt>
                <c:pt idx="8" formatCode="0.00%">
                  <c:v>0.5714285714285714</c:v>
                </c:pt>
                <c:pt idx="9" formatCode="0.00%">
                  <c:v>0.58823529411764708</c:v>
                </c:pt>
                <c:pt idx="10" formatCode="0.00%">
                  <c:v>0.65400000000000003</c:v>
                </c:pt>
                <c:pt idx="11" formatCode="0.00%">
                  <c:v>0.42099999999999999</c:v>
                </c:pt>
                <c:pt idx="12" formatCode="0.00%">
                  <c:v>0.48499999999999999</c:v>
                </c:pt>
                <c:pt idx="13" formatCode="0.00%">
                  <c:v>0.54700000000000004</c:v>
                </c:pt>
                <c:pt idx="14" formatCode="0.00%">
                  <c:v>0.51700000000000002</c:v>
                </c:pt>
                <c:pt idx="15" formatCode="0.00%">
                  <c:v>0.46200000000000002</c:v>
                </c:pt>
                <c:pt idx="16" formatCode="0.00%">
                  <c:v>0.56000000000000005</c:v>
                </c:pt>
                <c:pt idx="17" formatCode="0.00%">
                  <c:v>0.368421</c:v>
                </c:pt>
              </c:numCache>
            </c:numRef>
          </c:val>
          <c:smooth val="0"/>
          <c:extLst>
            <c:ext xmlns:c16="http://schemas.microsoft.com/office/drawing/2014/chart" uri="{C3380CC4-5D6E-409C-BE32-E72D297353CC}">
              <c16:uniqueId val="{00000000-FBA5-4EAA-B813-4751710A4296}"/>
            </c:ext>
          </c:extLst>
        </c:ser>
        <c:ser>
          <c:idx val="1"/>
          <c:order val="1"/>
          <c:tx>
            <c:strRef>
              <c:f>Sheet1!$C$1</c:f>
              <c:strCache>
                <c:ptCount val="1"/>
                <c:pt idx="0">
                  <c:v>P2P</c:v>
                </c:pt>
              </c:strCache>
            </c:strRef>
          </c:tx>
          <c:spPr>
            <a:ln w="38100">
              <a:solidFill>
                <a:srgbClr val="F5C914"/>
              </a:solidFill>
              <a:prstDash val="solid"/>
            </a:ln>
          </c:spPr>
          <c:marker>
            <c:symbol val="none"/>
          </c:marker>
          <c:cat>
            <c:strRef>
              <c:f>Sheet1!$A$12:$A$29</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YTD '25</c:v>
                </c:pt>
              </c:strCache>
            </c:strRef>
          </c:cat>
          <c:val>
            <c:numRef>
              <c:f>Sheet1!$C$12:$C$29</c:f>
              <c:numCache>
                <c:formatCode>0%</c:formatCode>
                <c:ptCount val="18"/>
                <c:pt idx="0">
                  <c:v>0.24</c:v>
                </c:pt>
                <c:pt idx="1">
                  <c:v>7.0000000000000007E-2</c:v>
                </c:pt>
                <c:pt idx="2" formatCode="0.00%">
                  <c:v>9.2600000000000002E-2</c:v>
                </c:pt>
                <c:pt idx="3" formatCode="0.00%">
                  <c:v>3.2300000000000002E-2</c:v>
                </c:pt>
                <c:pt idx="4" formatCode="0.00%">
                  <c:v>5.4100000000000002E-2</c:v>
                </c:pt>
                <c:pt idx="5" formatCode="0.00%">
                  <c:v>0.13789999999999999</c:v>
                </c:pt>
                <c:pt idx="6" formatCode="0.00%">
                  <c:v>4.8000000000000001E-2</c:v>
                </c:pt>
                <c:pt idx="7" formatCode="0.00%">
                  <c:v>9.7600000000000006E-2</c:v>
                </c:pt>
                <c:pt idx="8" formatCode="0.00%">
                  <c:v>6.2111801242236024E-2</c:v>
                </c:pt>
                <c:pt idx="9" formatCode="0.00%">
                  <c:v>0.13235294117647059</c:v>
                </c:pt>
                <c:pt idx="10" formatCode="0.00%">
                  <c:v>5.8000000000000003E-2</c:v>
                </c:pt>
                <c:pt idx="11" formatCode="0.00%">
                  <c:v>0.23699999999999999</c:v>
                </c:pt>
                <c:pt idx="12" formatCode="0.00%">
                  <c:v>0.24199999999999999</c:v>
                </c:pt>
                <c:pt idx="13" formatCode="0.00%">
                  <c:v>0.109</c:v>
                </c:pt>
                <c:pt idx="14" formatCode="0.00%">
                  <c:v>0.24099999999999999</c:v>
                </c:pt>
                <c:pt idx="15" formatCode="0.00%">
                  <c:v>0.23100000000000001</c:v>
                </c:pt>
                <c:pt idx="16" formatCode="0.00%">
                  <c:v>0.12</c:v>
                </c:pt>
                <c:pt idx="17" formatCode="0.00%">
                  <c:v>0.15789500000000001</c:v>
                </c:pt>
              </c:numCache>
            </c:numRef>
          </c:val>
          <c:smooth val="0"/>
          <c:extLst>
            <c:ext xmlns:c16="http://schemas.microsoft.com/office/drawing/2014/chart" uri="{C3380CC4-5D6E-409C-BE32-E72D297353CC}">
              <c16:uniqueId val="{00000001-FBA5-4EAA-B813-4751710A4296}"/>
            </c:ext>
          </c:extLst>
        </c:ser>
        <c:ser>
          <c:idx val="2"/>
          <c:order val="2"/>
          <c:tx>
            <c:strRef>
              <c:f>Sheet1!$D$1</c:f>
              <c:strCache>
                <c:ptCount val="1"/>
                <c:pt idx="0">
                  <c:v>Corporate</c:v>
                </c:pt>
              </c:strCache>
            </c:strRef>
          </c:tx>
          <c:spPr>
            <a:ln w="38100">
              <a:solidFill>
                <a:srgbClr val="40C2C9"/>
              </a:solidFill>
            </a:ln>
          </c:spPr>
          <c:marker>
            <c:symbol val="none"/>
          </c:marker>
          <c:cat>
            <c:strRef>
              <c:f>Sheet1!$A$12:$A$29</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YTD '25</c:v>
                </c:pt>
              </c:strCache>
            </c:strRef>
          </c:cat>
          <c:val>
            <c:numRef>
              <c:f>Sheet1!$D$12:$D$29</c:f>
              <c:numCache>
                <c:formatCode>0%</c:formatCode>
                <c:ptCount val="18"/>
                <c:pt idx="0">
                  <c:v>0.2</c:v>
                </c:pt>
                <c:pt idx="1">
                  <c:v>0.4</c:v>
                </c:pt>
                <c:pt idx="2" formatCode="0.00%">
                  <c:v>0.12959999999999999</c:v>
                </c:pt>
                <c:pt idx="3" formatCode="0.00%">
                  <c:v>0.2258</c:v>
                </c:pt>
                <c:pt idx="4" formatCode="0.00%">
                  <c:v>8.1100000000000005E-2</c:v>
                </c:pt>
                <c:pt idx="5" formatCode="0.00%">
                  <c:v>0.2586</c:v>
                </c:pt>
                <c:pt idx="6" formatCode="0.00%">
                  <c:v>0.24199999999999999</c:v>
                </c:pt>
                <c:pt idx="7" formatCode="0.00%">
                  <c:v>0.20730000000000001</c:v>
                </c:pt>
                <c:pt idx="8" formatCode="0.00%">
                  <c:v>0.19254658385093168</c:v>
                </c:pt>
                <c:pt idx="9" formatCode="0.00%">
                  <c:v>0.14705882352941177</c:v>
                </c:pt>
                <c:pt idx="10" formatCode="0.00%">
                  <c:v>0.26900000000000002</c:v>
                </c:pt>
                <c:pt idx="11" formatCode="0.00%">
                  <c:v>0.21099999999999999</c:v>
                </c:pt>
                <c:pt idx="12" formatCode="0.00%">
                  <c:v>0.121</c:v>
                </c:pt>
                <c:pt idx="13" formatCode="0.00%">
                  <c:v>0.23400000000000001</c:v>
                </c:pt>
                <c:pt idx="14" formatCode="0.00%">
                  <c:v>0.20699999999999999</c:v>
                </c:pt>
                <c:pt idx="15" formatCode="0.00%">
                  <c:v>0.23100000000000001</c:v>
                </c:pt>
                <c:pt idx="16" formatCode="0.00%">
                  <c:v>0.28000000000000003</c:v>
                </c:pt>
                <c:pt idx="17" formatCode="0.00%">
                  <c:v>0.31578899999999999</c:v>
                </c:pt>
              </c:numCache>
            </c:numRef>
          </c:val>
          <c:smooth val="0"/>
          <c:extLst>
            <c:ext xmlns:c16="http://schemas.microsoft.com/office/drawing/2014/chart" uri="{C3380CC4-5D6E-409C-BE32-E72D297353CC}">
              <c16:uniqueId val="{00000002-FBA5-4EAA-B813-4751710A4296}"/>
            </c:ext>
          </c:extLst>
        </c:ser>
        <c:ser>
          <c:idx val="3"/>
          <c:order val="3"/>
          <c:tx>
            <c:strRef>
              <c:f>Sheet1!$E$1</c:f>
              <c:strCache>
                <c:ptCount val="1"/>
                <c:pt idx="0">
                  <c:v>Family/Other</c:v>
                </c:pt>
              </c:strCache>
            </c:strRef>
          </c:tx>
          <c:spPr>
            <a:ln w="38100">
              <a:solidFill>
                <a:srgbClr val="1D5080"/>
              </a:solidFill>
            </a:ln>
          </c:spPr>
          <c:marker>
            <c:symbol val="none"/>
          </c:marker>
          <c:cat>
            <c:strRef>
              <c:f>Sheet1!$A$12:$A$29</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YTD '25</c:v>
                </c:pt>
              </c:strCache>
            </c:strRef>
          </c:cat>
          <c:val>
            <c:numRef>
              <c:f>Sheet1!$E$12:$E$29</c:f>
              <c:numCache>
                <c:formatCode>0%</c:formatCode>
                <c:ptCount val="18"/>
                <c:pt idx="0">
                  <c:v>0.12</c:v>
                </c:pt>
                <c:pt idx="1">
                  <c:v>0.2</c:v>
                </c:pt>
                <c:pt idx="2" formatCode="0.00%">
                  <c:v>0.1111</c:v>
                </c:pt>
                <c:pt idx="3" formatCode="0.00%">
                  <c:v>0.129</c:v>
                </c:pt>
                <c:pt idx="4" formatCode="0.00%">
                  <c:v>0.2432</c:v>
                </c:pt>
                <c:pt idx="5" formatCode="0.00%">
                  <c:v>5.1700000000000003E-2</c:v>
                </c:pt>
                <c:pt idx="6" formatCode="0.00%">
                  <c:v>8.1000000000000003E-2</c:v>
                </c:pt>
                <c:pt idx="7" formatCode="0.00%">
                  <c:v>8.5400000000000004E-2</c:v>
                </c:pt>
                <c:pt idx="8" formatCode="0.00%">
                  <c:v>0.17391304347826086</c:v>
                </c:pt>
                <c:pt idx="9" formatCode="0.00%">
                  <c:v>0.13235294117647059</c:v>
                </c:pt>
                <c:pt idx="10" formatCode="0.00%">
                  <c:v>1.9E-2</c:v>
                </c:pt>
                <c:pt idx="11" formatCode="0.00%">
                  <c:v>0.13200000000000001</c:v>
                </c:pt>
                <c:pt idx="12" formatCode="0.00%">
                  <c:v>0.152</c:v>
                </c:pt>
                <c:pt idx="13" formatCode="0.00%">
                  <c:v>0.109</c:v>
                </c:pt>
                <c:pt idx="14" formatCode="0.00%">
                  <c:v>3.4000000000000002E-2</c:v>
                </c:pt>
                <c:pt idx="15" formatCode="0.00%">
                  <c:v>7.6999999999999999E-2</c:v>
                </c:pt>
                <c:pt idx="16" formatCode="0.00%">
                  <c:v>0.04</c:v>
                </c:pt>
                <c:pt idx="17" formatCode="0.00%">
                  <c:v>0.15789500000000001</c:v>
                </c:pt>
              </c:numCache>
            </c:numRef>
          </c:val>
          <c:smooth val="0"/>
          <c:extLst>
            <c:ext xmlns:c16="http://schemas.microsoft.com/office/drawing/2014/chart" uri="{C3380CC4-5D6E-409C-BE32-E72D297353CC}">
              <c16:uniqueId val="{00000003-FBA5-4EAA-B813-4751710A4296}"/>
            </c:ext>
          </c:extLst>
        </c:ser>
        <c:dLbls>
          <c:showLegendKey val="0"/>
          <c:showVal val="0"/>
          <c:showCatName val="0"/>
          <c:showSerName val="0"/>
          <c:showPercent val="0"/>
          <c:showBubbleSize val="0"/>
        </c:dLbls>
        <c:smooth val="0"/>
        <c:axId val="284724872"/>
        <c:axId val="1"/>
      </c:lineChart>
      <c:catAx>
        <c:axId val="28472487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1"/>
        <c:lblAlgn val="ctr"/>
        <c:lblOffset val="100"/>
        <c:noMultiLvlLbl val="0"/>
      </c:catAx>
      <c:valAx>
        <c:axId val="1"/>
        <c:scaling>
          <c:orientation val="minMax"/>
          <c:max val="1"/>
          <c:min val="0"/>
        </c:scaling>
        <c:delete val="0"/>
        <c:axPos val="l"/>
        <c:numFmt formatCode="0%" sourceLinked="0"/>
        <c:majorTickMark val="out"/>
        <c:minorTickMark val="none"/>
        <c:tickLblPos val="nextTo"/>
        <c:spPr>
          <a:noFill/>
          <a:ln w="4312">
            <a:noFill/>
            <a:prstDash val="solid"/>
          </a:ln>
        </c:spPr>
        <c:txPr>
          <a:bodyPr rot="0" vert="horz"/>
          <a:lstStyle/>
          <a:p>
            <a:pPr>
              <a:defRPr/>
            </a:pPr>
            <a:endParaRPr lang="en-US"/>
          </a:p>
        </c:txPr>
        <c:crossAx val="284724872"/>
        <c:crosses val="autoZero"/>
        <c:crossBetween val="between"/>
        <c:majorUnit val="0.2"/>
        <c:minorUnit val="0.2"/>
      </c:valAx>
      <c:spPr>
        <a:noFill/>
        <a:ln w="35153">
          <a:noFill/>
        </a:ln>
      </c:spPr>
    </c:plotArea>
    <c:legend>
      <c:legendPos val="tr"/>
      <c:layout>
        <c:manualLayout>
          <c:xMode val="edge"/>
          <c:yMode val="edge"/>
          <c:x val="0.62141149023038778"/>
          <c:y val="6.0606060606060608E-2"/>
          <c:w val="0.13321813939924176"/>
          <c:h val="0.19650600493120179"/>
        </c:manualLayout>
      </c:layout>
      <c:overlay val="0"/>
      <c:spPr>
        <a:noFill/>
        <a:ln w="34504">
          <a:noFill/>
        </a:ln>
      </c:spPr>
    </c:legend>
    <c:plotVisOnly val="1"/>
    <c:dispBlanksAs val="gap"/>
    <c:showDLblsOverMax val="1"/>
  </c:chart>
  <c:spPr>
    <a:noFill/>
    <a:ln w="12700">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289175658598232E-2"/>
          <c:y val="2.7487274317982979E-2"/>
          <c:w val="0.90387054048799453"/>
          <c:h val="0.8149968185794958"/>
        </c:manualLayout>
      </c:layout>
      <c:barChart>
        <c:barDir val="col"/>
        <c:grouping val="stacked"/>
        <c:varyColors val="0"/>
        <c:ser>
          <c:idx val="0"/>
          <c:order val="0"/>
          <c:tx>
            <c:strRef>
              <c:f>Sheet1!$B$1</c:f>
              <c:strCache>
                <c:ptCount val="1"/>
                <c:pt idx="0">
                  <c:v>Volume</c:v>
                </c:pt>
              </c:strCache>
            </c:strRef>
          </c:tx>
          <c:spPr>
            <a:solidFill>
              <a:srgbClr val="1D5080"/>
            </a:solidFill>
            <a:ln w="3183">
              <a:noFill/>
            </a:ln>
          </c:spPr>
          <c:invertIfNegative val="0"/>
          <c:cat>
            <c:strRef>
              <c:f>Sheet1!$A$11:$A$29</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YTD '25</c:v>
                </c:pt>
              </c:strCache>
            </c:strRef>
          </c:cat>
          <c:val>
            <c:numRef>
              <c:f>Sheet1!$B$11:$B$29</c:f>
              <c:numCache>
                <c:formatCode>General</c:formatCode>
                <c:ptCount val="19"/>
                <c:pt idx="0">
                  <c:v>137.72</c:v>
                </c:pt>
                <c:pt idx="1">
                  <c:v>48.58</c:v>
                </c:pt>
                <c:pt idx="2">
                  <c:v>4.67</c:v>
                </c:pt>
                <c:pt idx="3">
                  <c:v>19.39</c:v>
                </c:pt>
                <c:pt idx="4">
                  <c:v>33.299999999999997</c:v>
                </c:pt>
                <c:pt idx="5">
                  <c:v>23.42</c:v>
                </c:pt>
                <c:pt idx="6">
                  <c:v>46.03</c:v>
                </c:pt>
                <c:pt idx="7">
                  <c:v>54.51</c:v>
                </c:pt>
                <c:pt idx="8">
                  <c:v>44.78</c:v>
                </c:pt>
                <c:pt idx="9" formatCode="0.00">
                  <c:v>50.55</c:v>
                </c:pt>
                <c:pt idx="10" formatCode="0.00">
                  <c:v>78.62</c:v>
                </c:pt>
                <c:pt idx="11">
                  <c:v>76.400000000000006</c:v>
                </c:pt>
                <c:pt idx="12">
                  <c:v>53.08</c:v>
                </c:pt>
                <c:pt idx="13">
                  <c:v>43.78</c:v>
                </c:pt>
                <c:pt idx="14">
                  <c:v>109.09</c:v>
                </c:pt>
                <c:pt idx="15">
                  <c:v>36.24</c:v>
                </c:pt>
                <c:pt idx="16">
                  <c:v>28.63</c:v>
                </c:pt>
                <c:pt idx="17">
                  <c:v>84.12</c:v>
                </c:pt>
                <c:pt idx="18">
                  <c:v>84.63</c:v>
                </c:pt>
              </c:numCache>
            </c:numRef>
          </c:val>
          <c:extLst>
            <c:ext xmlns:c16="http://schemas.microsoft.com/office/drawing/2014/chart" uri="{C3380CC4-5D6E-409C-BE32-E72D297353CC}">
              <c16:uniqueId val="{00000000-8814-4A86-AEA6-DE4D931DD4A3}"/>
            </c:ext>
          </c:extLst>
        </c:ser>
        <c:dLbls>
          <c:showLegendKey val="0"/>
          <c:showVal val="0"/>
          <c:showCatName val="0"/>
          <c:showSerName val="0"/>
          <c:showPercent val="0"/>
          <c:showBubbleSize val="0"/>
        </c:dLbls>
        <c:gapWidth val="60"/>
        <c:overlap val="100"/>
        <c:axId val="287319136"/>
        <c:axId val="1"/>
      </c:barChart>
      <c:lineChart>
        <c:grouping val="standard"/>
        <c:varyColors val="0"/>
        <c:ser>
          <c:idx val="1"/>
          <c:order val="1"/>
          <c:tx>
            <c:strRef>
              <c:f>Sheet1!$C$1</c:f>
              <c:strCache>
                <c:ptCount val="1"/>
                <c:pt idx="0">
                  <c:v>Deal Count*</c:v>
                </c:pt>
              </c:strCache>
            </c:strRef>
          </c:tx>
          <c:spPr>
            <a:ln w="38100">
              <a:solidFill>
                <a:srgbClr val="40C2C9"/>
              </a:solidFill>
              <a:prstDash val="solid"/>
            </a:ln>
          </c:spPr>
          <c:marker>
            <c:symbol val="none"/>
          </c:marker>
          <c:cat>
            <c:strRef>
              <c:f>Sheet1!$A$11:$A$29</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YTD '25</c:v>
                </c:pt>
              </c:strCache>
            </c:strRef>
          </c:cat>
          <c:val>
            <c:numRef>
              <c:f>Sheet1!$C$11:$C$29</c:f>
              <c:numCache>
                <c:formatCode>General</c:formatCode>
                <c:ptCount val="19"/>
                <c:pt idx="0">
                  <c:v>273</c:v>
                </c:pt>
                <c:pt idx="1">
                  <c:v>103</c:v>
                </c:pt>
                <c:pt idx="2">
                  <c:v>21</c:v>
                </c:pt>
                <c:pt idx="3">
                  <c:v>74</c:v>
                </c:pt>
                <c:pt idx="4">
                  <c:v>113</c:v>
                </c:pt>
                <c:pt idx="5">
                  <c:v>89</c:v>
                </c:pt>
                <c:pt idx="6">
                  <c:v>146</c:v>
                </c:pt>
                <c:pt idx="7">
                  <c:v>157</c:v>
                </c:pt>
                <c:pt idx="8">
                  <c:v>134</c:v>
                </c:pt>
                <c:pt idx="9">
                  <c:v>139</c:v>
                </c:pt>
                <c:pt idx="10">
                  <c:v>205</c:v>
                </c:pt>
                <c:pt idx="11">
                  <c:v>157</c:v>
                </c:pt>
                <c:pt idx="12">
                  <c:v>132</c:v>
                </c:pt>
                <c:pt idx="13">
                  <c:v>110</c:v>
                </c:pt>
                <c:pt idx="14">
                  <c:v>199</c:v>
                </c:pt>
                <c:pt idx="15">
                  <c:v>84</c:v>
                </c:pt>
                <c:pt idx="16">
                  <c:v>114</c:v>
                </c:pt>
                <c:pt idx="17">
                  <c:v>187</c:v>
                </c:pt>
                <c:pt idx="18">
                  <c:v>185</c:v>
                </c:pt>
              </c:numCache>
            </c:numRef>
          </c:val>
          <c:smooth val="0"/>
          <c:extLst>
            <c:ext xmlns:c16="http://schemas.microsoft.com/office/drawing/2014/chart" uri="{C3380CC4-5D6E-409C-BE32-E72D297353CC}">
              <c16:uniqueId val="{00000001-8814-4A86-AEA6-DE4D931DD4A3}"/>
            </c:ext>
          </c:extLst>
        </c:ser>
        <c:dLbls>
          <c:showLegendKey val="0"/>
          <c:showVal val="0"/>
          <c:showCatName val="0"/>
          <c:showSerName val="0"/>
          <c:showPercent val="0"/>
          <c:showBubbleSize val="0"/>
        </c:dLbls>
        <c:marker val="1"/>
        <c:smooth val="0"/>
        <c:axId val="3"/>
        <c:axId val="4"/>
      </c:lineChart>
      <c:catAx>
        <c:axId val="287319136"/>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150"/>
        </c:scaling>
        <c:delete val="0"/>
        <c:axPos val="l"/>
        <c:numFmt formatCode="[$€-83C]#,##0" sourceLinked="0"/>
        <c:majorTickMark val="out"/>
        <c:minorTickMark val="none"/>
        <c:tickLblPos val="nextTo"/>
        <c:spPr>
          <a:noFill/>
          <a:ln w="3134">
            <a:noFill/>
            <a:prstDash val="solid"/>
          </a:ln>
        </c:spPr>
        <c:txPr>
          <a:bodyPr rot="0" vert="horz"/>
          <a:lstStyle/>
          <a:p>
            <a:pPr>
              <a:defRPr/>
            </a:pPr>
            <a:endParaRPr lang="en-US"/>
          </a:p>
        </c:txPr>
        <c:crossAx val="287319136"/>
        <c:crosses val="autoZero"/>
        <c:crossBetween val="between"/>
        <c:majorUnit val="25"/>
        <c:minorUnit val="20"/>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General" sourceLinked="1"/>
        <c:majorTickMark val="out"/>
        <c:minorTickMark val="none"/>
        <c:tickLblPos val="nextTo"/>
        <c:spPr>
          <a:noFill/>
          <a:ln w="3134">
            <a:noFill/>
            <a:prstDash val="solid"/>
          </a:ln>
        </c:spPr>
        <c:txPr>
          <a:bodyPr rot="0" vert="horz"/>
          <a:lstStyle/>
          <a:p>
            <a:pPr>
              <a:defRPr/>
            </a:pPr>
            <a:endParaRPr lang="en-US"/>
          </a:p>
        </c:txPr>
        <c:crossAx val="3"/>
        <c:crosses val="max"/>
        <c:crossBetween val="between"/>
      </c:valAx>
      <c:spPr>
        <a:noFill/>
        <a:ln w="25461">
          <a:noFill/>
        </a:ln>
      </c:spPr>
    </c:plotArea>
    <c:legend>
      <c:legendPos val="t"/>
      <c:layout>
        <c:manualLayout>
          <c:xMode val="edge"/>
          <c:yMode val="edge"/>
          <c:x val="0.25979111986001746"/>
          <c:y val="0.13636363636363635"/>
          <c:w val="0.24893627879848348"/>
          <c:h val="4.9126501232800449E-2"/>
        </c:manualLayout>
      </c:layout>
      <c:overlay val="0"/>
      <c:spPr>
        <a:noFill/>
        <a:ln w="25069">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3840040828229808E-2"/>
          <c:y val="2.7487274317982979E-2"/>
          <c:w val="0.92076881014873135"/>
          <c:h val="0.82004732363000088"/>
        </c:manualLayout>
      </c:layout>
      <c:barChart>
        <c:barDir val="col"/>
        <c:grouping val="stacked"/>
        <c:varyColors val="0"/>
        <c:ser>
          <c:idx val="0"/>
          <c:order val="0"/>
          <c:tx>
            <c:strRef>
              <c:f>Sheet1!$B$1</c:f>
              <c:strCache>
                <c:ptCount val="1"/>
                <c:pt idx="0">
                  <c:v>Volume</c:v>
                </c:pt>
              </c:strCache>
            </c:strRef>
          </c:tx>
          <c:spPr>
            <a:solidFill>
              <a:srgbClr val="1D5080"/>
            </a:solidFill>
            <a:ln w="3183">
              <a:noFill/>
            </a:ln>
          </c:spPr>
          <c:invertIfNegative val="0"/>
          <c:cat>
            <c:strRef>
              <c:f>Sheet1!$A$60:$A$112</c:f>
              <c:strCache>
                <c:ptCount val="53"/>
                <c:pt idx="0">
                  <c:v>3Q12</c:v>
                </c:pt>
                <c:pt idx="1">
                  <c:v>4Q12</c:v>
                </c:pt>
                <c:pt idx="2">
                  <c:v>1Q13</c:v>
                </c:pt>
                <c:pt idx="3">
                  <c:v>2Q13</c:v>
                </c:pt>
                <c:pt idx="4">
                  <c:v>3Q13</c:v>
                </c:pt>
                <c:pt idx="5">
                  <c:v>4Q13</c:v>
                </c:pt>
                <c:pt idx="6">
                  <c:v>1Q14</c:v>
                </c:pt>
                <c:pt idx="7">
                  <c:v>2Q14</c:v>
                </c:pt>
                <c:pt idx="8">
                  <c:v>3Q14</c:v>
                </c:pt>
                <c:pt idx="9">
                  <c:v>4Q14</c:v>
                </c:pt>
                <c:pt idx="10">
                  <c:v>1Q15</c:v>
                </c:pt>
                <c:pt idx="11">
                  <c:v>2Q15</c:v>
                </c:pt>
                <c:pt idx="12">
                  <c:v>3Q15</c:v>
                </c:pt>
                <c:pt idx="13">
                  <c:v>4Q15</c:v>
                </c:pt>
                <c:pt idx="14">
                  <c:v>1Q16</c:v>
                </c:pt>
                <c:pt idx="15">
                  <c:v>2Q16</c:v>
                </c:pt>
                <c:pt idx="16">
                  <c:v>3Q16</c:v>
                </c:pt>
                <c:pt idx="17">
                  <c:v>4Q16</c:v>
                </c:pt>
                <c:pt idx="18">
                  <c:v>1Q17</c:v>
                </c:pt>
                <c:pt idx="19">
                  <c:v>2Q17</c:v>
                </c:pt>
                <c:pt idx="20">
                  <c:v>3Q17</c:v>
                </c:pt>
                <c:pt idx="21">
                  <c:v>4Q17</c:v>
                </c:pt>
                <c:pt idx="22">
                  <c:v>1Q18</c:v>
                </c:pt>
                <c:pt idx="23">
                  <c:v>2Q18</c:v>
                </c:pt>
                <c:pt idx="24">
                  <c:v>3Q18</c:v>
                </c:pt>
                <c:pt idx="25">
                  <c:v>4Q18</c:v>
                </c:pt>
                <c:pt idx="26">
                  <c:v>1Q19</c:v>
                </c:pt>
                <c:pt idx="27">
                  <c:v>2Q19</c:v>
                </c:pt>
                <c:pt idx="28">
                  <c:v>3Q19</c:v>
                </c:pt>
                <c:pt idx="29">
                  <c:v>4Q19</c:v>
                </c:pt>
                <c:pt idx="30">
                  <c:v>1Q20</c:v>
                </c:pt>
                <c:pt idx="31">
                  <c:v>2Q20</c:v>
                </c:pt>
                <c:pt idx="32">
                  <c:v>3Q20</c:v>
                </c:pt>
                <c:pt idx="33">
                  <c:v>4Q20</c:v>
                </c:pt>
                <c:pt idx="34">
                  <c:v>1Q21</c:v>
                </c:pt>
                <c:pt idx="35">
                  <c:v>2Q21</c:v>
                </c:pt>
                <c:pt idx="36">
                  <c:v>3Q21</c:v>
                </c:pt>
                <c:pt idx="37">
                  <c:v>4Q21</c:v>
                </c:pt>
                <c:pt idx="38">
                  <c:v>1Q22</c:v>
                </c:pt>
                <c:pt idx="39">
                  <c:v>2Q22</c:v>
                </c:pt>
                <c:pt idx="40">
                  <c:v>3Q22</c:v>
                </c:pt>
                <c:pt idx="41">
                  <c:v>4Q22</c:v>
                </c:pt>
                <c:pt idx="42">
                  <c:v>1Q23</c:v>
                </c:pt>
                <c:pt idx="43">
                  <c:v>2Q23</c:v>
                </c:pt>
                <c:pt idx="44">
                  <c:v>3Q23</c:v>
                </c:pt>
                <c:pt idx="45">
                  <c:v>4Q23</c:v>
                </c:pt>
                <c:pt idx="46">
                  <c:v>1Q24</c:v>
                </c:pt>
                <c:pt idx="47">
                  <c:v>2Q24</c:v>
                </c:pt>
                <c:pt idx="48">
                  <c:v>3Q24</c:v>
                </c:pt>
                <c:pt idx="49">
                  <c:v>4Q24</c:v>
                </c:pt>
                <c:pt idx="50">
                  <c:v>1Q25</c:v>
                </c:pt>
                <c:pt idx="51">
                  <c:v>2Q25</c:v>
                </c:pt>
                <c:pt idx="52">
                  <c:v>3Q25</c:v>
                </c:pt>
              </c:strCache>
            </c:strRef>
          </c:cat>
          <c:val>
            <c:numRef>
              <c:f>Sheet1!$B$60:$B$112</c:f>
              <c:numCache>
                <c:formatCode>0.00</c:formatCode>
                <c:ptCount val="53"/>
                <c:pt idx="0">
                  <c:v>3.9206664500000001</c:v>
                </c:pt>
                <c:pt idx="1">
                  <c:v>6.2153693999999993</c:v>
                </c:pt>
                <c:pt idx="2">
                  <c:v>7.9231275430000005</c:v>
                </c:pt>
                <c:pt idx="3">
                  <c:v>16.818062235000003</c:v>
                </c:pt>
                <c:pt idx="4">
                  <c:v>12.109369078000002</c:v>
                </c:pt>
                <c:pt idx="5">
                  <c:v>9.1787694399999999</c:v>
                </c:pt>
                <c:pt idx="6">
                  <c:v>7.8065183809999992</c:v>
                </c:pt>
                <c:pt idx="7">
                  <c:v>22.750631939000002</c:v>
                </c:pt>
                <c:pt idx="8">
                  <c:v>15.203752878</c:v>
                </c:pt>
                <c:pt idx="9">
                  <c:v>8.7493854710000001</c:v>
                </c:pt>
                <c:pt idx="10">
                  <c:v>15.040106783000002</c:v>
                </c:pt>
                <c:pt idx="11">
                  <c:v>12.733317789000001</c:v>
                </c:pt>
                <c:pt idx="12">
                  <c:v>8.1080772709999991</c:v>
                </c:pt>
                <c:pt idx="13">
                  <c:v>8.8977162150000009</c:v>
                </c:pt>
                <c:pt idx="14">
                  <c:v>11.830114818999999</c:v>
                </c:pt>
                <c:pt idx="15" formatCode="General">
                  <c:v>13.466036573</c:v>
                </c:pt>
                <c:pt idx="16" formatCode="General">
                  <c:v>11.22</c:v>
                </c:pt>
                <c:pt idx="17">
                  <c:v>13.988</c:v>
                </c:pt>
                <c:pt idx="18">
                  <c:v>20.872705501999999</c:v>
                </c:pt>
                <c:pt idx="19">
                  <c:v>18.015770515999996</c:v>
                </c:pt>
                <c:pt idx="20" formatCode="General">
                  <c:v>22.429323940999996</c:v>
                </c:pt>
                <c:pt idx="21" formatCode="General">
                  <c:v>17.305560823</c:v>
                </c:pt>
                <c:pt idx="22" formatCode="General">
                  <c:v>23.16</c:v>
                </c:pt>
                <c:pt idx="23" formatCode="General">
                  <c:v>23.65</c:v>
                </c:pt>
                <c:pt idx="24" formatCode="General">
                  <c:v>18.95</c:v>
                </c:pt>
                <c:pt idx="25" formatCode="General">
                  <c:v>10.64</c:v>
                </c:pt>
                <c:pt idx="26">
                  <c:v>14.93</c:v>
                </c:pt>
                <c:pt idx="27">
                  <c:v>13.16</c:v>
                </c:pt>
                <c:pt idx="28" formatCode="General">
                  <c:v>12.9</c:v>
                </c:pt>
                <c:pt idx="29" formatCode="General">
                  <c:v>12.09</c:v>
                </c:pt>
                <c:pt idx="30" formatCode="General">
                  <c:v>20.808093649</c:v>
                </c:pt>
                <c:pt idx="31" formatCode="General">
                  <c:v>6.58</c:v>
                </c:pt>
                <c:pt idx="32" formatCode="General">
                  <c:v>8.6300000000000008</c:v>
                </c:pt>
                <c:pt idx="33" formatCode="General">
                  <c:v>7.77</c:v>
                </c:pt>
                <c:pt idx="34" formatCode="General">
                  <c:v>32.619999999999997</c:v>
                </c:pt>
                <c:pt idx="35" formatCode="General">
                  <c:v>33.75</c:v>
                </c:pt>
                <c:pt idx="36" formatCode="General">
                  <c:v>21.86</c:v>
                </c:pt>
                <c:pt idx="37" formatCode="General">
                  <c:v>20.85</c:v>
                </c:pt>
                <c:pt idx="38" formatCode="General">
                  <c:v>15.23</c:v>
                </c:pt>
                <c:pt idx="39" formatCode="General">
                  <c:v>6.16</c:v>
                </c:pt>
                <c:pt idx="40" formatCode="General">
                  <c:v>9.31</c:v>
                </c:pt>
                <c:pt idx="41" formatCode="General">
                  <c:v>5.54</c:v>
                </c:pt>
                <c:pt idx="42" formatCode="General">
                  <c:v>8.59</c:v>
                </c:pt>
                <c:pt idx="43" formatCode="General">
                  <c:v>4.47</c:v>
                </c:pt>
                <c:pt idx="44" formatCode="General">
                  <c:v>7.27</c:v>
                </c:pt>
                <c:pt idx="45" formatCode="General">
                  <c:v>8.2899999999999991</c:v>
                </c:pt>
                <c:pt idx="46" formatCode="General">
                  <c:v>22.4</c:v>
                </c:pt>
                <c:pt idx="47" formatCode="General">
                  <c:v>27.58</c:v>
                </c:pt>
                <c:pt idx="48" formatCode="General">
                  <c:v>12.9</c:v>
                </c:pt>
                <c:pt idx="49" formatCode="General">
                  <c:v>21.24</c:v>
                </c:pt>
                <c:pt idx="50" formatCode="General">
                  <c:v>34.25</c:v>
                </c:pt>
                <c:pt idx="51" formatCode="General">
                  <c:v>26.83</c:v>
                </c:pt>
                <c:pt idx="52" formatCode="General">
                  <c:v>23.55</c:v>
                </c:pt>
              </c:numCache>
            </c:numRef>
          </c:val>
          <c:extLst>
            <c:ext xmlns:c16="http://schemas.microsoft.com/office/drawing/2014/chart" uri="{C3380CC4-5D6E-409C-BE32-E72D297353CC}">
              <c16:uniqueId val="{00000000-8814-4A86-AEA6-DE4D931DD4A3}"/>
            </c:ext>
          </c:extLst>
        </c:ser>
        <c:dLbls>
          <c:showLegendKey val="0"/>
          <c:showVal val="0"/>
          <c:showCatName val="0"/>
          <c:showSerName val="0"/>
          <c:showPercent val="0"/>
          <c:showBubbleSize val="0"/>
        </c:dLbls>
        <c:gapWidth val="60"/>
        <c:overlap val="100"/>
        <c:axId val="287319136"/>
        <c:axId val="1"/>
      </c:barChart>
      <c:lineChart>
        <c:grouping val="standard"/>
        <c:varyColors val="0"/>
        <c:ser>
          <c:idx val="1"/>
          <c:order val="1"/>
          <c:tx>
            <c:strRef>
              <c:f>Sheet1!$C$1</c:f>
              <c:strCache>
                <c:ptCount val="1"/>
                <c:pt idx="0">
                  <c:v>Deal Count*</c:v>
                </c:pt>
              </c:strCache>
            </c:strRef>
          </c:tx>
          <c:spPr>
            <a:ln w="38100">
              <a:solidFill>
                <a:srgbClr val="40C2C9"/>
              </a:solidFill>
              <a:prstDash val="solid"/>
            </a:ln>
          </c:spPr>
          <c:marker>
            <c:symbol val="none"/>
          </c:marker>
          <c:cat>
            <c:strRef>
              <c:f>Sheet1!$A$60:$A$112</c:f>
              <c:strCache>
                <c:ptCount val="53"/>
                <c:pt idx="0">
                  <c:v>3Q12</c:v>
                </c:pt>
                <c:pt idx="1">
                  <c:v>4Q12</c:v>
                </c:pt>
                <c:pt idx="2">
                  <c:v>1Q13</c:v>
                </c:pt>
                <c:pt idx="3">
                  <c:v>2Q13</c:v>
                </c:pt>
                <c:pt idx="4">
                  <c:v>3Q13</c:v>
                </c:pt>
                <c:pt idx="5">
                  <c:v>4Q13</c:v>
                </c:pt>
                <c:pt idx="6">
                  <c:v>1Q14</c:v>
                </c:pt>
                <c:pt idx="7">
                  <c:v>2Q14</c:v>
                </c:pt>
                <c:pt idx="8">
                  <c:v>3Q14</c:v>
                </c:pt>
                <c:pt idx="9">
                  <c:v>4Q14</c:v>
                </c:pt>
                <c:pt idx="10">
                  <c:v>1Q15</c:v>
                </c:pt>
                <c:pt idx="11">
                  <c:v>2Q15</c:v>
                </c:pt>
                <c:pt idx="12">
                  <c:v>3Q15</c:v>
                </c:pt>
                <c:pt idx="13">
                  <c:v>4Q15</c:v>
                </c:pt>
                <c:pt idx="14">
                  <c:v>1Q16</c:v>
                </c:pt>
                <c:pt idx="15">
                  <c:v>2Q16</c:v>
                </c:pt>
                <c:pt idx="16">
                  <c:v>3Q16</c:v>
                </c:pt>
                <c:pt idx="17">
                  <c:v>4Q16</c:v>
                </c:pt>
                <c:pt idx="18">
                  <c:v>1Q17</c:v>
                </c:pt>
                <c:pt idx="19">
                  <c:v>2Q17</c:v>
                </c:pt>
                <c:pt idx="20">
                  <c:v>3Q17</c:v>
                </c:pt>
                <c:pt idx="21">
                  <c:v>4Q17</c:v>
                </c:pt>
                <c:pt idx="22">
                  <c:v>1Q18</c:v>
                </c:pt>
                <c:pt idx="23">
                  <c:v>2Q18</c:v>
                </c:pt>
                <c:pt idx="24">
                  <c:v>3Q18</c:v>
                </c:pt>
                <c:pt idx="25">
                  <c:v>4Q18</c:v>
                </c:pt>
                <c:pt idx="26">
                  <c:v>1Q19</c:v>
                </c:pt>
                <c:pt idx="27">
                  <c:v>2Q19</c:v>
                </c:pt>
                <c:pt idx="28">
                  <c:v>3Q19</c:v>
                </c:pt>
                <c:pt idx="29">
                  <c:v>4Q19</c:v>
                </c:pt>
                <c:pt idx="30">
                  <c:v>1Q20</c:v>
                </c:pt>
                <c:pt idx="31">
                  <c:v>2Q20</c:v>
                </c:pt>
                <c:pt idx="32">
                  <c:v>3Q20</c:v>
                </c:pt>
                <c:pt idx="33">
                  <c:v>4Q20</c:v>
                </c:pt>
                <c:pt idx="34">
                  <c:v>1Q21</c:v>
                </c:pt>
                <c:pt idx="35">
                  <c:v>2Q21</c:v>
                </c:pt>
                <c:pt idx="36">
                  <c:v>3Q21</c:v>
                </c:pt>
                <c:pt idx="37">
                  <c:v>4Q21</c:v>
                </c:pt>
                <c:pt idx="38">
                  <c:v>1Q22</c:v>
                </c:pt>
                <c:pt idx="39">
                  <c:v>2Q22</c:v>
                </c:pt>
                <c:pt idx="40">
                  <c:v>3Q22</c:v>
                </c:pt>
                <c:pt idx="41">
                  <c:v>4Q22</c:v>
                </c:pt>
                <c:pt idx="42">
                  <c:v>1Q23</c:v>
                </c:pt>
                <c:pt idx="43">
                  <c:v>2Q23</c:v>
                </c:pt>
                <c:pt idx="44">
                  <c:v>3Q23</c:v>
                </c:pt>
                <c:pt idx="45">
                  <c:v>4Q23</c:v>
                </c:pt>
                <c:pt idx="46">
                  <c:v>1Q24</c:v>
                </c:pt>
                <c:pt idx="47">
                  <c:v>2Q24</c:v>
                </c:pt>
                <c:pt idx="48">
                  <c:v>3Q24</c:v>
                </c:pt>
                <c:pt idx="49">
                  <c:v>4Q24</c:v>
                </c:pt>
                <c:pt idx="50">
                  <c:v>1Q25</c:v>
                </c:pt>
                <c:pt idx="51">
                  <c:v>2Q25</c:v>
                </c:pt>
                <c:pt idx="52">
                  <c:v>3Q25</c:v>
                </c:pt>
              </c:strCache>
            </c:strRef>
          </c:cat>
          <c:val>
            <c:numRef>
              <c:f>Sheet1!$C$60:$C$112</c:f>
              <c:numCache>
                <c:formatCode>General</c:formatCode>
                <c:ptCount val="53"/>
                <c:pt idx="0">
                  <c:v>17</c:v>
                </c:pt>
                <c:pt idx="1">
                  <c:v>27</c:v>
                </c:pt>
                <c:pt idx="2">
                  <c:v>36</c:v>
                </c:pt>
                <c:pt idx="3">
                  <c:v>49</c:v>
                </c:pt>
                <c:pt idx="4">
                  <c:v>44</c:v>
                </c:pt>
                <c:pt idx="5">
                  <c:v>39</c:v>
                </c:pt>
                <c:pt idx="6">
                  <c:v>45</c:v>
                </c:pt>
                <c:pt idx="7">
                  <c:v>55</c:v>
                </c:pt>
                <c:pt idx="8">
                  <c:v>53</c:v>
                </c:pt>
                <c:pt idx="9">
                  <c:v>26</c:v>
                </c:pt>
                <c:pt idx="10">
                  <c:v>41</c:v>
                </c:pt>
                <c:pt idx="11">
                  <c:v>53</c:v>
                </c:pt>
                <c:pt idx="12">
                  <c:v>22</c:v>
                </c:pt>
                <c:pt idx="13">
                  <c:v>28</c:v>
                </c:pt>
                <c:pt idx="14">
                  <c:v>33</c:v>
                </c:pt>
                <c:pt idx="15">
                  <c:v>39</c:v>
                </c:pt>
                <c:pt idx="16">
                  <c:v>32</c:v>
                </c:pt>
                <c:pt idx="17">
                  <c:v>35</c:v>
                </c:pt>
                <c:pt idx="18">
                  <c:v>59</c:v>
                </c:pt>
                <c:pt idx="19">
                  <c:v>47</c:v>
                </c:pt>
                <c:pt idx="20">
                  <c:v>54</c:v>
                </c:pt>
                <c:pt idx="21">
                  <c:v>45</c:v>
                </c:pt>
                <c:pt idx="22">
                  <c:v>40</c:v>
                </c:pt>
                <c:pt idx="23">
                  <c:v>46</c:v>
                </c:pt>
                <c:pt idx="24">
                  <c:v>32</c:v>
                </c:pt>
                <c:pt idx="25">
                  <c:v>39</c:v>
                </c:pt>
                <c:pt idx="26">
                  <c:v>33</c:v>
                </c:pt>
                <c:pt idx="27">
                  <c:v>35</c:v>
                </c:pt>
                <c:pt idx="28">
                  <c:v>35</c:v>
                </c:pt>
                <c:pt idx="29">
                  <c:v>29</c:v>
                </c:pt>
                <c:pt idx="30">
                  <c:v>42</c:v>
                </c:pt>
                <c:pt idx="31">
                  <c:v>21</c:v>
                </c:pt>
                <c:pt idx="32">
                  <c:v>18</c:v>
                </c:pt>
                <c:pt idx="33">
                  <c:v>29</c:v>
                </c:pt>
                <c:pt idx="34">
                  <c:v>55</c:v>
                </c:pt>
                <c:pt idx="35">
                  <c:v>57</c:v>
                </c:pt>
                <c:pt idx="36">
                  <c:v>40</c:v>
                </c:pt>
                <c:pt idx="37">
                  <c:v>47</c:v>
                </c:pt>
                <c:pt idx="38">
                  <c:v>30</c:v>
                </c:pt>
                <c:pt idx="39">
                  <c:v>12</c:v>
                </c:pt>
                <c:pt idx="40">
                  <c:v>19</c:v>
                </c:pt>
                <c:pt idx="41">
                  <c:v>23</c:v>
                </c:pt>
                <c:pt idx="42">
                  <c:v>32</c:v>
                </c:pt>
                <c:pt idx="43">
                  <c:v>25</c:v>
                </c:pt>
                <c:pt idx="44">
                  <c:v>27</c:v>
                </c:pt>
                <c:pt idx="45">
                  <c:v>30</c:v>
                </c:pt>
                <c:pt idx="46">
                  <c:v>55</c:v>
                </c:pt>
                <c:pt idx="47">
                  <c:v>60</c:v>
                </c:pt>
                <c:pt idx="48">
                  <c:v>34</c:v>
                </c:pt>
                <c:pt idx="49">
                  <c:v>38</c:v>
                </c:pt>
                <c:pt idx="50">
                  <c:v>71</c:v>
                </c:pt>
                <c:pt idx="51">
                  <c:v>65</c:v>
                </c:pt>
                <c:pt idx="52">
                  <c:v>49</c:v>
                </c:pt>
              </c:numCache>
            </c:numRef>
          </c:val>
          <c:smooth val="0"/>
          <c:extLst>
            <c:ext xmlns:c16="http://schemas.microsoft.com/office/drawing/2014/chart" uri="{C3380CC4-5D6E-409C-BE32-E72D297353CC}">
              <c16:uniqueId val="{00000001-8814-4A86-AEA6-DE4D931DD4A3}"/>
            </c:ext>
          </c:extLst>
        </c:ser>
        <c:dLbls>
          <c:showLegendKey val="0"/>
          <c:showVal val="0"/>
          <c:showCatName val="0"/>
          <c:showSerName val="0"/>
          <c:showPercent val="0"/>
          <c:showBubbleSize val="0"/>
        </c:dLbls>
        <c:marker val="1"/>
        <c:smooth val="0"/>
        <c:axId val="3"/>
        <c:axId val="4"/>
      </c:lineChart>
      <c:catAx>
        <c:axId val="287319136"/>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ax val="40"/>
          <c:min val="0"/>
        </c:scaling>
        <c:delete val="0"/>
        <c:axPos val="l"/>
        <c:numFmt formatCode="[$€-83C]#,##0" sourceLinked="0"/>
        <c:majorTickMark val="out"/>
        <c:minorTickMark val="none"/>
        <c:tickLblPos val="nextTo"/>
        <c:spPr>
          <a:noFill/>
          <a:ln w="3134">
            <a:noFill/>
            <a:prstDash val="solid"/>
          </a:ln>
        </c:spPr>
        <c:txPr>
          <a:bodyPr rot="0" vert="horz"/>
          <a:lstStyle/>
          <a:p>
            <a:pPr>
              <a:defRPr/>
            </a:pPr>
            <a:endParaRPr lang="en-US"/>
          </a:p>
        </c:txPr>
        <c:crossAx val="287319136"/>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0"/>
        </c:scaling>
        <c:delete val="0"/>
        <c:axPos val="r"/>
        <c:numFmt formatCode="General" sourceLinked="1"/>
        <c:majorTickMark val="out"/>
        <c:minorTickMark val="none"/>
        <c:tickLblPos val="nextTo"/>
        <c:spPr>
          <a:noFill/>
          <a:ln w="3134">
            <a:noFill/>
            <a:prstDash val="solid"/>
          </a:ln>
        </c:spPr>
        <c:txPr>
          <a:bodyPr rot="0" vert="horz"/>
          <a:lstStyle/>
          <a:p>
            <a:pPr>
              <a:defRPr/>
            </a:pPr>
            <a:endParaRPr lang="en-US"/>
          </a:p>
        </c:txPr>
        <c:crossAx val="3"/>
        <c:crosses val="max"/>
        <c:crossBetween val="between"/>
      </c:valAx>
      <c:spPr>
        <a:noFill/>
        <a:ln w="25461">
          <a:noFill/>
        </a:ln>
      </c:spPr>
    </c:plotArea>
    <c:legend>
      <c:legendPos val="t"/>
      <c:layout>
        <c:manualLayout>
          <c:xMode val="edge"/>
          <c:yMode val="edge"/>
          <c:x val="0.26750716924273354"/>
          <c:y val="0.13636363636363635"/>
          <c:w val="0.24893627879848348"/>
          <c:h val="4.9126501232800449E-2"/>
        </c:manualLayout>
      </c:layout>
      <c:overlay val="0"/>
      <c:spPr>
        <a:noFill/>
        <a:ln w="25069">
          <a:noFill/>
        </a:ln>
      </c:spPr>
    </c:legend>
    <c:plotVisOnly val="1"/>
    <c:dispBlanksAs val="gap"/>
    <c:showDLblsOverMax val="1"/>
  </c:chart>
  <c:spPr>
    <a:noFill/>
    <a:ln>
      <a:noFill/>
    </a:ln>
  </c:spPr>
  <c:txPr>
    <a:bodyPr/>
    <a:lstStyle/>
    <a:p>
      <a:pPr>
        <a:defRPr sz="1200" b="0" i="0" u="none" strike="noStrike" baseline="0">
          <a:solidFill>
            <a:srgbClr val="000000"/>
          </a:solidFill>
          <a:latin typeface="Arial Narrow" panose="020B0606020202030204" pitchFamily="34" charset="0"/>
          <a:ea typeface="Arial"/>
          <a:cs typeface="Arial"/>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0.32521</cdr:x>
      <cdr:y>0.82906</cdr:y>
    </cdr:from>
    <cdr:to>
      <cdr:x>0.41367</cdr:x>
      <cdr:y>0.87879</cdr:y>
    </cdr:to>
    <cdr:sp macro="" textlink="">
      <cdr:nvSpPr>
        <cdr:cNvPr id="4" name="TextBox 1">
          <a:extLst xmlns:a="http://schemas.openxmlformats.org/drawingml/2006/main">
            <a:ext uri="{FF2B5EF4-FFF2-40B4-BE49-F238E27FC236}">
              <a16:creationId xmlns:a16="http://schemas.microsoft.com/office/drawing/2014/main" id="{49A9AC54-9E67-F21B-F8CB-F38A782DAAB9}"/>
            </a:ext>
          </a:extLst>
        </cdr:cNvPr>
        <cdr:cNvSpPr txBox="1"/>
      </cdr:nvSpPr>
      <cdr:spPr>
        <a:xfrm xmlns:a="http://schemas.openxmlformats.org/drawingml/2006/main">
          <a:off x="2676384" y="4169498"/>
          <a:ext cx="727991" cy="2501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NA NA NA</a:t>
          </a:r>
        </a:p>
        <a:p xmlns:a="http://schemas.openxmlformats.org/drawingml/2006/main">
          <a:endParaRPr lang="en-GB"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0.36798</cdr:x>
      <cdr:y>0.77948</cdr:y>
    </cdr:from>
    <cdr:to>
      <cdr:x>0.5</cdr:x>
      <cdr:y>0.82997</cdr:y>
    </cdr:to>
    <cdr:sp macro="" textlink="">
      <cdr:nvSpPr>
        <cdr:cNvPr id="3" name="TextBox 1">
          <a:extLst xmlns:a="http://schemas.openxmlformats.org/drawingml/2006/main">
            <a:ext uri="{FF2B5EF4-FFF2-40B4-BE49-F238E27FC236}">
              <a16:creationId xmlns:a16="http://schemas.microsoft.com/office/drawing/2014/main" id="{2D533D71-4565-46D8-9C2B-2ADF988293EC}"/>
            </a:ext>
          </a:extLst>
        </cdr:cNvPr>
        <cdr:cNvSpPr txBox="1"/>
      </cdr:nvSpPr>
      <cdr:spPr>
        <a:xfrm xmlns:a="http://schemas.openxmlformats.org/drawingml/2006/main">
          <a:off x="2994660" y="3920142"/>
          <a:ext cx="1074420" cy="25392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r>
            <a:rPr lang="en-US" sz="1050" dirty="0">
              <a:latin typeface="Arial Narrow" panose="020B0606020202030204" pitchFamily="34" charset="0"/>
            </a:rPr>
            <a:t>NA              </a:t>
          </a:r>
          <a:r>
            <a:rPr lang="en-US" sz="1050" dirty="0" err="1">
              <a:latin typeface="Arial Narrow" panose="020B0606020202030204" pitchFamily="34" charset="0"/>
            </a:rPr>
            <a:t>NA</a:t>
          </a:r>
          <a:endParaRPr lang="en-GB" sz="1050" dirty="0">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0.03796</cdr:x>
      <cdr:y>0.67296</cdr:y>
    </cdr:from>
    <cdr:to>
      <cdr:x>0.08186</cdr:x>
      <cdr:y>0.71756</cdr:y>
    </cdr:to>
    <cdr:sp macro="" textlink="">
      <cdr:nvSpPr>
        <cdr:cNvPr id="3" name="TextBox 2">
          <a:extLst xmlns:a="http://schemas.openxmlformats.org/drawingml/2006/main">
            <a:ext uri="{FF2B5EF4-FFF2-40B4-BE49-F238E27FC236}">
              <a16:creationId xmlns:a16="http://schemas.microsoft.com/office/drawing/2014/main" id="{02D0E16D-D671-EDD8-A879-EDBED616AB5A}"/>
            </a:ext>
          </a:extLst>
        </cdr:cNvPr>
        <cdr:cNvSpPr txBox="1"/>
      </cdr:nvSpPr>
      <cdr:spPr>
        <a:xfrm xmlns:a="http://schemas.openxmlformats.org/drawingml/2006/main">
          <a:off x="312386" y="3384463"/>
          <a:ext cx="361279" cy="224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800" dirty="0">
              <a:latin typeface="Arial Narrow" panose="020B0606020202030204" pitchFamily="34" charset="0"/>
            </a:rPr>
            <a:t>NA</a:t>
          </a:r>
        </a:p>
      </cdr:txBody>
    </cdr:sp>
  </cdr:relSizeAnchor>
  <cdr:relSizeAnchor xmlns:cdr="http://schemas.openxmlformats.org/drawingml/2006/chartDrawing">
    <cdr:from>
      <cdr:x>0.90851</cdr:x>
      <cdr:y>0.69112</cdr:y>
    </cdr:from>
    <cdr:to>
      <cdr:x>0.95241</cdr:x>
      <cdr:y>0.73572</cdr:y>
    </cdr:to>
    <cdr:sp macro="" textlink="">
      <cdr:nvSpPr>
        <cdr:cNvPr id="2" name="TextBox 2">
          <a:extLst xmlns:a="http://schemas.openxmlformats.org/drawingml/2006/main">
            <a:ext uri="{FF2B5EF4-FFF2-40B4-BE49-F238E27FC236}">
              <a16:creationId xmlns:a16="http://schemas.microsoft.com/office/drawing/2014/main" id="{02D0E16D-D671-EDD8-A879-EDBED616AB5A}"/>
            </a:ext>
          </a:extLst>
        </cdr:cNvPr>
        <cdr:cNvSpPr txBox="1"/>
      </cdr:nvSpPr>
      <cdr:spPr>
        <a:xfrm xmlns:a="http://schemas.openxmlformats.org/drawingml/2006/main">
          <a:off x="7476664" y="3475781"/>
          <a:ext cx="361279" cy="224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800" dirty="0">
              <a:latin typeface="Arial Narrow" panose="020B0606020202030204" pitchFamily="34" charset="0"/>
            </a:rPr>
            <a:t>NA</a:t>
          </a:r>
        </a:p>
      </cdr:txBody>
    </cdr:sp>
  </cdr:relSizeAnchor>
  <cdr:relSizeAnchor xmlns:cdr="http://schemas.openxmlformats.org/drawingml/2006/chartDrawing">
    <cdr:from>
      <cdr:x>0.66661</cdr:x>
      <cdr:y>0.68886</cdr:y>
    </cdr:from>
    <cdr:to>
      <cdr:x>0.71051</cdr:x>
      <cdr:y>0.73346</cdr:y>
    </cdr:to>
    <cdr:sp macro="" textlink="">
      <cdr:nvSpPr>
        <cdr:cNvPr id="4" name="TextBox 2">
          <a:extLst xmlns:a="http://schemas.openxmlformats.org/drawingml/2006/main">
            <a:ext uri="{FF2B5EF4-FFF2-40B4-BE49-F238E27FC236}">
              <a16:creationId xmlns:a16="http://schemas.microsoft.com/office/drawing/2014/main" id="{CF60C766-EE2E-64C2-69D5-B81AF5D9435A}"/>
            </a:ext>
          </a:extLst>
        </cdr:cNvPr>
        <cdr:cNvSpPr txBox="1"/>
      </cdr:nvSpPr>
      <cdr:spPr>
        <a:xfrm xmlns:a="http://schemas.openxmlformats.org/drawingml/2006/main">
          <a:off x="5485926" y="3464415"/>
          <a:ext cx="361279" cy="2243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latin typeface="Arial Narrow" panose="020B0606020202030204" pitchFamily="34" charset="0"/>
            </a:rPr>
            <a:t>NA</a:t>
          </a:r>
        </a:p>
      </cdr:txBody>
    </cdr:sp>
  </cdr:relSizeAnchor>
  <cdr:relSizeAnchor xmlns:cdr="http://schemas.openxmlformats.org/drawingml/2006/chartDrawing">
    <cdr:from>
      <cdr:x>0.70001</cdr:x>
      <cdr:y>0.68886</cdr:y>
    </cdr:from>
    <cdr:to>
      <cdr:x>0.74391</cdr:x>
      <cdr:y>0.73346</cdr:y>
    </cdr:to>
    <cdr:sp macro="" textlink="">
      <cdr:nvSpPr>
        <cdr:cNvPr id="5" name="TextBox 2">
          <a:extLst xmlns:a="http://schemas.openxmlformats.org/drawingml/2006/main">
            <a:ext uri="{FF2B5EF4-FFF2-40B4-BE49-F238E27FC236}">
              <a16:creationId xmlns:a16="http://schemas.microsoft.com/office/drawing/2014/main" id="{CF60C766-EE2E-64C2-69D5-B81AF5D9435A}"/>
            </a:ext>
          </a:extLst>
        </cdr:cNvPr>
        <cdr:cNvSpPr txBox="1"/>
      </cdr:nvSpPr>
      <cdr:spPr>
        <a:xfrm xmlns:a="http://schemas.openxmlformats.org/drawingml/2006/main">
          <a:off x="5760792" y="3464416"/>
          <a:ext cx="361280" cy="2243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latin typeface="Arial Narrow" panose="020B0606020202030204" pitchFamily="34" charset="0"/>
            </a:rPr>
            <a:t>NA</a:t>
          </a:r>
        </a:p>
      </cdr:txBody>
    </cdr:sp>
  </cdr:relSizeAnchor>
  <cdr:relSizeAnchor xmlns:cdr="http://schemas.openxmlformats.org/drawingml/2006/chartDrawing">
    <cdr:from>
      <cdr:x>0.9429</cdr:x>
      <cdr:y>0.6906</cdr:y>
    </cdr:from>
    <cdr:to>
      <cdr:x>0.9868</cdr:x>
      <cdr:y>0.7352</cdr:y>
    </cdr:to>
    <cdr:sp macro="" textlink="">
      <cdr:nvSpPr>
        <cdr:cNvPr id="6" name="TextBox 2">
          <a:extLst xmlns:a="http://schemas.openxmlformats.org/drawingml/2006/main">
            <a:ext uri="{FF2B5EF4-FFF2-40B4-BE49-F238E27FC236}">
              <a16:creationId xmlns:a16="http://schemas.microsoft.com/office/drawing/2014/main" id="{CF60C766-EE2E-64C2-69D5-B81AF5D9435A}"/>
            </a:ext>
          </a:extLst>
        </cdr:cNvPr>
        <cdr:cNvSpPr txBox="1"/>
      </cdr:nvSpPr>
      <cdr:spPr>
        <a:xfrm xmlns:a="http://schemas.openxmlformats.org/drawingml/2006/main">
          <a:off x="7759679" y="3473166"/>
          <a:ext cx="361279" cy="2243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latin typeface="Arial Narrow" panose="020B0606020202030204" pitchFamily="34" charset="0"/>
            </a:rPr>
            <a:t>NA</a:t>
          </a:r>
        </a:p>
      </cdr:txBody>
    </cdr:sp>
  </cdr:relSizeAnchor>
</c:userShapes>
</file>

<file path=ppt/drawings/drawing4.xml><?xml version="1.0" encoding="utf-8"?>
<c:userShapes xmlns:c="http://schemas.openxmlformats.org/drawingml/2006/chart">
  <cdr:relSizeAnchor xmlns:cdr="http://schemas.openxmlformats.org/drawingml/2006/chartDrawing">
    <cdr:from>
      <cdr:x>0.40741</cdr:x>
      <cdr:y>0.84174</cdr:y>
    </cdr:from>
    <cdr:to>
      <cdr:x>0.45381</cdr:x>
      <cdr:y>0.88375</cdr:y>
    </cdr:to>
    <cdr:sp macro="" textlink="">
      <cdr:nvSpPr>
        <cdr:cNvPr id="3" name="TextBox 1">
          <a:extLst xmlns:a="http://schemas.openxmlformats.org/drawingml/2006/main">
            <a:ext uri="{FF2B5EF4-FFF2-40B4-BE49-F238E27FC236}">
              <a16:creationId xmlns:a16="http://schemas.microsoft.com/office/drawing/2014/main" id="{079A715E-4736-4700-996C-CD9BB6403A5E}"/>
            </a:ext>
          </a:extLst>
        </cdr:cNvPr>
        <cdr:cNvSpPr txBox="1"/>
      </cdr:nvSpPr>
      <cdr:spPr>
        <a:xfrm xmlns:a="http://schemas.openxmlformats.org/drawingml/2006/main">
          <a:off x="3352800" y="4233296"/>
          <a:ext cx="381853" cy="21127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pPr algn="ctr"/>
          <a:endParaRPr lang="en-GB" sz="700" dirty="0">
            <a:latin typeface="Arial Narrow" panose="020B0606020202030204" pitchFamily="34" charset="0"/>
          </a:endParaRPr>
        </a:p>
      </cdr:txBody>
    </cdr:sp>
  </cdr:relSizeAnchor>
  <cdr:relSizeAnchor xmlns:cdr="http://schemas.openxmlformats.org/drawingml/2006/chartDrawing">
    <cdr:from>
      <cdr:x>0.90741</cdr:x>
      <cdr:y>0.84197</cdr:y>
    </cdr:from>
    <cdr:to>
      <cdr:x>0.94838</cdr:x>
      <cdr:y>0.88352</cdr:y>
    </cdr:to>
    <cdr:sp macro="" textlink="">
      <cdr:nvSpPr>
        <cdr:cNvPr id="8" name="TextBox 1">
          <a:extLst xmlns:a="http://schemas.openxmlformats.org/drawingml/2006/main">
            <a:ext uri="{FF2B5EF4-FFF2-40B4-BE49-F238E27FC236}">
              <a16:creationId xmlns:a16="http://schemas.microsoft.com/office/drawing/2014/main" id="{8D894279-ED5F-894E-1AC6-081C7E43FAF4}"/>
            </a:ext>
          </a:extLst>
        </cdr:cNvPr>
        <cdr:cNvSpPr txBox="1"/>
      </cdr:nvSpPr>
      <cdr:spPr>
        <a:xfrm xmlns:a="http://schemas.openxmlformats.org/drawingml/2006/main">
          <a:off x="7467600" y="4234453"/>
          <a:ext cx="337166" cy="2089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GB" sz="700" dirty="0">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06D1EB-0C24-49D9-8970-BB2E2AAD3273}"/>
              </a:ext>
            </a:extLst>
          </p:cNvPr>
          <p:cNvSpPr>
            <a:spLocks noGrp="1" noChangeArrowheads="1"/>
          </p:cNvSpPr>
          <p:nvPr>
            <p:ph type="hdr" sz="quarter"/>
          </p:nvPr>
        </p:nvSpPr>
        <p:spPr bwMode="auto">
          <a:xfrm>
            <a:off x="0" y="0"/>
            <a:ext cx="3035300" cy="460375"/>
          </a:xfrm>
          <a:prstGeom prst="rect">
            <a:avLst/>
          </a:prstGeom>
          <a:noFill/>
          <a:ln>
            <a:noFill/>
          </a:ln>
          <a:effectLst/>
        </p:spPr>
        <p:txBody>
          <a:bodyPr vert="horz" wrap="square" lIns="93159" tIns="46575" rIns="93159" bIns="46575" numCol="1" anchor="t" anchorCtr="0" compatLnSpc="1">
            <a:prstTxWarp prst="textNoShape">
              <a:avLst/>
            </a:prstTxWarp>
          </a:bodyPr>
          <a:lstStyle>
            <a:lvl1pPr defTabSz="927100" eaLnBrk="0" hangingPunct="0">
              <a:defRPr sz="1200">
                <a:solidFill>
                  <a:schemeClr val="tx1"/>
                </a:solidFill>
                <a:cs typeface="Arial" charset="0"/>
              </a:defRPr>
            </a:lvl1pPr>
          </a:lstStyle>
          <a:p>
            <a:pPr>
              <a:defRPr/>
            </a:pPr>
            <a:endParaRPr lang="en-US" altLang="en-US"/>
          </a:p>
        </p:txBody>
      </p:sp>
      <p:sp>
        <p:nvSpPr>
          <p:cNvPr id="3076" name="Rectangle 4">
            <a:extLst>
              <a:ext uri="{FF2B5EF4-FFF2-40B4-BE49-F238E27FC236}">
                <a16:creationId xmlns:a16="http://schemas.microsoft.com/office/drawing/2014/main" id="{D957C0A4-B7D6-4545-A227-4551277A9F48}"/>
              </a:ext>
            </a:extLst>
          </p:cNvPr>
          <p:cNvSpPr>
            <a:spLocks noGrp="1" noChangeArrowheads="1"/>
          </p:cNvSpPr>
          <p:nvPr>
            <p:ph type="ftr" sz="quarter" idx="2"/>
          </p:nvPr>
        </p:nvSpPr>
        <p:spPr bwMode="auto">
          <a:xfrm>
            <a:off x="0" y="8777288"/>
            <a:ext cx="3035300" cy="458787"/>
          </a:xfrm>
          <a:prstGeom prst="rect">
            <a:avLst/>
          </a:prstGeom>
          <a:noFill/>
          <a:ln>
            <a:noFill/>
          </a:ln>
          <a:effectLst/>
        </p:spPr>
        <p:txBody>
          <a:bodyPr vert="horz" wrap="square" lIns="93159" tIns="46575" rIns="93159" bIns="46575" numCol="1" anchor="b" anchorCtr="0" compatLnSpc="1">
            <a:prstTxWarp prst="textNoShape">
              <a:avLst/>
            </a:prstTxWarp>
          </a:bodyPr>
          <a:lstStyle>
            <a:lvl1pPr defTabSz="927100" eaLnBrk="0" hangingPunct="0">
              <a:defRPr sz="1200">
                <a:solidFill>
                  <a:schemeClr val="tx1"/>
                </a:solidFill>
                <a:cs typeface="Arial" charset="0"/>
              </a:defRPr>
            </a:lvl1pPr>
          </a:lstStyle>
          <a:p>
            <a:pPr>
              <a:defRPr/>
            </a:pPr>
            <a:endParaRPr lang="en-US" altLang="en-US"/>
          </a:p>
        </p:txBody>
      </p:sp>
      <p:sp>
        <p:nvSpPr>
          <p:cNvPr id="3077" name="Rectangle 5">
            <a:extLst>
              <a:ext uri="{FF2B5EF4-FFF2-40B4-BE49-F238E27FC236}">
                <a16:creationId xmlns:a16="http://schemas.microsoft.com/office/drawing/2014/main" id="{D39A98C6-7B1F-406D-8A18-615848F185E5}"/>
              </a:ext>
            </a:extLst>
          </p:cNvPr>
          <p:cNvSpPr>
            <a:spLocks noGrp="1" noChangeArrowheads="1"/>
          </p:cNvSpPr>
          <p:nvPr>
            <p:ph type="sldNum" sz="quarter" idx="3"/>
          </p:nvPr>
        </p:nvSpPr>
        <p:spPr bwMode="auto">
          <a:xfrm>
            <a:off x="3975100" y="8777288"/>
            <a:ext cx="3035300" cy="458787"/>
          </a:xfrm>
          <a:prstGeom prst="rect">
            <a:avLst/>
          </a:prstGeom>
          <a:noFill/>
          <a:ln>
            <a:noFill/>
          </a:ln>
          <a:effectLst/>
        </p:spPr>
        <p:txBody>
          <a:bodyPr vert="horz" wrap="square" lIns="93159" tIns="46575" rIns="93159" bIns="46575" numCol="1" anchor="b" anchorCtr="0" compatLnSpc="1">
            <a:prstTxWarp prst="textNoShape">
              <a:avLst/>
            </a:prstTxWarp>
          </a:bodyPr>
          <a:lstStyle>
            <a:lvl1pPr algn="r" defTabSz="927100">
              <a:defRPr sz="1200">
                <a:solidFill>
                  <a:schemeClr val="tx1"/>
                </a:solidFill>
              </a:defRPr>
            </a:lvl1pPr>
          </a:lstStyle>
          <a:p>
            <a:fld id="{069C83BB-C8C7-4CC0-A12B-8CCEAE284AB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2E0F2D9-E4D7-475B-BC65-24816AE978C0}"/>
              </a:ext>
            </a:extLst>
          </p:cNvPr>
          <p:cNvSpPr>
            <a:spLocks noGrp="1" noChangeArrowheads="1"/>
          </p:cNvSpPr>
          <p:nvPr>
            <p:ph type="hdr" sz="quarter"/>
          </p:nvPr>
        </p:nvSpPr>
        <p:spPr bwMode="auto">
          <a:xfrm>
            <a:off x="0" y="0"/>
            <a:ext cx="3035300" cy="460375"/>
          </a:xfrm>
          <a:prstGeom prst="rect">
            <a:avLst/>
          </a:prstGeom>
          <a:noFill/>
          <a:ln>
            <a:noFill/>
          </a:ln>
          <a:effectLst/>
        </p:spPr>
        <p:txBody>
          <a:bodyPr vert="horz" wrap="square" lIns="93159" tIns="46575" rIns="93159" bIns="46575" numCol="1" anchor="t" anchorCtr="0" compatLnSpc="1">
            <a:prstTxWarp prst="textNoShape">
              <a:avLst/>
            </a:prstTxWarp>
          </a:bodyPr>
          <a:lstStyle>
            <a:lvl1pPr defTabSz="927100" eaLnBrk="0" hangingPunct="0">
              <a:defRPr sz="1200">
                <a:solidFill>
                  <a:schemeClr val="tx1"/>
                </a:solidFill>
                <a:cs typeface="Arial" charset="0"/>
              </a:defRPr>
            </a:lvl1pPr>
          </a:lstStyle>
          <a:p>
            <a:pPr>
              <a:defRPr/>
            </a:pPr>
            <a:endParaRPr lang="en-US" altLang="en-US"/>
          </a:p>
        </p:txBody>
      </p:sp>
      <p:sp>
        <p:nvSpPr>
          <p:cNvPr id="2051" name="Rectangle 3">
            <a:extLst>
              <a:ext uri="{FF2B5EF4-FFF2-40B4-BE49-F238E27FC236}">
                <a16:creationId xmlns:a16="http://schemas.microsoft.com/office/drawing/2014/main" id="{CFFB141F-CBA3-416C-A728-0A522EB09FD6}"/>
              </a:ext>
            </a:extLst>
          </p:cNvPr>
          <p:cNvSpPr>
            <a:spLocks noGrp="1" noChangeArrowheads="1"/>
          </p:cNvSpPr>
          <p:nvPr>
            <p:ph type="dt" idx="1"/>
          </p:nvPr>
        </p:nvSpPr>
        <p:spPr bwMode="auto">
          <a:xfrm>
            <a:off x="3975100" y="0"/>
            <a:ext cx="3035300" cy="460375"/>
          </a:xfrm>
          <a:prstGeom prst="rect">
            <a:avLst/>
          </a:prstGeom>
          <a:noFill/>
          <a:ln>
            <a:noFill/>
          </a:ln>
          <a:effectLst/>
        </p:spPr>
        <p:txBody>
          <a:bodyPr vert="horz" wrap="square" lIns="93159" tIns="46575" rIns="93159" bIns="46575" numCol="1" anchor="t" anchorCtr="0" compatLnSpc="1">
            <a:prstTxWarp prst="textNoShape">
              <a:avLst/>
            </a:prstTxWarp>
          </a:bodyPr>
          <a:lstStyle>
            <a:lvl1pPr algn="r" defTabSz="927100" eaLnBrk="0" hangingPunct="0">
              <a:defRPr sz="1200">
                <a:solidFill>
                  <a:schemeClr val="tx1"/>
                </a:solidFill>
                <a:cs typeface="Arial" charset="0"/>
              </a:defRPr>
            </a:lvl1pPr>
          </a:lstStyle>
          <a:p>
            <a:pPr>
              <a:defRPr/>
            </a:pPr>
            <a:endParaRPr lang="en-US" altLang="en-US"/>
          </a:p>
        </p:txBody>
      </p:sp>
      <p:sp>
        <p:nvSpPr>
          <p:cNvPr id="17412" name="Rectangle 4">
            <a:extLst>
              <a:ext uri="{FF2B5EF4-FFF2-40B4-BE49-F238E27FC236}">
                <a16:creationId xmlns:a16="http://schemas.microsoft.com/office/drawing/2014/main" id="{83536542-0BF6-4007-A93D-DDA1ABE95ADB}"/>
              </a:ext>
            </a:extLst>
          </p:cNvPr>
          <p:cNvSpPr>
            <a:spLocks noGrp="1" noRot="1" noChangeAspect="1" noChangeArrowheads="1" noTextEdit="1"/>
          </p:cNvSpPr>
          <p:nvPr>
            <p:ph type="sldImg" idx="2"/>
          </p:nvPr>
        </p:nvSpPr>
        <p:spPr bwMode="auto">
          <a:xfrm>
            <a:off x="1219200" y="655637"/>
            <a:ext cx="4610100" cy="3457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E2EA7BE0-16DA-400D-BEB2-911708C77D20}"/>
              </a:ext>
            </a:extLst>
          </p:cNvPr>
          <p:cNvSpPr>
            <a:spLocks noGrp="1" noChangeArrowheads="1"/>
          </p:cNvSpPr>
          <p:nvPr>
            <p:ph type="body" sz="quarter" idx="3"/>
          </p:nvPr>
        </p:nvSpPr>
        <p:spPr bwMode="auto">
          <a:xfrm>
            <a:off x="935038" y="4387850"/>
            <a:ext cx="5140325" cy="4154488"/>
          </a:xfrm>
          <a:prstGeom prst="rect">
            <a:avLst/>
          </a:prstGeom>
          <a:noFill/>
          <a:ln>
            <a:noFill/>
          </a:ln>
          <a:effectLst/>
        </p:spPr>
        <p:txBody>
          <a:bodyPr vert="horz" wrap="square" lIns="93159" tIns="46575" rIns="93159"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46BF98C2-2C14-470E-801B-D46C50F91358}"/>
              </a:ext>
            </a:extLst>
          </p:cNvPr>
          <p:cNvSpPr>
            <a:spLocks noGrp="1" noChangeArrowheads="1"/>
          </p:cNvSpPr>
          <p:nvPr>
            <p:ph type="ftr" sz="quarter" idx="4"/>
          </p:nvPr>
        </p:nvSpPr>
        <p:spPr bwMode="auto">
          <a:xfrm>
            <a:off x="0" y="8777288"/>
            <a:ext cx="3035300" cy="458787"/>
          </a:xfrm>
          <a:prstGeom prst="rect">
            <a:avLst/>
          </a:prstGeom>
          <a:noFill/>
          <a:ln>
            <a:noFill/>
          </a:ln>
          <a:effectLst/>
        </p:spPr>
        <p:txBody>
          <a:bodyPr vert="horz" wrap="square" lIns="93159" tIns="46575" rIns="93159" bIns="46575" numCol="1" anchor="b" anchorCtr="0" compatLnSpc="1">
            <a:prstTxWarp prst="textNoShape">
              <a:avLst/>
            </a:prstTxWarp>
          </a:bodyPr>
          <a:lstStyle>
            <a:lvl1pPr defTabSz="927100" eaLnBrk="0" hangingPunct="0">
              <a:defRPr sz="1200">
                <a:solidFill>
                  <a:schemeClr val="tx1"/>
                </a:solidFill>
                <a:cs typeface="Arial" charset="0"/>
              </a:defRPr>
            </a:lvl1pPr>
          </a:lstStyle>
          <a:p>
            <a:pPr>
              <a:defRPr/>
            </a:pPr>
            <a:endParaRPr lang="en-US" altLang="en-US"/>
          </a:p>
        </p:txBody>
      </p:sp>
      <p:sp>
        <p:nvSpPr>
          <p:cNvPr id="2" name="Slide Number Placeholder 1">
            <a:extLst>
              <a:ext uri="{FF2B5EF4-FFF2-40B4-BE49-F238E27FC236}">
                <a16:creationId xmlns:a16="http://schemas.microsoft.com/office/drawing/2014/main" id="{ED9315ED-9B6E-49F2-A5FA-AE6E3428F9CC}"/>
              </a:ext>
            </a:extLst>
          </p:cNvPr>
          <p:cNvSpPr>
            <a:spLocks noGrp="1"/>
          </p:cNvSpPr>
          <p:nvPr>
            <p:ph type="sldNum" sz="quarter" idx="5"/>
          </p:nvPr>
        </p:nvSpPr>
        <p:spPr>
          <a:xfrm>
            <a:off x="3970338" y="8772525"/>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746F999-4223-47FC-936D-33A7F475834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 name="Picture 19" descr="A blue and orange background with circles and dots&#10;&#10;Description automatically generated">
            <a:extLst>
              <a:ext uri="{FF2B5EF4-FFF2-40B4-BE49-F238E27FC236}">
                <a16:creationId xmlns:a16="http://schemas.microsoft.com/office/drawing/2014/main" id="{B6550CD2-1C29-0F78-AF01-3860AE9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8">
            <a:extLst>
              <a:ext uri="{FF2B5EF4-FFF2-40B4-BE49-F238E27FC236}">
                <a16:creationId xmlns:a16="http://schemas.microsoft.com/office/drawing/2014/main" id="{E2F7D516-9658-47B8-B8EA-66A1D8E588DB}"/>
              </a:ext>
            </a:extLst>
          </p:cNvPr>
          <p:cNvSpPr txBox="1">
            <a:spLocks noChangeArrowheads="1"/>
          </p:cNvSpPr>
          <p:nvPr/>
        </p:nvSpPr>
        <p:spPr bwMode="auto">
          <a:xfrm>
            <a:off x="619761" y="5943600"/>
            <a:ext cx="3342639" cy="557076"/>
          </a:xfrm>
          <a:prstGeom prst="rect">
            <a:avLst/>
          </a:prstGeom>
          <a:noFill/>
          <a:ln>
            <a:noFill/>
          </a:ln>
        </p:spPr>
        <p:txBody>
          <a:bodyPr wrap="square">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nSpc>
                <a:spcPct val="150000"/>
              </a:lnSpc>
              <a:defRPr/>
            </a:pPr>
            <a:r>
              <a:rPr lang="en-US" altLang="en-US" sz="700" dirty="0">
                <a:solidFill>
                  <a:srgbClr val="C0BCB2"/>
                </a:solidFill>
                <a:latin typeface="Arial" charset="0"/>
              </a:rPr>
              <a:t>Permission to reprint or distribute any content from this presentation </a:t>
            </a:r>
            <a:br>
              <a:rPr lang="en-US" altLang="en-US" sz="700" dirty="0">
                <a:solidFill>
                  <a:srgbClr val="C0BCB2"/>
                </a:solidFill>
                <a:latin typeface="Arial" charset="0"/>
              </a:rPr>
            </a:br>
            <a:r>
              <a:rPr lang="en-US" altLang="en-US" sz="700" dirty="0">
                <a:solidFill>
                  <a:srgbClr val="C0BCB2"/>
                </a:solidFill>
                <a:latin typeface="Arial" charset="0"/>
              </a:rPr>
              <a:t>requires the prior written approval of PitchBook Data, Inc..</a:t>
            </a:r>
          </a:p>
          <a:p>
            <a:pPr>
              <a:lnSpc>
                <a:spcPct val="150000"/>
              </a:lnSpc>
              <a:spcAft>
                <a:spcPct val="10000"/>
              </a:spcAft>
              <a:defRPr/>
            </a:pPr>
            <a:r>
              <a:rPr lang="en-US" altLang="en-US" sz="700" dirty="0">
                <a:solidFill>
                  <a:srgbClr val="C0BCB2"/>
                </a:solidFill>
                <a:latin typeface="Arial" charset="0"/>
              </a:rPr>
              <a:t>Copyright © 2025 by PitchBook Data, Inc. All rights reserved.</a:t>
            </a:r>
          </a:p>
        </p:txBody>
      </p:sp>
      <p:sp>
        <p:nvSpPr>
          <p:cNvPr id="8" name="Text Box 10">
            <a:extLst>
              <a:ext uri="{FF2B5EF4-FFF2-40B4-BE49-F238E27FC236}">
                <a16:creationId xmlns:a16="http://schemas.microsoft.com/office/drawing/2014/main" id="{0E34706D-EF0F-42AD-931B-53ED311B2A15}"/>
              </a:ext>
            </a:extLst>
          </p:cNvPr>
          <p:cNvSpPr txBox="1">
            <a:spLocks noChangeArrowheads="1"/>
          </p:cNvSpPr>
          <p:nvPr userDrawn="1"/>
        </p:nvSpPr>
        <p:spPr bwMode="auto">
          <a:xfrm>
            <a:off x="838200" y="0"/>
            <a:ext cx="2209800" cy="274638"/>
          </a:xfrm>
          <a:prstGeom prst="rect">
            <a:avLst/>
          </a:prstGeom>
          <a:noFill/>
          <a:ln>
            <a:noFill/>
          </a:ln>
          <a:effectLst/>
        </p:spPr>
        <p:txBody>
          <a:bodyPr>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ctr" eaLnBrk="1" hangingPunct="1">
              <a:spcBef>
                <a:spcPct val="50000"/>
              </a:spcBef>
              <a:defRPr/>
            </a:pPr>
            <a:endParaRPr lang="en-US" altLang="en-US" sz="1200">
              <a:solidFill>
                <a:schemeClr val="tx1"/>
              </a:solidFill>
            </a:endParaRPr>
          </a:p>
        </p:txBody>
      </p:sp>
      <p:sp>
        <p:nvSpPr>
          <p:cNvPr id="9" name="Text Box 11">
            <a:extLst>
              <a:ext uri="{FF2B5EF4-FFF2-40B4-BE49-F238E27FC236}">
                <a16:creationId xmlns:a16="http://schemas.microsoft.com/office/drawing/2014/main" id="{52A03D73-4604-4D15-A835-10C16FF0389A}"/>
              </a:ext>
            </a:extLst>
          </p:cNvPr>
          <p:cNvSpPr txBox="1">
            <a:spLocks noChangeArrowheads="1"/>
          </p:cNvSpPr>
          <p:nvPr userDrawn="1"/>
        </p:nvSpPr>
        <p:spPr bwMode="auto">
          <a:xfrm>
            <a:off x="0" y="0"/>
            <a:ext cx="184150" cy="274638"/>
          </a:xfrm>
          <a:prstGeom prst="rect">
            <a:avLst/>
          </a:prstGeom>
          <a:noFill/>
          <a:ln>
            <a:noFill/>
          </a:ln>
          <a:effectLst/>
        </p:spPr>
        <p:txBody>
          <a:bodyPr wrap="none">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eaLnBrk="1" hangingPunct="1">
              <a:defRPr/>
            </a:pPr>
            <a:endParaRPr lang="en-US" altLang="en-US" sz="1200">
              <a:solidFill>
                <a:srgbClr val="000099"/>
              </a:solidFill>
            </a:endParaRPr>
          </a:p>
        </p:txBody>
      </p:sp>
      <p:sp>
        <p:nvSpPr>
          <p:cNvPr id="20532226" name="Rectangle 2"/>
          <p:cNvSpPr>
            <a:spLocks noGrp="1" noChangeArrowheads="1"/>
          </p:cNvSpPr>
          <p:nvPr>
            <p:ph type="subTitle" idx="1"/>
          </p:nvPr>
        </p:nvSpPr>
        <p:spPr>
          <a:xfrm>
            <a:off x="619761" y="2754149"/>
            <a:ext cx="4114798" cy="307777"/>
          </a:xfrm>
        </p:spPr>
        <p:txBody>
          <a:bodyPr wrap="square">
            <a:spAutoFit/>
          </a:bodyPr>
          <a:lstStyle>
            <a:lvl1pPr marL="0" indent="0">
              <a:lnSpc>
                <a:spcPct val="100000"/>
              </a:lnSpc>
              <a:spcBef>
                <a:spcPct val="0"/>
              </a:spcBef>
              <a:buFont typeface="Arial" charset="0"/>
              <a:buNone/>
              <a:defRPr sz="1400" b="0" i="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p>
        </p:txBody>
      </p:sp>
      <p:sp>
        <p:nvSpPr>
          <p:cNvPr id="20532227" name="Rectangle 3"/>
          <p:cNvSpPr>
            <a:spLocks noGrp="1" noChangeArrowheads="1"/>
          </p:cNvSpPr>
          <p:nvPr>
            <p:ph type="ctrTitle"/>
          </p:nvPr>
        </p:nvSpPr>
        <p:spPr bwMode="auto">
          <a:xfrm>
            <a:off x="609600" y="1500187"/>
            <a:ext cx="4114799" cy="790575"/>
          </a:xfrm>
          <a:prstGeom prst="rect">
            <a:avLst/>
          </a:prstGeom>
        </p:spPr>
        <p:txBody>
          <a:bodyPr anchor="t"/>
          <a:lstStyle>
            <a:lvl1pPr>
              <a:lnSpc>
                <a:spcPct val="100000"/>
              </a:lnSpc>
              <a:defRPr sz="2800" b="1" i="0">
                <a:solidFill>
                  <a:schemeClr val="bg1"/>
                </a:solidFill>
                <a:latin typeface="Georgia" panose="02040502050405020303" pitchFamily="18" charset="0"/>
              </a:defRPr>
            </a:lvl1pPr>
          </a:lstStyle>
          <a:p>
            <a:pPr lvl="0"/>
            <a:r>
              <a:rPr lang="en-US" noProof="0"/>
              <a:t>Click to edit Master title style</a:t>
            </a:r>
          </a:p>
        </p:txBody>
      </p:sp>
      <p:pic>
        <p:nvPicPr>
          <p:cNvPr id="15" name="Picture 14" descr="A white text on a black background&#10;&#10;Description automatically generated">
            <a:extLst>
              <a:ext uri="{FF2B5EF4-FFF2-40B4-BE49-F238E27FC236}">
                <a16:creationId xmlns:a16="http://schemas.microsoft.com/office/drawing/2014/main" id="{505CCBC5-32C6-2165-D5DC-F49EB3804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1" y="497608"/>
            <a:ext cx="2362199" cy="373259"/>
          </a:xfrm>
          <a:prstGeom prst="rect">
            <a:avLst/>
          </a:prstGeom>
        </p:spPr>
      </p:pic>
    </p:spTree>
    <p:extLst>
      <p:ext uri="{BB962C8B-B14F-4D97-AF65-F5344CB8AC3E}">
        <p14:creationId xmlns:p14="http://schemas.microsoft.com/office/powerpoint/2010/main" val="76632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7675" y="50800"/>
            <a:ext cx="8262938" cy="593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1524000" y="6356350"/>
            <a:ext cx="4591050" cy="365125"/>
          </a:xfrm>
          <a:prstGeom prst="rect">
            <a:avLst/>
          </a:prstGeom>
        </p:spPr>
        <p:txBody>
          <a:bodyPr/>
          <a:lstStyle/>
          <a:p>
            <a:pPr>
              <a:defRPr/>
            </a:pPr>
            <a:endParaRPr lang="en-US"/>
          </a:p>
        </p:txBody>
      </p:sp>
    </p:spTree>
    <p:extLst>
      <p:ext uri="{BB962C8B-B14F-4D97-AF65-F5344CB8AC3E}">
        <p14:creationId xmlns:p14="http://schemas.microsoft.com/office/powerpoint/2010/main" val="284138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7675" y="50800"/>
            <a:ext cx="8262938" cy="461963"/>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5613" y="795338"/>
            <a:ext cx="8234362" cy="5186362"/>
          </a:xfrm>
        </p:spPr>
        <p:txBody>
          <a:bodyPr/>
          <a:lstStyle/>
          <a:p>
            <a:pPr lvl="0"/>
            <a:endParaRPr lang="en-US" noProof="0"/>
          </a:p>
        </p:txBody>
      </p:sp>
    </p:spTree>
    <p:extLst>
      <p:ext uri="{BB962C8B-B14F-4D97-AF65-F5344CB8AC3E}">
        <p14:creationId xmlns:p14="http://schemas.microsoft.com/office/powerpoint/2010/main" val="416693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B3AC08-7760-218C-7D9C-D84F76BACF93}"/>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a:t>Section title here</a:t>
            </a:r>
          </a:p>
        </p:txBody>
      </p:sp>
    </p:spTree>
    <p:extLst>
      <p:ext uri="{BB962C8B-B14F-4D97-AF65-F5344CB8AC3E}">
        <p14:creationId xmlns:p14="http://schemas.microsoft.com/office/powerpoint/2010/main" val="2218707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hart pag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838200"/>
            <a:ext cx="3886200" cy="284164"/>
          </a:xfrm>
        </p:spPr>
        <p:txBody>
          <a:bodyPr anchor="ctr"/>
          <a:lstStyle>
            <a:lvl1pPr marL="0" indent="0">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 here and here</a:t>
            </a:r>
          </a:p>
        </p:txBody>
      </p:sp>
      <p:sp>
        <p:nvSpPr>
          <p:cNvPr id="8" name="Text Placeholder 2">
            <a:extLst>
              <a:ext uri="{FF2B5EF4-FFF2-40B4-BE49-F238E27FC236}">
                <a16:creationId xmlns:a16="http://schemas.microsoft.com/office/drawing/2014/main" id="{3EDF7E7A-1485-25E9-B874-766ABFCE15BE}"/>
              </a:ext>
            </a:extLst>
          </p:cNvPr>
          <p:cNvSpPr>
            <a:spLocks noGrp="1"/>
          </p:cNvSpPr>
          <p:nvPr>
            <p:ph type="body" idx="10" hasCustomPrompt="1"/>
          </p:nvPr>
        </p:nvSpPr>
        <p:spPr>
          <a:xfrm>
            <a:off x="4791074" y="838200"/>
            <a:ext cx="3895726" cy="284164"/>
          </a:xfrm>
        </p:spPr>
        <p:txBody>
          <a:bodyPr anchor="ctr"/>
          <a:lstStyle>
            <a:lvl1pPr marL="0" indent="0">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 here and here</a:t>
            </a:r>
          </a:p>
        </p:txBody>
      </p:sp>
      <p:sp>
        <p:nvSpPr>
          <p:cNvPr id="9" name="Text Placeholder 2">
            <a:extLst>
              <a:ext uri="{FF2B5EF4-FFF2-40B4-BE49-F238E27FC236}">
                <a16:creationId xmlns:a16="http://schemas.microsoft.com/office/drawing/2014/main" id="{F154EB57-0D4F-FD34-3AD9-E9861C9363E1}"/>
              </a:ext>
            </a:extLst>
          </p:cNvPr>
          <p:cNvSpPr>
            <a:spLocks noGrp="1"/>
          </p:cNvSpPr>
          <p:nvPr>
            <p:ph type="body" idx="11" hasCustomPrompt="1"/>
          </p:nvPr>
        </p:nvSpPr>
        <p:spPr>
          <a:xfrm>
            <a:off x="447675" y="5867400"/>
            <a:ext cx="8262938" cy="381000"/>
          </a:xfrm>
        </p:spPr>
        <p:txBody>
          <a:bodyPr anchor="ctr"/>
          <a:lstStyle>
            <a:lvl1pPr marL="0" indent="0" algn="ctr">
              <a:buNone/>
              <a:defRPr sz="1000" b="0" i="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Note here and here.</a:t>
            </a:r>
          </a:p>
        </p:txBody>
      </p:sp>
      <p:sp>
        <p:nvSpPr>
          <p:cNvPr id="10" name="Chart Placeholder 2">
            <a:extLst>
              <a:ext uri="{FF2B5EF4-FFF2-40B4-BE49-F238E27FC236}">
                <a16:creationId xmlns:a16="http://schemas.microsoft.com/office/drawing/2014/main" id="{D8ED2D3E-A8C7-61FD-53EE-FD8A3D34D740}"/>
              </a:ext>
            </a:extLst>
          </p:cNvPr>
          <p:cNvSpPr>
            <a:spLocks noGrp="1"/>
          </p:cNvSpPr>
          <p:nvPr>
            <p:ph type="chart" idx="12"/>
          </p:nvPr>
        </p:nvSpPr>
        <p:spPr>
          <a:xfrm>
            <a:off x="460116" y="1295399"/>
            <a:ext cx="3917951" cy="4343401"/>
          </a:xfrm>
        </p:spPr>
        <p:txBody>
          <a:bodyPr/>
          <a:lstStyle>
            <a:lvl1pPr marL="0" indent="0">
              <a:buNone/>
              <a:defRPr>
                <a:solidFill>
                  <a:schemeClr val="tx1"/>
                </a:solidFill>
              </a:defRPr>
            </a:lvl1pPr>
          </a:lstStyle>
          <a:p>
            <a:pPr lvl="0"/>
            <a:endParaRPr lang="en-US" noProof="0"/>
          </a:p>
        </p:txBody>
      </p:sp>
      <p:sp>
        <p:nvSpPr>
          <p:cNvPr id="11" name="Chart Placeholder 2">
            <a:extLst>
              <a:ext uri="{FF2B5EF4-FFF2-40B4-BE49-F238E27FC236}">
                <a16:creationId xmlns:a16="http://schemas.microsoft.com/office/drawing/2014/main" id="{948B5492-E918-30FB-0D92-D4A7D24980AE}"/>
              </a:ext>
            </a:extLst>
          </p:cNvPr>
          <p:cNvSpPr>
            <a:spLocks noGrp="1"/>
          </p:cNvSpPr>
          <p:nvPr>
            <p:ph type="chart" idx="13"/>
          </p:nvPr>
        </p:nvSpPr>
        <p:spPr>
          <a:xfrm>
            <a:off x="4792662" y="1295399"/>
            <a:ext cx="3917951" cy="4343401"/>
          </a:xfrm>
        </p:spPr>
        <p:txBody>
          <a:bodyPr/>
          <a:lstStyle>
            <a:lvl1pPr marL="0" indent="0">
              <a:buNone/>
              <a:defRPr>
                <a:solidFill>
                  <a:schemeClr val="tx1"/>
                </a:solidFill>
              </a:defRPr>
            </a:lvl1pPr>
          </a:lstStyle>
          <a:p>
            <a:pPr lvl="0"/>
            <a:endParaRPr lang="en-US" noProof="0"/>
          </a:p>
        </p:txBody>
      </p:sp>
      <p:sp>
        <p:nvSpPr>
          <p:cNvPr id="2" name="Title 1">
            <a:extLst>
              <a:ext uri="{FF2B5EF4-FFF2-40B4-BE49-F238E27FC236}">
                <a16:creationId xmlns:a16="http://schemas.microsoft.com/office/drawing/2014/main" id="{06D27D87-9A75-146B-DDF6-6E46AE7BF9BD}"/>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a:t>Section title here</a:t>
            </a:r>
          </a:p>
        </p:txBody>
      </p:sp>
    </p:spTree>
    <p:extLst>
      <p:ext uri="{BB962C8B-B14F-4D97-AF65-F5344CB8AC3E}">
        <p14:creationId xmlns:p14="http://schemas.microsoft.com/office/powerpoint/2010/main" val="344142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hart pag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EE23F7B-1571-8A13-7989-EED6672BC22C}"/>
              </a:ext>
            </a:extLst>
          </p:cNvPr>
          <p:cNvSpPr>
            <a:spLocks noGrp="1"/>
          </p:cNvSpPr>
          <p:nvPr>
            <p:ph type="body" idx="1" hasCustomPrompt="1"/>
          </p:nvPr>
        </p:nvSpPr>
        <p:spPr>
          <a:xfrm>
            <a:off x="457200" y="838200"/>
            <a:ext cx="8250496" cy="284164"/>
          </a:xfrm>
        </p:spPr>
        <p:txBody>
          <a:bodyPr anchor="ctr"/>
          <a:lstStyle>
            <a:lvl1pPr marL="0" indent="0">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 here and here</a:t>
            </a:r>
          </a:p>
        </p:txBody>
      </p:sp>
      <p:sp>
        <p:nvSpPr>
          <p:cNvPr id="6" name="Text Placeholder 2">
            <a:extLst>
              <a:ext uri="{FF2B5EF4-FFF2-40B4-BE49-F238E27FC236}">
                <a16:creationId xmlns:a16="http://schemas.microsoft.com/office/drawing/2014/main" id="{3BE75CBC-1C5E-C0E7-B7F1-F3B2A6AE64C2}"/>
              </a:ext>
            </a:extLst>
          </p:cNvPr>
          <p:cNvSpPr>
            <a:spLocks noGrp="1"/>
          </p:cNvSpPr>
          <p:nvPr>
            <p:ph type="body" idx="11" hasCustomPrompt="1"/>
          </p:nvPr>
        </p:nvSpPr>
        <p:spPr>
          <a:xfrm>
            <a:off x="447675" y="5867400"/>
            <a:ext cx="8262938" cy="381000"/>
          </a:xfrm>
        </p:spPr>
        <p:txBody>
          <a:bodyPr anchor="ctr"/>
          <a:lstStyle>
            <a:lvl1pPr marL="0" indent="0" algn="ctr">
              <a:buNone/>
              <a:defRPr sz="1000" b="0" i="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Note here and here.</a:t>
            </a:r>
          </a:p>
        </p:txBody>
      </p:sp>
      <p:sp>
        <p:nvSpPr>
          <p:cNvPr id="7" name="Chart Placeholder 2">
            <a:extLst>
              <a:ext uri="{FF2B5EF4-FFF2-40B4-BE49-F238E27FC236}">
                <a16:creationId xmlns:a16="http://schemas.microsoft.com/office/drawing/2014/main" id="{1C23CA15-7E23-5B1D-8939-DFF2D1597885}"/>
              </a:ext>
            </a:extLst>
          </p:cNvPr>
          <p:cNvSpPr>
            <a:spLocks noGrp="1"/>
          </p:cNvSpPr>
          <p:nvPr>
            <p:ph type="chart" idx="12"/>
          </p:nvPr>
        </p:nvSpPr>
        <p:spPr>
          <a:xfrm>
            <a:off x="460116" y="1295399"/>
            <a:ext cx="8250497" cy="4343401"/>
          </a:xfrm>
        </p:spPr>
        <p:txBody>
          <a:bodyPr/>
          <a:lstStyle>
            <a:lvl1pPr marL="0" indent="0">
              <a:buNone/>
              <a:defRPr>
                <a:solidFill>
                  <a:schemeClr val="tx1"/>
                </a:solidFill>
              </a:defRPr>
            </a:lvl1pPr>
          </a:lstStyle>
          <a:p>
            <a:pPr lvl="0"/>
            <a:endParaRPr lang="en-US" noProof="0"/>
          </a:p>
        </p:txBody>
      </p:sp>
      <p:sp>
        <p:nvSpPr>
          <p:cNvPr id="2" name="Title 1">
            <a:extLst>
              <a:ext uri="{FF2B5EF4-FFF2-40B4-BE49-F238E27FC236}">
                <a16:creationId xmlns:a16="http://schemas.microsoft.com/office/drawing/2014/main" id="{2363AF93-2F69-9B78-AE50-E3F6BF368DCA}"/>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a:t>Section title here</a:t>
            </a:r>
          </a:p>
        </p:txBody>
      </p:sp>
    </p:spTree>
    <p:extLst>
      <p:ext uri="{BB962C8B-B14F-4D97-AF65-F5344CB8AC3E}">
        <p14:creationId xmlns:p14="http://schemas.microsoft.com/office/powerpoint/2010/main" val="1941945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x chart pag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F683EE3-9E02-E6E4-B303-36AE214EDA92}"/>
              </a:ext>
            </a:extLst>
          </p:cNvPr>
          <p:cNvSpPr>
            <a:spLocks noGrp="1"/>
          </p:cNvSpPr>
          <p:nvPr>
            <p:ph type="body" idx="1" hasCustomPrompt="1"/>
          </p:nvPr>
        </p:nvSpPr>
        <p:spPr>
          <a:xfrm>
            <a:off x="457200" y="8382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 here and here and here and here</a:t>
            </a:r>
          </a:p>
        </p:txBody>
      </p:sp>
      <p:sp>
        <p:nvSpPr>
          <p:cNvPr id="7" name="Chart Placeholder 2">
            <a:extLst>
              <a:ext uri="{FF2B5EF4-FFF2-40B4-BE49-F238E27FC236}">
                <a16:creationId xmlns:a16="http://schemas.microsoft.com/office/drawing/2014/main" id="{B0FE12AF-A726-B158-94B9-AAAF4CC2670B}"/>
              </a:ext>
            </a:extLst>
          </p:cNvPr>
          <p:cNvSpPr>
            <a:spLocks noGrp="1"/>
          </p:cNvSpPr>
          <p:nvPr>
            <p:ph type="chart" idx="12"/>
          </p:nvPr>
        </p:nvSpPr>
        <p:spPr>
          <a:xfrm>
            <a:off x="460117" y="1295399"/>
            <a:ext cx="2435484" cy="1828801"/>
          </a:xfrm>
        </p:spPr>
        <p:txBody>
          <a:bodyPr/>
          <a:lstStyle>
            <a:lvl1pPr marL="0" indent="0">
              <a:buNone/>
              <a:defRPr>
                <a:solidFill>
                  <a:schemeClr val="tx1"/>
                </a:solidFill>
              </a:defRPr>
            </a:lvl1pPr>
          </a:lstStyle>
          <a:p>
            <a:pPr lvl="0"/>
            <a:endParaRPr lang="en-US" noProof="0"/>
          </a:p>
        </p:txBody>
      </p:sp>
      <p:sp>
        <p:nvSpPr>
          <p:cNvPr id="13" name="Text Placeholder 2">
            <a:extLst>
              <a:ext uri="{FF2B5EF4-FFF2-40B4-BE49-F238E27FC236}">
                <a16:creationId xmlns:a16="http://schemas.microsoft.com/office/drawing/2014/main" id="{666FD16A-8217-CEB5-7700-62B6F5AEE8AB}"/>
              </a:ext>
            </a:extLst>
          </p:cNvPr>
          <p:cNvSpPr>
            <a:spLocks noGrp="1"/>
          </p:cNvSpPr>
          <p:nvPr>
            <p:ph type="body" idx="13" hasCustomPrompt="1"/>
          </p:nvPr>
        </p:nvSpPr>
        <p:spPr>
          <a:xfrm>
            <a:off x="441446" y="34290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 here and here and here and here</a:t>
            </a:r>
          </a:p>
        </p:txBody>
      </p:sp>
      <p:sp>
        <p:nvSpPr>
          <p:cNvPr id="14" name="Chart Placeholder 2">
            <a:extLst>
              <a:ext uri="{FF2B5EF4-FFF2-40B4-BE49-F238E27FC236}">
                <a16:creationId xmlns:a16="http://schemas.microsoft.com/office/drawing/2014/main" id="{04E32DC2-C833-0C58-2033-E818386B4A1F}"/>
              </a:ext>
            </a:extLst>
          </p:cNvPr>
          <p:cNvSpPr>
            <a:spLocks noGrp="1"/>
          </p:cNvSpPr>
          <p:nvPr>
            <p:ph type="chart" idx="14"/>
          </p:nvPr>
        </p:nvSpPr>
        <p:spPr>
          <a:xfrm>
            <a:off x="444363" y="3886199"/>
            <a:ext cx="2435484" cy="1828801"/>
          </a:xfrm>
        </p:spPr>
        <p:txBody>
          <a:bodyPr/>
          <a:lstStyle>
            <a:lvl1pPr marL="0" indent="0">
              <a:buNone/>
              <a:defRPr>
                <a:solidFill>
                  <a:schemeClr val="tx1"/>
                </a:solidFill>
              </a:defRPr>
            </a:lvl1pPr>
          </a:lstStyle>
          <a:p>
            <a:pPr lvl="0"/>
            <a:endParaRPr lang="en-US" noProof="0"/>
          </a:p>
        </p:txBody>
      </p:sp>
      <p:sp>
        <p:nvSpPr>
          <p:cNvPr id="15" name="Text Placeholder 2">
            <a:extLst>
              <a:ext uri="{FF2B5EF4-FFF2-40B4-BE49-F238E27FC236}">
                <a16:creationId xmlns:a16="http://schemas.microsoft.com/office/drawing/2014/main" id="{8EB9B20F-661E-52BA-441A-7DF09424D011}"/>
              </a:ext>
            </a:extLst>
          </p:cNvPr>
          <p:cNvSpPr>
            <a:spLocks noGrp="1"/>
          </p:cNvSpPr>
          <p:nvPr>
            <p:ph type="body" idx="15" hasCustomPrompt="1"/>
          </p:nvPr>
        </p:nvSpPr>
        <p:spPr>
          <a:xfrm>
            <a:off x="3351341" y="8382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 here and here and here and here</a:t>
            </a:r>
          </a:p>
        </p:txBody>
      </p:sp>
      <p:sp>
        <p:nvSpPr>
          <p:cNvPr id="16" name="Chart Placeholder 2">
            <a:extLst>
              <a:ext uri="{FF2B5EF4-FFF2-40B4-BE49-F238E27FC236}">
                <a16:creationId xmlns:a16="http://schemas.microsoft.com/office/drawing/2014/main" id="{64A04A3C-D7CC-FB83-0F80-857D963EEC68}"/>
              </a:ext>
            </a:extLst>
          </p:cNvPr>
          <p:cNvSpPr>
            <a:spLocks noGrp="1"/>
          </p:cNvSpPr>
          <p:nvPr>
            <p:ph type="chart" idx="16"/>
          </p:nvPr>
        </p:nvSpPr>
        <p:spPr>
          <a:xfrm>
            <a:off x="3354258" y="1295399"/>
            <a:ext cx="2435484" cy="1828801"/>
          </a:xfrm>
        </p:spPr>
        <p:txBody>
          <a:bodyPr/>
          <a:lstStyle>
            <a:lvl1pPr marL="0" indent="0">
              <a:buNone/>
              <a:defRPr>
                <a:solidFill>
                  <a:schemeClr val="tx1"/>
                </a:solidFill>
              </a:defRPr>
            </a:lvl1pPr>
          </a:lstStyle>
          <a:p>
            <a:pPr lvl="0"/>
            <a:endParaRPr lang="en-US" noProof="0"/>
          </a:p>
        </p:txBody>
      </p:sp>
      <p:sp>
        <p:nvSpPr>
          <p:cNvPr id="17" name="Text Placeholder 2">
            <a:extLst>
              <a:ext uri="{FF2B5EF4-FFF2-40B4-BE49-F238E27FC236}">
                <a16:creationId xmlns:a16="http://schemas.microsoft.com/office/drawing/2014/main" id="{AD7C6FE0-7DA6-4DBE-A6B1-6FE6FCAD127A}"/>
              </a:ext>
            </a:extLst>
          </p:cNvPr>
          <p:cNvSpPr>
            <a:spLocks noGrp="1"/>
          </p:cNvSpPr>
          <p:nvPr>
            <p:ph type="body" idx="17" hasCustomPrompt="1"/>
          </p:nvPr>
        </p:nvSpPr>
        <p:spPr>
          <a:xfrm>
            <a:off x="3335587" y="34290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 here and here and here and here</a:t>
            </a:r>
          </a:p>
        </p:txBody>
      </p:sp>
      <p:sp>
        <p:nvSpPr>
          <p:cNvPr id="18" name="Chart Placeholder 2">
            <a:extLst>
              <a:ext uri="{FF2B5EF4-FFF2-40B4-BE49-F238E27FC236}">
                <a16:creationId xmlns:a16="http://schemas.microsoft.com/office/drawing/2014/main" id="{6A9B5478-DE35-D29C-28C3-C8E23E05D2D2}"/>
              </a:ext>
            </a:extLst>
          </p:cNvPr>
          <p:cNvSpPr>
            <a:spLocks noGrp="1"/>
          </p:cNvSpPr>
          <p:nvPr>
            <p:ph type="chart" idx="18"/>
          </p:nvPr>
        </p:nvSpPr>
        <p:spPr>
          <a:xfrm>
            <a:off x="3338504" y="3886199"/>
            <a:ext cx="2435484" cy="1828801"/>
          </a:xfrm>
        </p:spPr>
        <p:txBody>
          <a:bodyPr/>
          <a:lstStyle>
            <a:lvl1pPr marL="0" indent="0">
              <a:buNone/>
              <a:defRPr>
                <a:solidFill>
                  <a:schemeClr val="tx1"/>
                </a:solidFill>
              </a:defRPr>
            </a:lvl1pPr>
          </a:lstStyle>
          <a:p>
            <a:pPr lvl="0"/>
            <a:endParaRPr lang="en-US" noProof="0"/>
          </a:p>
        </p:txBody>
      </p:sp>
      <p:sp>
        <p:nvSpPr>
          <p:cNvPr id="19" name="Text Placeholder 2">
            <a:extLst>
              <a:ext uri="{FF2B5EF4-FFF2-40B4-BE49-F238E27FC236}">
                <a16:creationId xmlns:a16="http://schemas.microsoft.com/office/drawing/2014/main" id="{061222D1-513E-C905-8B56-2084367E2585}"/>
              </a:ext>
            </a:extLst>
          </p:cNvPr>
          <p:cNvSpPr>
            <a:spLocks noGrp="1"/>
          </p:cNvSpPr>
          <p:nvPr>
            <p:ph type="body" idx="19" hasCustomPrompt="1"/>
          </p:nvPr>
        </p:nvSpPr>
        <p:spPr>
          <a:xfrm>
            <a:off x="6261236" y="8382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 here and here and here and here</a:t>
            </a:r>
          </a:p>
        </p:txBody>
      </p:sp>
      <p:sp>
        <p:nvSpPr>
          <p:cNvPr id="20" name="Chart Placeholder 2">
            <a:extLst>
              <a:ext uri="{FF2B5EF4-FFF2-40B4-BE49-F238E27FC236}">
                <a16:creationId xmlns:a16="http://schemas.microsoft.com/office/drawing/2014/main" id="{9FA19C09-C1C0-E586-4D00-8487D37CF278}"/>
              </a:ext>
            </a:extLst>
          </p:cNvPr>
          <p:cNvSpPr>
            <a:spLocks noGrp="1"/>
          </p:cNvSpPr>
          <p:nvPr>
            <p:ph type="chart" idx="20"/>
          </p:nvPr>
        </p:nvSpPr>
        <p:spPr>
          <a:xfrm>
            <a:off x="6264153" y="1295399"/>
            <a:ext cx="2435484" cy="1828801"/>
          </a:xfrm>
        </p:spPr>
        <p:txBody>
          <a:bodyPr/>
          <a:lstStyle>
            <a:lvl1pPr marL="0" indent="0">
              <a:buNone/>
              <a:defRPr>
                <a:solidFill>
                  <a:schemeClr val="tx1"/>
                </a:solidFill>
              </a:defRPr>
            </a:lvl1pPr>
          </a:lstStyle>
          <a:p>
            <a:pPr lvl="0"/>
            <a:endParaRPr lang="en-US" noProof="0"/>
          </a:p>
        </p:txBody>
      </p:sp>
      <p:sp>
        <p:nvSpPr>
          <p:cNvPr id="21" name="Text Placeholder 2">
            <a:extLst>
              <a:ext uri="{FF2B5EF4-FFF2-40B4-BE49-F238E27FC236}">
                <a16:creationId xmlns:a16="http://schemas.microsoft.com/office/drawing/2014/main" id="{1C889C50-1BD9-D31E-DD84-75BBCD3FA0A2}"/>
              </a:ext>
            </a:extLst>
          </p:cNvPr>
          <p:cNvSpPr>
            <a:spLocks noGrp="1"/>
          </p:cNvSpPr>
          <p:nvPr>
            <p:ph type="body" idx="21" hasCustomPrompt="1"/>
          </p:nvPr>
        </p:nvSpPr>
        <p:spPr>
          <a:xfrm>
            <a:off x="6245482" y="34290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title here and here and here and here</a:t>
            </a:r>
          </a:p>
        </p:txBody>
      </p:sp>
      <p:sp>
        <p:nvSpPr>
          <p:cNvPr id="22" name="Chart Placeholder 2">
            <a:extLst>
              <a:ext uri="{FF2B5EF4-FFF2-40B4-BE49-F238E27FC236}">
                <a16:creationId xmlns:a16="http://schemas.microsoft.com/office/drawing/2014/main" id="{DA91C172-12F9-F090-2E50-1381072B8430}"/>
              </a:ext>
            </a:extLst>
          </p:cNvPr>
          <p:cNvSpPr>
            <a:spLocks noGrp="1"/>
          </p:cNvSpPr>
          <p:nvPr>
            <p:ph type="chart" idx="22"/>
          </p:nvPr>
        </p:nvSpPr>
        <p:spPr>
          <a:xfrm>
            <a:off x="6248399" y="3886199"/>
            <a:ext cx="2435484" cy="1828801"/>
          </a:xfrm>
        </p:spPr>
        <p:txBody>
          <a:bodyPr/>
          <a:lstStyle>
            <a:lvl1pPr marL="0" indent="0">
              <a:buNone/>
              <a:defRPr>
                <a:solidFill>
                  <a:schemeClr val="tx1"/>
                </a:solidFill>
              </a:defRPr>
            </a:lvl1pPr>
          </a:lstStyle>
          <a:p>
            <a:pPr lvl="0"/>
            <a:endParaRPr lang="en-US" noProof="0"/>
          </a:p>
        </p:txBody>
      </p:sp>
      <p:sp>
        <p:nvSpPr>
          <p:cNvPr id="23" name="Title 1">
            <a:extLst>
              <a:ext uri="{FF2B5EF4-FFF2-40B4-BE49-F238E27FC236}">
                <a16:creationId xmlns:a16="http://schemas.microsoft.com/office/drawing/2014/main" id="{65F1FB05-6B9E-9E53-6453-B0587A92F63D}"/>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a:t>Section title here</a:t>
            </a:r>
          </a:p>
        </p:txBody>
      </p:sp>
      <p:sp>
        <p:nvSpPr>
          <p:cNvPr id="24" name="Text Placeholder 2">
            <a:extLst>
              <a:ext uri="{FF2B5EF4-FFF2-40B4-BE49-F238E27FC236}">
                <a16:creationId xmlns:a16="http://schemas.microsoft.com/office/drawing/2014/main" id="{D80A9761-D1F6-FB65-7CBA-69608FF40D1C}"/>
              </a:ext>
            </a:extLst>
          </p:cNvPr>
          <p:cNvSpPr>
            <a:spLocks noGrp="1"/>
          </p:cNvSpPr>
          <p:nvPr>
            <p:ph type="body" idx="11" hasCustomPrompt="1"/>
          </p:nvPr>
        </p:nvSpPr>
        <p:spPr>
          <a:xfrm>
            <a:off x="447675" y="5867400"/>
            <a:ext cx="8262938" cy="381000"/>
          </a:xfrm>
        </p:spPr>
        <p:txBody>
          <a:bodyPr anchor="ctr"/>
          <a:lstStyle>
            <a:lvl1pPr marL="0" indent="0" algn="ctr">
              <a:buNone/>
              <a:defRPr sz="1000" b="0" i="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Note here and here.</a:t>
            </a:r>
          </a:p>
        </p:txBody>
      </p:sp>
    </p:spTree>
    <p:extLst>
      <p:ext uri="{BB962C8B-B14F-4D97-AF65-F5344CB8AC3E}">
        <p14:creationId xmlns:p14="http://schemas.microsoft.com/office/powerpoint/2010/main" val="7238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thodology or commentary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098BF8-9B8C-9C0A-F321-96E7298CC7F6}"/>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a:t>Section title here</a:t>
            </a:r>
          </a:p>
        </p:txBody>
      </p:sp>
      <p:sp>
        <p:nvSpPr>
          <p:cNvPr id="9" name="Text Placeholder 2">
            <a:extLst>
              <a:ext uri="{FF2B5EF4-FFF2-40B4-BE49-F238E27FC236}">
                <a16:creationId xmlns:a16="http://schemas.microsoft.com/office/drawing/2014/main" id="{6FA750C8-156A-501E-4BB5-077E9F5F1922}"/>
              </a:ext>
            </a:extLst>
          </p:cNvPr>
          <p:cNvSpPr>
            <a:spLocks noGrp="1"/>
          </p:cNvSpPr>
          <p:nvPr>
            <p:ph type="body" idx="11" hasCustomPrompt="1"/>
          </p:nvPr>
        </p:nvSpPr>
        <p:spPr>
          <a:xfrm>
            <a:off x="447675" y="914400"/>
            <a:ext cx="8262938" cy="5029200"/>
          </a:xfrm>
        </p:spPr>
        <p:txBody>
          <a:bodyPr anchor="t"/>
          <a:lstStyle>
            <a:lvl1pPr marL="0" indent="0" algn="l">
              <a:buNone/>
              <a:defRPr sz="1000" b="0" i="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Commentary here and here.</a:t>
            </a:r>
          </a:p>
        </p:txBody>
      </p:sp>
    </p:spTree>
    <p:extLst>
      <p:ext uri="{BB962C8B-B14F-4D97-AF65-F5344CB8AC3E}">
        <p14:creationId xmlns:p14="http://schemas.microsoft.com/office/powerpoint/2010/main" val="242717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A502E8-68D9-A364-7E92-6B8012F5BDC1}"/>
              </a:ext>
            </a:extLst>
          </p:cNvPr>
          <p:cNvSpPr>
            <a:spLocks noGrp="1" noRot="1" noMove="1" noResize="1" noEditPoints="1" noAdjustHandles="1" noChangeArrowheads="1" noChangeShapeType="1"/>
          </p:cNvSpPr>
          <p:nvPr userDrawn="1"/>
        </p:nvSpPr>
        <p:spPr bwMode="auto">
          <a:xfrm>
            <a:off x="0" y="0"/>
            <a:ext cx="9144000" cy="6324600"/>
          </a:xfrm>
          <a:prstGeom prst="rect">
            <a:avLst/>
          </a:prstGeom>
          <a:solidFill>
            <a:srgbClr val="F8F5EF"/>
          </a:solidFill>
          <a:ln>
            <a:noFill/>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outerShdw blurRad="38100" dist="38100" dir="2700000" algn="tl">
                  <a:srgbClr val="000000">
                    <a:alpha val="43137"/>
                  </a:srgbClr>
                </a:outerShdw>
              </a:effectLst>
              <a:latin typeface="Times New Roman" pitchFamily="18" charset="0"/>
            </a:endParaRPr>
          </a:p>
        </p:txBody>
      </p:sp>
      <p:cxnSp>
        <p:nvCxnSpPr>
          <p:cNvPr id="4" name="Straight Connector 3">
            <a:extLst>
              <a:ext uri="{FF2B5EF4-FFF2-40B4-BE49-F238E27FC236}">
                <a16:creationId xmlns:a16="http://schemas.microsoft.com/office/drawing/2014/main" id="{F5FDAD83-5CA5-7069-3846-25D8686EB80C}"/>
              </a:ext>
            </a:extLst>
          </p:cNvPr>
          <p:cNvCxnSpPr/>
          <p:nvPr userDrawn="1"/>
        </p:nvCxnSpPr>
        <p:spPr bwMode="auto">
          <a:xfrm>
            <a:off x="452438" y="609600"/>
            <a:ext cx="8234362" cy="0"/>
          </a:xfrm>
          <a:prstGeom prst="line">
            <a:avLst/>
          </a:prstGeom>
          <a:noFill/>
          <a:ln w="9525" cap="flat" cmpd="sng" algn="ctr">
            <a:solidFill>
              <a:srgbClr val="C0BCB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descr="A blue text on a black background&#10;&#10;Description automatically generated">
            <a:extLst>
              <a:ext uri="{FF2B5EF4-FFF2-40B4-BE49-F238E27FC236}">
                <a16:creationId xmlns:a16="http://schemas.microsoft.com/office/drawing/2014/main" id="{03BCE518-F7DB-8228-9E51-4EFCCB73E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513" y="248271"/>
            <a:ext cx="1111250" cy="175592"/>
          </a:xfrm>
          <a:prstGeom prst="rect">
            <a:avLst/>
          </a:prstGeom>
        </p:spPr>
      </p:pic>
      <p:sp>
        <p:nvSpPr>
          <p:cNvPr id="6" name="Title 1">
            <a:extLst>
              <a:ext uri="{FF2B5EF4-FFF2-40B4-BE49-F238E27FC236}">
                <a16:creationId xmlns:a16="http://schemas.microsoft.com/office/drawing/2014/main" id="{8A448A35-F21E-3798-D723-6835904D7293}"/>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a:t>Section title here</a:t>
            </a:r>
          </a:p>
        </p:txBody>
      </p:sp>
    </p:spTree>
    <p:extLst>
      <p:ext uri="{BB962C8B-B14F-4D97-AF65-F5344CB8AC3E}">
        <p14:creationId xmlns:p14="http://schemas.microsoft.com/office/powerpoint/2010/main" val="398416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A016F-A0F5-8F7A-AD6D-35E37E24A0BE}"/>
              </a:ext>
            </a:extLst>
          </p:cNvPr>
          <p:cNvSpPr/>
          <p:nvPr userDrawn="1"/>
        </p:nvSpPr>
        <p:spPr bwMode="auto">
          <a:xfrm>
            <a:off x="0" y="0"/>
            <a:ext cx="9144000" cy="6324600"/>
          </a:xfrm>
          <a:prstGeom prst="rect">
            <a:avLst/>
          </a:prstGeom>
          <a:solidFill>
            <a:srgbClr val="F8F5EF"/>
          </a:solidFill>
          <a:ln>
            <a:noFill/>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outerShdw blurRad="38100" dist="38100" dir="2700000" algn="tl">
                  <a:srgbClr val="000000">
                    <a:alpha val="43137"/>
                  </a:srgbClr>
                </a:outerShdw>
              </a:effectLst>
              <a:latin typeface="Times New Roman" pitchFamily="18" charset="0"/>
            </a:endParaRPr>
          </a:p>
        </p:txBody>
      </p:sp>
      <p:cxnSp>
        <p:nvCxnSpPr>
          <p:cNvPr id="6" name="Straight Connector 5">
            <a:extLst>
              <a:ext uri="{FF2B5EF4-FFF2-40B4-BE49-F238E27FC236}">
                <a16:creationId xmlns:a16="http://schemas.microsoft.com/office/drawing/2014/main" id="{69C15DE0-4F5E-8C99-3C47-91BC004367C7}"/>
              </a:ext>
            </a:extLst>
          </p:cNvPr>
          <p:cNvCxnSpPr/>
          <p:nvPr userDrawn="1"/>
        </p:nvCxnSpPr>
        <p:spPr bwMode="auto">
          <a:xfrm>
            <a:off x="452438" y="609600"/>
            <a:ext cx="8234362" cy="0"/>
          </a:xfrm>
          <a:prstGeom prst="line">
            <a:avLst/>
          </a:prstGeom>
          <a:noFill/>
          <a:ln w="9525" cap="flat" cmpd="sng" algn="ctr">
            <a:solidFill>
              <a:srgbClr val="C0BCB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258E53BD-8687-9F10-6036-789A11DB9104}"/>
              </a:ext>
            </a:extLst>
          </p:cNvPr>
          <p:cNvPicPr>
            <a:picLocks noChangeAspect="1"/>
          </p:cNvPicPr>
          <p:nvPr userDrawn="1"/>
        </p:nvPicPr>
        <p:blipFill>
          <a:blip r:embed="rId2"/>
          <a:stretch>
            <a:fillRect/>
          </a:stretch>
        </p:blipFill>
        <p:spPr>
          <a:xfrm>
            <a:off x="6680200" y="4088039"/>
            <a:ext cx="2463800" cy="2485798"/>
          </a:xfrm>
          <a:prstGeom prst="rect">
            <a:avLst/>
          </a:prstGeom>
        </p:spPr>
      </p:pic>
      <p:sp>
        <p:nvSpPr>
          <p:cNvPr id="2" name="Title 1">
            <a:extLst>
              <a:ext uri="{FF2B5EF4-FFF2-40B4-BE49-F238E27FC236}">
                <a16:creationId xmlns:a16="http://schemas.microsoft.com/office/drawing/2014/main" id="{AF5D535C-817F-96D2-52CA-EFBF2CAF3034}"/>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a:t>Section title here</a:t>
            </a:r>
          </a:p>
        </p:txBody>
      </p:sp>
      <p:pic>
        <p:nvPicPr>
          <p:cNvPr id="3" name="Picture 2" descr="A blue text on a black background&#10;&#10;Description automatically generated">
            <a:extLst>
              <a:ext uri="{FF2B5EF4-FFF2-40B4-BE49-F238E27FC236}">
                <a16:creationId xmlns:a16="http://schemas.microsoft.com/office/drawing/2014/main" id="{D73BFEE5-5744-3C2B-B192-4173F65615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513" y="248271"/>
            <a:ext cx="1111250" cy="175592"/>
          </a:xfrm>
          <a:prstGeom prst="rect">
            <a:avLst/>
          </a:prstGeom>
        </p:spPr>
      </p:pic>
    </p:spTree>
    <p:extLst>
      <p:ext uri="{BB962C8B-B14F-4D97-AF65-F5344CB8AC3E}">
        <p14:creationId xmlns:p14="http://schemas.microsoft.com/office/powerpoint/2010/main" val="271445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39A763-B9F4-8B5F-BF47-207B4FDD0477}"/>
              </a:ext>
            </a:extLst>
          </p:cNvPr>
          <p:cNvSpPr/>
          <p:nvPr userDrawn="1"/>
        </p:nvSpPr>
        <p:spPr bwMode="auto">
          <a:xfrm>
            <a:off x="0" y="0"/>
            <a:ext cx="9144000" cy="6858000"/>
          </a:xfrm>
          <a:prstGeom prst="rect">
            <a:avLst/>
          </a:prstGeom>
          <a:solidFill>
            <a:srgbClr val="051C38"/>
          </a:solidFill>
          <a:ln>
            <a:noFill/>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outerShdw blurRad="38100" dist="38100" dir="2700000" algn="tl">
                  <a:srgbClr val="000000">
                    <a:alpha val="43137"/>
                  </a:srgbClr>
                </a:outerShdw>
              </a:effectLst>
              <a:latin typeface="Times New Roman" pitchFamily="18" charset="0"/>
            </a:endParaRPr>
          </a:p>
        </p:txBody>
      </p:sp>
      <p:sp>
        <p:nvSpPr>
          <p:cNvPr id="8" name="Text Box 10">
            <a:extLst>
              <a:ext uri="{FF2B5EF4-FFF2-40B4-BE49-F238E27FC236}">
                <a16:creationId xmlns:a16="http://schemas.microsoft.com/office/drawing/2014/main" id="{0E34706D-EF0F-42AD-931B-53ED311B2A15}"/>
              </a:ext>
            </a:extLst>
          </p:cNvPr>
          <p:cNvSpPr txBox="1">
            <a:spLocks noChangeArrowheads="1"/>
          </p:cNvSpPr>
          <p:nvPr userDrawn="1"/>
        </p:nvSpPr>
        <p:spPr bwMode="auto">
          <a:xfrm>
            <a:off x="838200" y="0"/>
            <a:ext cx="2209800" cy="274638"/>
          </a:xfrm>
          <a:prstGeom prst="rect">
            <a:avLst/>
          </a:prstGeom>
          <a:noFill/>
          <a:ln>
            <a:noFill/>
          </a:ln>
          <a:effectLst/>
        </p:spPr>
        <p:txBody>
          <a:bodyPr>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ctr" eaLnBrk="1" hangingPunct="1">
              <a:spcBef>
                <a:spcPct val="50000"/>
              </a:spcBef>
              <a:defRPr/>
            </a:pPr>
            <a:endParaRPr lang="en-US" altLang="en-US" sz="1200">
              <a:solidFill>
                <a:schemeClr val="tx1"/>
              </a:solidFill>
            </a:endParaRPr>
          </a:p>
        </p:txBody>
      </p:sp>
      <p:sp>
        <p:nvSpPr>
          <p:cNvPr id="9" name="Text Box 11">
            <a:extLst>
              <a:ext uri="{FF2B5EF4-FFF2-40B4-BE49-F238E27FC236}">
                <a16:creationId xmlns:a16="http://schemas.microsoft.com/office/drawing/2014/main" id="{52A03D73-4604-4D15-A835-10C16FF0389A}"/>
              </a:ext>
            </a:extLst>
          </p:cNvPr>
          <p:cNvSpPr txBox="1">
            <a:spLocks noChangeArrowheads="1"/>
          </p:cNvSpPr>
          <p:nvPr userDrawn="1"/>
        </p:nvSpPr>
        <p:spPr bwMode="auto">
          <a:xfrm>
            <a:off x="0" y="0"/>
            <a:ext cx="184150" cy="274638"/>
          </a:xfrm>
          <a:prstGeom prst="rect">
            <a:avLst/>
          </a:prstGeom>
          <a:noFill/>
          <a:ln>
            <a:noFill/>
          </a:ln>
          <a:effectLst/>
        </p:spPr>
        <p:txBody>
          <a:bodyPr wrap="none">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eaLnBrk="1" hangingPunct="1">
              <a:defRPr/>
            </a:pPr>
            <a:endParaRPr lang="en-US" altLang="en-US" sz="1200">
              <a:solidFill>
                <a:srgbClr val="000099"/>
              </a:solidFill>
            </a:endParaRPr>
          </a:p>
        </p:txBody>
      </p:sp>
      <p:pic>
        <p:nvPicPr>
          <p:cNvPr id="15" name="Picture 14" descr="A white text on a black background&#10;&#10;Description automatically generated">
            <a:extLst>
              <a:ext uri="{FF2B5EF4-FFF2-40B4-BE49-F238E27FC236}">
                <a16:creationId xmlns:a16="http://schemas.microsoft.com/office/drawing/2014/main" id="{505CCBC5-32C6-2165-D5DC-F49EB3804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1" y="497608"/>
            <a:ext cx="2362199" cy="373259"/>
          </a:xfrm>
          <a:prstGeom prst="rect">
            <a:avLst/>
          </a:prstGeom>
        </p:spPr>
      </p:pic>
      <p:sp>
        <p:nvSpPr>
          <p:cNvPr id="2" name="TextBox 13">
            <a:extLst>
              <a:ext uri="{FF2B5EF4-FFF2-40B4-BE49-F238E27FC236}">
                <a16:creationId xmlns:a16="http://schemas.microsoft.com/office/drawing/2014/main" id="{C3B2EA8C-9F8E-326A-562B-3E973A9F68F4}"/>
              </a:ext>
            </a:extLst>
          </p:cNvPr>
          <p:cNvSpPr txBox="1"/>
          <p:nvPr userDrawn="1"/>
        </p:nvSpPr>
        <p:spPr>
          <a:xfrm>
            <a:off x="533400" y="4790667"/>
            <a:ext cx="7924799" cy="1733808"/>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ts val="13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mn-lt"/>
                <a:ea typeface="+mn-ea"/>
                <a:cs typeface="+mn-cs"/>
              </a:rPr>
              <a:t>Disclaimer</a:t>
            </a:r>
          </a:p>
          <a:p>
            <a:pPr marL="0" marR="0" lvl="0" indent="0" algn="l" defTabSz="914400" eaLnBrk="1" fontAlgn="auto" latinLnBrk="0" hangingPunct="1">
              <a:lnSpc>
                <a:spcPts val="13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bg1"/>
              </a:solidFill>
              <a:effectLst/>
              <a:uLnTx/>
              <a:uFillTx/>
              <a:latin typeface="+mn-lt"/>
              <a:ea typeface="+mn-ea"/>
              <a:cs typeface="+mn-cs"/>
            </a:endParaRPr>
          </a:p>
          <a:p>
            <a:pPr marL="0" marR="0" lvl="0" indent="0" algn="l" defTabSz="914400" eaLnBrk="1" fontAlgn="auto" latinLnBrk="0" hangingPunct="1">
              <a:lnSpc>
                <a:spcPts val="1300"/>
              </a:lnSpc>
              <a:spcBef>
                <a:spcPts val="0"/>
              </a:spcBef>
              <a:spcAft>
                <a:spcPts val="0"/>
              </a:spcAft>
              <a:buClrTx/>
              <a:buSzTx/>
              <a:buFontTx/>
              <a:buNone/>
              <a:tabLst/>
              <a:defRPr/>
            </a:pPr>
            <a:r>
              <a:rPr lang="en-US" sz="1000" dirty="0">
                <a:solidFill>
                  <a:schemeClr val="bg1"/>
                </a:solidFill>
                <a:effectLst/>
                <a:latin typeface="+mn-lt"/>
                <a:ea typeface="+mn-ea"/>
                <a:cs typeface="+mn-cs"/>
              </a:rPr>
              <a:t>COPYRIGHT © 2025 by PitchBook Data, Inc. All rights reserved. No part of this publication may be reproduced in any form or by any means—graphic, electronic, or mechanical, including photocopying, recording, taping, and information storage and retrieval systems—without the express written permission of PitchBook Data, Inc. Contents are based on information from sources believed to be reliable, but accuracy and completeness cannot be guaranteed. Nothing herein should be construed as investment advice, a past, current or future recommendation to buy or sell any security or an offer to sell, or a solicitation of an offer to buy any security. This material does not purport to contain all of the information that a prospective investor may wish to consider and is not to be relied upon as such or used in substitution for the exercise of independent judgment.</a:t>
            </a:r>
          </a:p>
          <a:p>
            <a:pPr marL="0" marR="0" lvl="0" indent="0" algn="l" defTabSz="914400" eaLnBrk="1" fontAlgn="auto" latinLnBrk="0" hangingPunct="1">
              <a:lnSpc>
                <a:spcPts val="11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1F497D">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74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586628-4988-C699-3471-F66CE462BA04}"/>
              </a:ext>
            </a:extLst>
          </p:cNvPr>
          <p:cNvSpPr/>
          <p:nvPr userDrawn="1"/>
        </p:nvSpPr>
        <p:spPr bwMode="auto">
          <a:xfrm>
            <a:off x="0" y="6324600"/>
            <a:ext cx="9144000" cy="533400"/>
          </a:xfrm>
          <a:prstGeom prst="rect">
            <a:avLst/>
          </a:prstGeom>
          <a:solidFill>
            <a:srgbClr val="F0EBDE"/>
          </a:solidFill>
          <a:ln>
            <a:noFill/>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outerShdw blurRad="38100" dist="38100" dir="2700000" algn="tl">
                  <a:srgbClr val="000000">
                    <a:alpha val="43137"/>
                  </a:srgbClr>
                </a:outerShdw>
              </a:effectLst>
              <a:latin typeface="Times New Roman" pitchFamily="18" charset="0"/>
            </a:endParaRPr>
          </a:p>
        </p:txBody>
      </p:sp>
      <p:sp>
        <p:nvSpPr>
          <p:cNvPr id="20531202" name="Rectangle 2">
            <a:extLst>
              <a:ext uri="{FF2B5EF4-FFF2-40B4-BE49-F238E27FC236}">
                <a16:creationId xmlns:a16="http://schemas.microsoft.com/office/drawing/2014/main" id="{3FABB6BC-19E7-4DC1-9386-B6A52D4F53FC}"/>
              </a:ext>
            </a:extLst>
          </p:cNvPr>
          <p:cNvSpPr>
            <a:spLocks noChangeArrowheads="1"/>
          </p:cNvSpPr>
          <p:nvPr/>
        </p:nvSpPr>
        <p:spPr bwMode="auto">
          <a:xfrm>
            <a:off x="0" y="0"/>
            <a:ext cx="9144000" cy="838200"/>
          </a:xfrm>
          <a:prstGeom prst="rect">
            <a:avLst/>
          </a:prstGeom>
          <a:solidFill>
            <a:schemeClr val="bg1"/>
          </a:solidFill>
          <a:ln>
            <a:noFill/>
          </a:ln>
          <a:effectLst/>
        </p:spPr>
        <p:txBody>
          <a:bodyPr wrap="none" anchor="ct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ctr" eaLnBrk="1" hangingPunct="1">
              <a:defRPr/>
            </a:pPr>
            <a:endParaRPr lang="en-US" altLang="en-US">
              <a:effectLst>
                <a:outerShdw blurRad="38100" dist="38100" dir="2700000" algn="tl">
                  <a:srgbClr val="C0C0C0"/>
                </a:outerShdw>
              </a:effectLst>
            </a:endParaRPr>
          </a:p>
        </p:txBody>
      </p:sp>
      <p:sp>
        <p:nvSpPr>
          <p:cNvPr id="1028" name="Rectangle 4">
            <a:extLst>
              <a:ext uri="{FF2B5EF4-FFF2-40B4-BE49-F238E27FC236}">
                <a16:creationId xmlns:a16="http://schemas.microsoft.com/office/drawing/2014/main" id="{A4F67524-A5B1-48F7-B853-76CAC38EC783}"/>
              </a:ext>
            </a:extLst>
          </p:cNvPr>
          <p:cNvSpPr>
            <a:spLocks noChangeArrowheads="1"/>
          </p:cNvSpPr>
          <p:nvPr/>
        </p:nvSpPr>
        <p:spPr bwMode="gray">
          <a:xfrm>
            <a:off x="8686800" y="6591300"/>
            <a:ext cx="381000" cy="231854"/>
          </a:xfrm>
          <a:prstGeom prst="rect">
            <a:avLst/>
          </a:prstGeom>
          <a:noFill/>
          <a:ln>
            <a:noFill/>
          </a:ln>
        </p:spPr>
        <p:txBody>
          <a:bodyPr/>
          <a:lstStyle>
            <a:lvl1pPr>
              <a:defRPr>
                <a:solidFill>
                  <a:schemeClr val="tx2"/>
                </a:solidFill>
                <a:latin typeface="Times New Roman" panose="02020603050405020304" pitchFamily="18" charset="0"/>
                <a:cs typeface="Arial" panose="020B0604020202020204" pitchFamily="34" charset="0"/>
              </a:defRPr>
            </a:lvl1pPr>
            <a:lvl2pPr marL="742950" indent="-285750">
              <a:defRPr>
                <a:solidFill>
                  <a:schemeClr val="tx2"/>
                </a:solidFill>
                <a:latin typeface="Times New Roman" panose="02020603050405020304" pitchFamily="18" charset="0"/>
                <a:cs typeface="Arial" panose="020B0604020202020204" pitchFamily="34" charset="0"/>
              </a:defRPr>
            </a:lvl2pPr>
            <a:lvl3pPr marL="1143000" indent="-228600">
              <a:defRPr>
                <a:solidFill>
                  <a:schemeClr val="tx2"/>
                </a:solidFill>
                <a:latin typeface="Times New Roman" panose="02020603050405020304" pitchFamily="18" charset="0"/>
                <a:cs typeface="Arial" panose="020B0604020202020204" pitchFamily="34" charset="0"/>
              </a:defRPr>
            </a:lvl3pPr>
            <a:lvl4pPr marL="1600200" indent="-228600">
              <a:defRPr>
                <a:solidFill>
                  <a:schemeClr val="tx2"/>
                </a:solidFill>
                <a:latin typeface="Times New Roman" panose="02020603050405020304" pitchFamily="18" charset="0"/>
                <a:cs typeface="Arial" panose="020B0604020202020204" pitchFamily="34" charset="0"/>
              </a:defRPr>
            </a:lvl4pPr>
            <a:lvl5pPr marL="2057400" indent="-228600">
              <a:defRPr>
                <a:solidFill>
                  <a:schemeClr val="tx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9pPr>
          </a:lstStyle>
          <a:p>
            <a:fld id="{0162D562-5089-4278-A444-04FB2888F46C}" type="slidenum">
              <a:rPr lang="en-US" altLang="en-US" sz="800" b="1" i="0" smtClean="0">
                <a:solidFill>
                  <a:schemeClr val="tx1"/>
                </a:solidFill>
                <a:latin typeface="+mn-lt"/>
              </a:rPr>
              <a:pPr/>
              <a:t>‹#›</a:t>
            </a:fld>
            <a:endParaRPr lang="en-US" altLang="en-US" sz="800" b="1" i="0">
              <a:solidFill>
                <a:schemeClr val="tx1"/>
              </a:solidFill>
              <a:latin typeface="+mn-lt"/>
            </a:endParaRPr>
          </a:p>
        </p:txBody>
      </p:sp>
      <p:sp>
        <p:nvSpPr>
          <p:cNvPr id="1030" name="Text Box 7">
            <a:extLst>
              <a:ext uri="{FF2B5EF4-FFF2-40B4-BE49-F238E27FC236}">
                <a16:creationId xmlns:a16="http://schemas.microsoft.com/office/drawing/2014/main" id="{2F7E7498-C6BF-446A-A81F-BC8EB1138E1A}"/>
              </a:ext>
            </a:extLst>
          </p:cNvPr>
          <p:cNvSpPr txBox="1">
            <a:spLocks noChangeArrowheads="1"/>
          </p:cNvSpPr>
          <p:nvPr/>
        </p:nvSpPr>
        <p:spPr bwMode="auto">
          <a:xfrm>
            <a:off x="452438" y="546100"/>
            <a:ext cx="8151812" cy="396875"/>
          </a:xfrm>
          <a:prstGeom prst="rect">
            <a:avLst/>
          </a:prstGeom>
          <a:noFill/>
          <a:ln>
            <a:noFill/>
          </a:ln>
          <a:effectLst/>
        </p:spPr>
        <p:txBody>
          <a:bodyPr>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spcBef>
                <a:spcPct val="50000"/>
              </a:spcBef>
              <a:defRPr/>
            </a:pPr>
            <a:endParaRPr lang="en-US" altLang="en-US" sz="2000">
              <a:solidFill>
                <a:schemeClr val="tx1"/>
              </a:solidFill>
            </a:endParaRPr>
          </a:p>
        </p:txBody>
      </p:sp>
      <p:sp>
        <p:nvSpPr>
          <p:cNvPr id="2" name="Rectangle 8">
            <a:extLst>
              <a:ext uri="{FF2B5EF4-FFF2-40B4-BE49-F238E27FC236}">
                <a16:creationId xmlns:a16="http://schemas.microsoft.com/office/drawing/2014/main" id="{009065B3-CE17-4C6B-8936-771D94613DCD}"/>
              </a:ext>
            </a:extLst>
          </p:cNvPr>
          <p:cNvSpPr>
            <a:spLocks noGrp="1" noChangeArrowheads="1"/>
          </p:cNvSpPr>
          <p:nvPr>
            <p:ph type="body" idx="1"/>
          </p:nvPr>
        </p:nvSpPr>
        <p:spPr bwMode="auto">
          <a:xfrm>
            <a:off x="455613" y="795338"/>
            <a:ext cx="8234362"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1033" name="Text Box 10">
            <a:extLst>
              <a:ext uri="{FF2B5EF4-FFF2-40B4-BE49-F238E27FC236}">
                <a16:creationId xmlns:a16="http://schemas.microsoft.com/office/drawing/2014/main" id="{375C0F41-B490-4A53-8D2C-ADC722109527}"/>
              </a:ext>
            </a:extLst>
          </p:cNvPr>
          <p:cNvSpPr txBox="1">
            <a:spLocks noChangeArrowheads="1"/>
          </p:cNvSpPr>
          <p:nvPr/>
        </p:nvSpPr>
        <p:spPr bwMode="auto">
          <a:xfrm>
            <a:off x="838200" y="0"/>
            <a:ext cx="2209800" cy="274638"/>
          </a:xfrm>
          <a:prstGeom prst="rect">
            <a:avLst/>
          </a:prstGeom>
          <a:noFill/>
          <a:ln>
            <a:noFill/>
          </a:ln>
          <a:effectLst/>
        </p:spPr>
        <p:txBody>
          <a:bodyPr>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ctr" eaLnBrk="1" hangingPunct="1">
              <a:spcBef>
                <a:spcPct val="50000"/>
              </a:spcBef>
              <a:defRPr/>
            </a:pPr>
            <a:endParaRPr lang="en-US" altLang="en-US" sz="1200">
              <a:solidFill>
                <a:schemeClr val="tx1"/>
              </a:solidFill>
            </a:endParaRPr>
          </a:p>
        </p:txBody>
      </p:sp>
      <p:sp>
        <p:nvSpPr>
          <p:cNvPr id="1034" name="Text Box 11">
            <a:extLst>
              <a:ext uri="{FF2B5EF4-FFF2-40B4-BE49-F238E27FC236}">
                <a16:creationId xmlns:a16="http://schemas.microsoft.com/office/drawing/2014/main" id="{C3EAA1DD-73C9-452B-8153-136E5A687245}"/>
              </a:ext>
            </a:extLst>
          </p:cNvPr>
          <p:cNvSpPr txBox="1">
            <a:spLocks noChangeArrowheads="1"/>
          </p:cNvSpPr>
          <p:nvPr/>
        </p:nvSpPr>
        <p:spPr bwMode="auto">
          <a:xfrm>
            <a:off x="0" y="0"/>
            <a:ext cx="184150" cy="274638"/>
          </a:xfrm>
          <a:prstGeom prst="rect">
            <a:avLst/>
          </a:prstGeom>
          <a:noFill/>
          <a:ln>
            <a:noFill/>
          </a:ln>
          <a:effectLst/>
        </p:spPr>
        <p:txBody>
          <a:bodyPr wrap="none">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eaLnBrk="1" hangingPunct="1">
              <a:defRPr/>
            </a:pPr>
            <a:endParaRPr lang="en-US" altLang="en-US" sz="1200">
              <a:solidFill>
                <a:srgbClr val="000099"/>
              </a:solidFill>
            </a:endParaRPr>
          </a:p>
        </p:txBody>
      </p:sp>
      <p:sp>
        <p:nvSpPr>
          <p:cNvPr id="1035" name="TextBox 1">
            <a:extLst>
              <a:ext uri="{FF2B5EF4-FFF2-40B4-BE49-F238E27FC236}">
                <a16:creationId xmlns:a16="http://schemas.microsoft.com/office/drawing/2014/main" id="{711D356A-B813-4473-AFCC-290045D07361}"/>
              </a:ext>
            </a:extLst>
          </p:cNvPr>
          <p:cNvSpPr txBox="1">
            <a:spLocks noChangeArrowheads="1"/>
          </p:cNvSpPr>
          <p:nvPr userDrawn="1"/>
        </p:nvSpPr>
        <p:spPr bwMode="auto">
          <a:xfrm>
            <a:off x="766762" y="6433672"/>
            <a:ext cx="7605713" cy="369332"/>
          </a:xfrm>
          <a:prstGeom prst="rect">
            <a:avLst/>
          </a:prstGeom>
          <a:noFill/>
          <a:ln>
            <a:noFill/>
          </a:ln>
        </p:spPr>
        <p:txBody>
          <a:bodyPr>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ctr" eaLnBrk="1" hangingPunct="1">
              <a:defRPr/>
            </a:pPr>
            <a:r>
              <a:rPr lang="en-US" altLang="en-US" sz="600" b="0" i="0" dirty="0">
                <a:solidFill>
                  <a:schemeClr val="tx1"/>
                </a:solidFill>
                <a:latin typeface="+mn-lt"/>
              </a:rPr>
              <a:t>To access the data points underlying charts, double-click on the chart. NA reflects not enough observations.</a:t>
            </a:r>
          </a:p>
          <a:p>
            <a:pPr algn="ctr" eaLnBrk="1" hangingPunct="1">
              <a:defRPr/>
            </a:pPr>
            <a:r>
              <a:rPr lang="en-US" altLang="en-US" sz="600" b="0" i="0" dirty="0">
                <a:solidFill>
                  <a:schemeClr val="tx1"/>
                </a:solidFill>
                <a:latin typeface="+mn-lt"/>
              </a:rPr>
              <a:t>Copyright © 2025 PitchBook Data, Inc. All rights reserved.</a:t>
            </a:r>
          </a:p>
          <a:p>
            <a:pPr algn="ctr" eaLnBrk="1" hangingPunct="1">
              <a:defRPr/>
            </a:pPr>
            <a:r>
              <a:rPr lang="en-US" altLang="en-US" sz="600" b="0" i="0" dirty="0">
                <a:solidFill>
                  <a:schemeClr val="tx1"/>
                </a:solidFill>
                <a:latin typeface="+mn-lt"/>
              </a:rPr>
              <a:t>Permission to reprint or distribute any content from this presentation requires the prior written approval of PitchBook Data, Inc.</a:t>
            </a:r>
          </a:p>
        </p:txBody>
      </p:sp>
      <p:sp>
        <p:nvSpPr>
          <p:cNvPr id="1036" name="TextBox 2">
            <a:extLst>
              <a:ext uri="{FF2B5EF4-FFF2-40B4-BE49-F238E27FC236}">
                <a16:creationId xmlns:a16="http://schemas.microsoft.com/office/drawing/2014/main" id="{A654B83A-A0A5-4933-BF46-5BF3326BF791}"/>
              </a:ext>
            </a:extLst>
          </p:cNvPr>
          <p:cNvSpPr txBox="1">
            <a:spLocks noChangeArrowheads="1"/>
          </p:cNvSpPr>
          <p:nvPr userDrawn="1"/>
        </p:nvSpPr>
        <p:spPr bwMode="auto">
          <a:xfrm>
            <a:off x="114300" y="6526005"/>
            <a:ext cx="1409700" cy="276999"/>
          </a:xfrm>
          <a:prstGeom prst="rect">
            <a:avLst/>
          </a:prstGeom>
          <a:noFill/>
          <a:ln>
            <a:noFill/>
          </a:ln>
        </p:spPr>
        <p:txBody>
          <a:bodyPr wrap="square">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l" eaLnBrk="1" hangingPunct="1">
              <a:defRPr/>
            </a:pPr>
            <a:r>
              <a:rPr lang="en-US" altLang="en-US" sz="600" b="1" i="0" dirty="0">
                <a:solidFill>
                  <a:srgbClr val="7F7F7F"/>
                </a:solidFill>
                <a:latin typeface="+mn-lt"/>
              </a:rPr>
              <a:t>LCD European Leveraged Buyout Review: Q3 2025</a:t>
            </a:r>
          </a:p>
        </p:txBody>
      </p:sp>
      <p:cxnSp>
        <p:nvCxnSpPr>
          <p:cNvPr id="4" name="Straight Connector 3">
            <a:extLst>
              <a:ext uri="{FF2B5EF4-FFF2-40B4-BE49-F238E27FC236}">
                <a16:creationId xmlns:a16="http://schemas.microsoft.com/office/drawing/2014/main" id="{B3F366B7-E067-E12E-5D62-6C1D30EEA82A}"/>
              </a:ext>
            </a:extLst>
          </p:cNvPr>
          <p:cNvCxnSpPr/>
          <p:nvPr userDrawn="1"/>
        </p:nvCxnSpPr>
        <p:spPr bwMode="auto">
          <a:xfrm>
            <a:off x="452438" y="609600"/>
            <a:ext cx="8234362" cy="0"/>
          </a:xfrm>
          <a:prstGeom prst="line">
            <a:avLst/>
          </a:prstGeom>
          <a:noFill/>
          <a:ln w="9525" cap="flat" cmpd="sng" algn="ctr">
            <a:solidFill>
              <a:srgbClr val="C0BCB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descr="A blue text on a black background&#10;&#10;Description automatically generated">
            <a:extLst>
              <a:ext uri="{FF2B5EF4-FFF2-40B4-BE49-F238E27FC236}">
                <a16:creationId xmlns:a16="http://schemas.microsoft.com/office/drawing/2014/main" id="{5FADC2C3-D129-416B-7E69-807415E34A9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72513" y="248271"/>
            <a:ext cx="1111250" cy="175592"/>
          </a:xfrm>
          <a:prstGeom prst="rect">
            <a:avLst/>
          </a:prstGeom>
        </p:spPr>
      </p:pic>
    </p:spTree>
  </p:cSld>
  <p:clrMap bg1="lt1" tx1="dk1" bg2="lt2" tx2="dk2" accent1="accent1" accent2="accent2" accent3="accent3" accent4="accent4" accent5="accent5" accent6="accent6" hlink="hlink" folHlink="folHlink"/>
  <p:sldLayoutIdLst>
    <p:sldLayoutId id="2147563124" r:id="rId1"/>
    <p:sldLayoutId id="2147563125" r:id="rId2"/>
    <p:sldLayoutId id="2147563127" r:id="rId3"/>
    <p:sldLayoutId id="2147563123" r:id="rId4"/>
    <p:sldLayoutId id="2147563135" r:id="rId5"/>
    <p:sldLayoutId id="2147563136" r:id="rId6"/>
    <p:sldLayoutId id="2147563130" r:id="rId7"/>
    <p:sldLayoutId id="2147563128" r:id="rId8"/>
    <p:sldLayoutId id="2147563139" r:id="rId9"/>
    <p:sldLayoutId id="2147563137" r:id="rId10"/>
    <p:sldLayoutId id="2147563138" r:id="rId11"/>
  </p:sldLayoutIdLst>
  <p:hf sldNum="0" hdr="0" ftr="0"/>
  <p:txStyles>
    <p:titleStyle>
      <a:lvl1pPr algn="l" rtl="0" eaLnBrk="0" fontAlgn="base" hangingPunct="0">
        <a:lnSpc>
          <a:spcPct val="90000"/>
        </a:lnSpc>
        <a:spcBef>
          <a:spcPct val="0"/>
        </a:spcBef>
        <a:spcAft>
          <a:spcPct val="0"/>
        </a:spcAft>
        <a:defRPr sz="2200" b="1">
          <a:solidFill>
            <a:srgbClr val="003366"/>
          </a:solidFill>
          <a:latin typeface="+mj-lt"/>
          <a:ea typeface="+mj-ea"/>
          <a:cs typeface="+mj-cs"/>
        </a:defRPr>
      </a:lvl1pPr>
      <a:lvl2pPr algn="l" rtl="0" eaLnBrk="0" fontAlgn="base" hangingPunct="0">
        <a:lnSpc>
          <a:spcPct val="90000"/>
        </a:lnSpc>
        <a:spcBef>
          <a:spcPct val="0"/>
        </a:spcBef>
        <a:spcAft>
          <a:spcPct val="0"/>
        </a:spcAft>
        <a:defRPr sz="2200" b="1">
          <a:solidFill>
            <a:srgbClr val="003366"/>
          </a:solidFill>
          <a:latin typeface="Arial" charset="0"/>
        </a:defRPr>
      </a:lvl2pPr>
      <a:lvl3pPr algn="l" rtl="0" eaLnBrk="0" fontAlgn="base" hangingPunct="0">
        <a:lnSpc>
          <a:spcPct val="90000"/>
        </a:lnSpc>
        <a:spcBef>
          <a:spcPct val="0"/>
        </a:spcBef>
        <a:spcAft>
          <a:spcPct val="0"/>
        </a:spcAft>
        <a:defRPr sz="2200" b="1">
          <a:solidFill>
            <a:srgbClr val="003366"/>
          </a:solidFill>
          <a:latin typeface="Arial" charset="0"/>
        </a:defRPr>
      </a:lvl3pPr>
      <a:lvl4pPr algn="l" rtl="0" eaLnBrk="0" fontAlgn="base" hangingPunct="0">
        <a:lnSpc>
          <a:spcPct val="90000"/>
        </a:lnSpc>
        <a:spcBef>
          <a:spcPct val="0"/>
        </a:spcBef>
        <a:spcAft>
          <a:spcPct val="0"/>
        </a:spcAft>
        <a:defRPr sz="2200" b="1">
          <a:solidFill>
            <a:srgbClr val="003366"/>
          </a:solidFill>
          <a:latin typeface="Arial" charset="0"/>
        </a:defRPr>
      </a:lvl4pPr>
      <a:lvl5pPr algn="l" rtl="0" eaLnBrk="0" fontAlgn="base" hangingPunct="0">
        <a:lnSpc>
          <a:spcPct val="90000"/>
        </a:lnSpc>
        <a:spcBef>
          <a:spcPct val="0"/>
        </a:spcBef>
        <a:spcAft>
          <a:spcPct val="0"/>
        </a:spcAft>
        <a:defRPr sz="2200" b="1">
          <a:solidFill>
            <a:srgbClr val="003366"/>
          </a:solidFill>
          <a:latin typeface="Arial" charset="0"/>
        </a:defRPr>
      </a:lvl5pPr>
      <a:lvl6pPr marL="457200" algn="l" rtl="0" eaLnBrk="0" fontAlgn="base" hangingPunct="0">
        <a:lnSpc>
          <a:spcPct val="90000"/>
        </a:lnSpc>
        <a:spcBef>
          <a:spcPct val="0"/>
        </a:spcBef>
        <a:spcAft>
          <a:spcPct val="0"/>
        </a:spcAft>
        <a:defRPr sz="2200" b="1">
          <a:solidFill>
            <a:srgbClr val="003366"/>
          </a:solidFill>
          <a:latin typeface="Arial" charset="0"/>
        </a:defRPr>
      </a:lvl6pPr>
      <a:lvl7pPr marL="914400" algn="l" rtl="0" eaLnBrk="0" fontAlgn="base" hangingPunct="0">
        <a:lnSpc>
          <a:spcPct val="90000"/>
        </a:lnSpc>
        <a:spcBef>
          <a:spcPct val="0"/>
        </a:spcBef>
        <a:spcAft>
          <a:spcPct val="0"/>
        </a:spcAft>
        <a:defRPr sz="2200" b="1">
          <a:solidFill>
            <a:srgbClr val="003366"/>
          </a:solidFill>
          <a:latin typeface="Arial" charset="0"/>
        </a:defRPr>
      </a:lvl7pPr>
      <a:lvl8pPr marL="1371600" algn="l" rtl="0" eaLnBrk="0" fontAlgn="base" hangingPunct="0">
        <a:lnSpc>
          <a:spcPct val="90000"/>
        </a:lnSpc>
        <a:spcBef>
          <a:spcPct val="0"/>
        </a:spcBef>
        <a:spcAft>
          <a:spcPct val="0"/>
        </a:spcAft>
        <a:defRPr sz="2200" b="1">
          <a:solidFill>
            <a:srgbClr val="003366"/>
          </a:solidFill>
          <a:latin typeface="Arial" charset="0"/>
        </a:defRPr>
      </a:lvl8pPr>
      <a:lvl9pPr marL="1828800" algn="l" rtl="0" eaLnBrk="0" fontAlgn="base" hangingPunct="0">
        <a:lnSpc>
          <a:spcPct val="90000"/>
        </a:lnSpc>
        <a:spcBef>
          <a:spcPct val="0"/>
        </a:spcBef>
        <a:spcAft>
          <a:spcPct val="0"/>
        </a:spcAft>
        <a:defRPr sz="2200" b="1">
          <a:solidFill>
            <a:srgbClr val="003366"/>
          </a:solidFill>
          <a:latin typeface="Arial" charset="0"/>
        </a:defRPr>
      </a:lvl9pPr>
    </p:titleStyle>
    <p:body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www.lcdcomps.com/lcd/download/16112/Morningstar_Leveraged_Loan_Indexes_Methodology.pdf?rid=950&amp;method=downloadResearchFile"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4831D3-7FDB-9FCF-BF95-77C5B0FDE0BD}"/>
              </a:ext>
            </a:extLst>
          </p:cNvPr>
          <p:cNvSpPr>
            <a:spLocks noGrp="1"/>
          </p:cNvSpPr>
          <p:nvPr>
            <p:ph type="subTitle" idx="1"/>
          </p:nvPr>
        </p:nvSpPr>
        <p:spPr>
          <a:xfrm>
            <a:off x="619761" y="3121223"/>
            <a:ext cx="4114798" cy="307777"/>
          </a:xfrm>
        </p:spPr>
        <p:txBody>
          <a:bodyPr/>
          <a:lstStyle/>
          <a:p>
            <a:r>
              <a:rPr lang="en-US" dirty="0"/>
              <a:t>Q3 2025</a:t>
            </a:r>
          </a:p>
        </p:txBody>
      </p:sp>
      <p:sp>
        <p:nvSpPr>
          <p:cNvPr id="3" name="Title 2">
            <a:extLst>
              <a:ext uri="{FF2B5EF4-FFF2-40B4-BE49-F238E27FC236}">
                <a16:creationId xmlns:a16="http://schemas.microsoft.com/office/drawing/2014/main" id="{43C976F4-25AA-AD69-112D-D6350CBD48A2}"/>
              </a:ext>
            </a:extLst>
          </p:cNvPr>
          <p:cNvSpPr>
            <a:spLocks noGrp="1"/>
          </p:cNvSpPr>
          <p:nvPr>
            <p:ph type="ctrTitle"/>
          </p:nvPr>
        </p:nvSpPr>
        <p:spPr>
          <a:xfrm>
            <a:off x="609600" y="1500187"/>
            <a:ext cx="4114799" cy="1243013"/>
          </a:xfrm>
        </p:spPr>
        <p:txBody>
          <a:bodyPr/>
          <a:lstStyle/>
          <a:p>
            <a:r>
              <a:rPr lang="en-US"/>
              <a:t>LCD European Leveraged Buyout Review</a:t>
            </a:r>
          </a:p>
        </p:txBody>
      </p:sp>
    </p:spTree>
    <p:extLst>
      <p:ext uri="{BB962C8B-B14F-4D97-AF65-F5344CB8AC3E}">
        <p14:creationId xmlns:p14="http://schemas.microsoft.com/office/powerpoint/2010/main" val="416545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Annual Sponsored Loan Volume &amp; Count (€B)</a:t>
            </a:r>
          </a:p>
        </p:txBody>
      </p:sp>
      <p:sp>
        <p:nvSpPr>
          <p:cNvPr id="3" name="Text Box 4">
            <a:extLst>
              <a:ext uri="{FF2B5EF4-FFF2-40B4-BE49-F238E27FC236}">
                <a16:creationId xmlns:a16="http://schemas.microsoft.com/office/drawing/2014/main" id="{34B0DEA1-81CC-AE9B-47B4-D256734FA6EF}"/>
              </a:ext>
            </a:extLst>
          </p:cNvPr>
          <p:cNvSpPr txBox="1">
            <a:spLocks noChangeArrowheads="1"/>
          </p:cNvSpPr>
          <p:nvPr/>
        </p:nvSpPr>
        <p:spPr bwMode="auto">
          <a:xfrm>
            <a:off x="533400" y="57912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Reflects loan volume of any transaction where the issuer is owned by a private equity firm (includes buyouts, recaps, refinancings, </a:t>
            </a:r>
            <a:r>
              <a:rPr lang="en-US" altLang="en-US" sz="800" b="0" err="1">
                <a:solidFill>
                  <a:schemeClr val="tx1"/>
                </a:solidFill>
                <a:latin typeface="+mn-lt"/>
              </a:rPr>
              <a:t>etc</a:t>
            </a:r>
            <a:r>
              <a:rPr lang="en-US" altLang="en-US" sz="800" b="0">
                <a:solidFill>
                  <a:schemeClr val="tx1"/>
                </a:solidFill>
                <a:latin typeface="+mn-lt"/>
              </a:rPr>
              <a:t>).  </a:t>
            </a:r>
          </a:p>
          <a:p>
            <a:pPr algn="r">
              <a:lnSpc>
                <a:spcPct val="100000"/>
              </a:lnSpc>
              <a:spcBef>
                <a:spcPct val="0"/>
              </a:spcBef>
              <a:buClrTx/>
              <a:buFontTx/>
              <a:buNone/>
            </a:pPr>
            <a:r>
              <a:rPr lang="en-US" altLang="en-US" sz="800" b="0">
                <a:solidFill>
                  <a:schemeClr val="tx1"/>
                </a:solidFill>
                <a:latin typeface="+mn-lt"/>
              </a:rPr>
              <a:t>*Deal Count counts First and Second Lien portions of a single transaction as one event; Deal Count also excludes any amendments. </a:t>
            </a:r>
          </a:p>
          <a:p>
            <a:pPr algn="r">
              <a:lnSpc>
                <a:spcPct val="100000"/>
              </a:lnSpc>
              <a:spcBef>
                <a:spcPct val="0"/>
              </a:spcBef>
              <a:buClrTx/>
              <a:buFontTx/>
              <a:buNone/>
            </a:pPr>
            <a:r>
              <a:rPr lang="en-US" altLang="en-US" sz="800" b="0">
                <a:solidFill>
                  <a:schemeClr val="tx1"/>
                </a:solidFill>
                <a:latin typeface="+mn-lt"/>
              </a:rPr>
              <a:t>LCD updates all current year volume as necessary to reflect the latest bank meeting information.</a:t>
            </a:r>
          </a:p>
        </p:txBody>
      </p:sp>
      <p:graphicFrame>
        <p:nvGraphicFramePr>
          <p:cNvPr id="2" name="Object 3">
            <a:extLst>
              <a:ext uri="{FF2B5EF4-FFF2-40B4-BE49-F238E27FC236}">
                <a16:creationId xmlns:a16="http://schemas.microsoft.com/office/drawing/2014/main" id="{E8C88698-3FEC-C11B-92C3-5B10A1151DF3}"/>
              </a:ext>
            </a:extLst>
          </p:cNvPr>
          <p:cNvGraphicFramePr>
            <a:graphicFrameLocks noGrp="1"/>
          </p:cNvGraphicFramePr>
          <p:nvPr>
            <p:extLst>
              <p:ext uri="{D42A27DB-BD31-4B8C-83A1-F6EECF244321}">
                <p14:modId xmlns:p14="http://schemas.microsoft.com/office/powerpoint/2010/main" val="1849103765"/>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985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Quarterly Sponsored Loan Volume (€B)</a:t>
            </a:r>
          </a:p>
        </p:txBody>
      </p:sp>
      <p:sp>
        <p:nvSpPr>
          <p:cNvPr id="4" name="Text Box 4">
            <a:extLst>
              <a:ext uri="{FF2B5EF4-FFF2-40B4-BE49-F238E27FC236}">
                <a16:creationId xmlns:a16="http://schemas.microsoft.com/office/drawing/2014/main" id="{04403F8D-A6CA-B3E1-2161-BF98D6B3E01C}"/>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Reflects loan volume of any transaction where the issuer is owned by a private equity firm (includes buyouts, recaps, refinancings, </a:t>
            </a:r>
            <a:r>
              <a:rPr lang="en-US" altLang="en-US" sz="800" b="0" err="1">
                <a:solidFill>
                  <a:schemeClr val="tx1"/>
                </a:solidFill>
                <a:latin typeface="+mn-lt"/>
              </a:rPr>
              <a:t>etc</a:t>
            </a:r>
            <a:r>
              <a:rPr lang="en-US" altLang="en-US" sz="800" b="0">
                <a:solidFill>
                  <a:schemeClr val="tx1"/>
                </a:solidFill>
                <a:latin typeface="+mn-lt"/>
              </a:rPr>
              <a:t>).</a:t>
            </a:r>
          </a:p>
          <a:p>
            <a:pPr algn="r">
              <a:lnSpc>
                <a:spcPct val="100000"/>
              </a:lnSpc>
              <a:spcBef>
                <a:spcPct val="0"/>
              </a:spcBef>
              <a:buClrTx/>
              <a:buFontTx/>
              <a:buNone/>
            </a:pPr>
            <a:r>
              <a:rPr lang="en-US" altLang="en-US" sz="800" b="0">
                <a:solidFill>
                  <a:schemeClr val="tx1"/>
                </a:solidFill>
                <a:latin typeface="+mn-lt"/>
              </a:rPr>
              <a:t>LCD updates all current year volume as necessary to reflect the latest bank meeting information.</a:t>
            </a:r>
          </a:p>
        </p:txBody>
      </p:sp>
      <p:graphicFrame>
        <p:nvGraphicFramePr>
          <p:cNvPr id="5" name="Object 1">
            <a:extLst>
              <a:ext uri="{FF2B5EF4-FFF2-40B4-BE49-F238E27FC236}">
                <a16:creationId xmlns:a16="http://schemas.microsoft.com/office/drawing/2014/main" id="{40280237-16C9-2ACA-1011-6D8480A4C0B6}"/>
              </a:ext>
            </a:extLst>
          </p:cNvPr>
          <p:cNvGraphicFramePr>
            <a:graphicFrameLocks noGrp="1"/>
          </p:cNvGraphicFramePr>
          <p:nvPr>
            <p:extLst>
              <p:ext uri="{D42A27DB-BD31-4B8C-83A1-F6EECF244321}">
                <p14:modId xmlns:p14="http://schemas.microsoft.com/office/powerpoint/2010/main" val="791925492"/>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81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ProRata vs. Institutional Sponsored Loan Volume (€B)</a:t>
            </a:r>
          </a:p>
        </p:txBody>
      </p:sp>
      <p:graphicFrame>
        <p:nvGraphicFramePr>
          <p:cNvPr id="2" name="Object 5">
            <a:extLst>
              <a:ext uri="{FF2B5EF4-FFF2-40B4-BE49-F238E27FC236}">
                <a16:creationId xmlns:a16="http://schemas.microsoft.com/office/drawing/2014/main" id="{98C11C72-8965-6BBD-72E6-4C9AF1195C59}"/>
              </a:ext>
            </a:extLst>
          </p:cNvPr>
          <p:cNvGraphicFramePr>
            <a:graphicFrameLocks/>
          </p:cNvGraphicFramePr>
          <p:nvPr>
            <p:extLst>
              <p:ext uri="{D42A27DB-BD31-4B8C-83A1-F6EECF244321}">
                <p14:modId xmlns:p14="http://schemas.microsoft.com/office/powerpoint/2010/main" val="765924011"/>
              </p:ext>
            </p:extLst>
          </p:nvPr>
        </p:nvGraphicFramePr>
        <p:xfrm>
          <a:off x="4603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0162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Sponsored Loan Volume Use of Proceeds (€B)</a:t>
            </a:r>
          </a:p>
        </p:txBody>
      </p:sp>
      <p:graphicFrame>
        <p:nvGraphicFramePr>
          <p:cNvPr id="3" name="Object 5">
            <a:extLst>
              <a:ext uri="{FF2B5EF4-FFF2-40B4-BE49-F238E27FC236}">
                <a16:creationId xmlns:a16="http://schemas.microsoft.com/office/drawing/2014/main" id="{7147DE27-0286-EE6B-A785-18EBA052B4E6}"/>
              </a:ext>
            </a:extLst>
          </p:cNvPr>
          <p:cNvGraphicFramePr>
            <a:graphicFrameLocks/>
          </p:cNvGraphicFramePr>
          <p:nvPr>
            <p:extLst>
              <p:ext uri="{D42A27DB-BD31-4B8C-83A1-F6EECF244321}">
                <p14:modId xmlns:p14="http://schemas.microsoft.com/office/powerpoint/2010/main" val="1024101183"/>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428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Sponsored Loan Transactions by Purpose (volume)</a:t>
            </a:r>
          </a:p>
        </p:txBody>
      </p:sp>
      <p:sp>
        <p:nvSpPr>
          <p:cNvPr id="3" name="Text Box 4">
            <a:extLst>
              <a:ext uri="{FF2B5EF4-FFF2-40B4-BE49-F238E27FC236}">
                <a16:creationId xmlns:a16="http://schemas.microsoft.com/office/drawing/2014/main" id="{E697D22B-489D-AAC4-A5F0-A4A5045576B7}"/>
              </a:ext>
            </a:extLst>
          </p:cNvPr>
          <p:cNvSpPr txBox="1">
            <a:spLocks noChangeArrowheads="1"/>
          </p:cNvSpPr>
          <p:nvPr/>
        </p:nvSpPr>
        <p:spPr bwMode="auto">
          <a:xfrm>
            <a:off x="533400" y="5956756"/>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The activity reflects deals that were syndicated in the loan market and excludes LBOs financed via bridge loan to/by whole business securitization.</a:t>
            </a:r>
          </a:p>
        </p:txBody>
      </p:sp>
      <p:graphicFrame>
        <p:nvGraphicFramePr>
          <p:cNvPr id="6" name="Object 3">
            <a:extLst>
              <a:ext uri="{FF2B5EF4-FFF2-40B4-BE49-F238E27FC236}">
                <a16:creationId xmlns:a16="http://schemas.microsoft.com/office/drawing/2014/main" id="{4F7F84A4-200E-E590-E6E2-6ADD34B6539B}"/>
              </a:ext>
            </a:extLst>
          </p:cNvPr>
          <p:cNvGraphicFramePr>
            <a:graphicFrameLocks noGrp="1"/>
          </p:cNvGraphicFramePr>
          <p:nvPr>
            <p:extLst>
              <p:ext uri="{D42A27DB-BD31-4B8C-83A1-F6EECF244321}">
                <p14:modId xmlns:p14="http://schemas.microsoft.com/office/powerpoint/2010/main" val="2030331228"/>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365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Sponsored Loan Transactions by Purpose (deal count)</a:t>
            </a:r>
          </a:p>
        </p:txBody>
      </p:sp>
      <p:sp>
        <p:nvSpPr>
          <p:cNvPr id="3" name="Text Box 4">
            <a:extLst>
              <a:ext uri="{FF2B5EF4-FFF2-40B4-BE49-F238E27FC236}">
                <a16:creationId xmlns:a16="http://schemas.microsoft.com/office/drawing/2014/main" id="{E697D22B-489D-AAC4-A5F0-A4A5045576B7}"/>
              </a:ext>
            </a:extLst>
          </p:cNvPr>
          <p:cNvSpPr txBox="1">
            <a:spLocks noChangeArrowheads="1"/>
          </p:cNvSpPr>
          <p:nvPr/>
        </p:nvSpPr>
        <p:spPr bwMode="auto">
          <a:xfrm>
            <a:off x="533400" y="5956756"/>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The activity reflects deals that were syndicated in the loan market and excludes LBOs financed via bridge loan to/by whole business securitization.</a:t>
            </a:r>
          </a:p>
        </p:txBody>
      </p:sp>
      <p:graphicFrame>
        <p:nvGraphicFramePr>
          <p:cNvPr id="2" name="Object 3">
            <a:extLst>
              <a:ext uri="{FF2B5EF4-FFF2-40B4-BE49-F238E27FC236}">
                <a16:creationId xmlns:a16="http://schemas.microsoft.com/office/drawing/2014/main" id="{1B8CDD69-A675-2BEB-96F3-405C19DD5596}"/>
              </a:ext>
            </a:extLst>
          </p:cNvPr>
          <p:cNvGraphicFramePr>
            <a:graphicFrameLocks noGrp="1"/>
          </p:cNvGraphicFramePr>
          <p:nvPr>
            <p:extLst>
              <p:ext uri="{D42A27DB-BD31-4B8C-83A1-F6EECF244321}">
                <p14:modId xmlns:p14="http://schemas.microsoft.com/office/powerpoint/2010/main" val="2319641144"/>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86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Most Active Sponsors:  2025</a:t>
            </a:r>
          </a:p>
        </p:txBody>
      </p:sp>
      <p:sp>
        <p:nvSpPr>
          <p:cNvPr id="4" name="Text Box 4">
            <a:extLst>
              <a:ext uri="{FF2B5EF4-FFF2-40B4-BE49-F238E27FC236}">
                <a16:creationId xmlns:a16="http://schemas.microsoft.com/office/drawing/2014/main" id="{45171439-8ED5-48F3-2F62-ECE92F3A8D63}"/>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Most Active Sponsors reflects activity based upon all sponsors named on a buyout transaction and shows any sponsor involved in two or more transactions. </a:t>
            </a:r>
          </a:p>
          <a:p>
            <a:pPr algn="r">
              <a:lnSpc>
                <a:spcPct val="100000"/>
              </a:lnSpc>
              <a:spcBef>
                <a:spcPct val="0"/>
              </a:spcBef>
              <a:buClrTx/>
              <a:buFontTx/>
              <a:buNone/>
            </a:pPr>
            <a:r>
              <a:rPr lang="en-US" altLang="en-US" sz="800" b="0">
                <a:solidFill>
                  <a:schemeClr val="tx1"/>
                </a:solidFill>
                <a:latin typeface="+mn-lt"/>
              </a:rPr>
              <a:t>Share is based upon transaction count.</a:t>
            </a:r>
          </a:p>
        </p:txBody>
      </p:sp>
      <p:graphicFrame>
        <p:nvGraphicFramePr>
          <p:cNvPr id="3" name="Table 2">
            <a:extLst>
              <a:ext uri="{FF2B5EF4-FFF2-40B4-BE49-F238E27FC236}">
                <a16:creationId xmlns:a16="http://schemas.microsoft.com/office/drawing/2014/main" id="{8319AC58-4F03-23FC-1DF7-E42933ABC224}"/>
              </a:ext>
            </a:extLst>
          </p:cNvPr>
          <p:cNvGraphicFramePr>
            <a:graphicFrameLocks noGrp="1"/>
          </p:cNvGraphicFramePr>
          <p:nvPr>
            <p:extLst>
              <p:ext uri="{D42A27DB-BD31-4B8C-83A1-F6EECF244321}">
                <p14:modId xmlns:p14="http://schemas.microsoft.com/office/powerpoint/2010/main" val="1831213253"/>
              </p:ext>
            </p:extLst>
          </p:nvPr>
        </p:nvGraphicFramePr>
        <p:xfrm>
          <a:off x="447675" y="1060860"/>
          <a:ext cx="3154747" cy="3061828"/>
        </p:xfrm>
        <a:graphic>
          <a:graphicData uri="http://schemas.openxmlformats.org/drawingml/2006/table">
            <a:tbl>
              <a:tblPr/>
              <a:tblGrid>
                <a:gridCol w="2447140">
                  <a:extLst>
                    <a:ext uri="{9D8B030D-6E8A-4147-A177-3AD203B41FA5}">
                      <a16:colId xmlns:a16="http://schemas.microsoft.com/office/drawing/2014/main" val="56907102"/>
                    </a:ext>
                  </a:extLst>
                </a:gridCol>
                <a:gridCol w="707607">
                  <a:extLst>
                    <a:ext uri="{9D8B030D-6E8A-4147-A177-3AD203B41FA5}">
                      <a16:colId xmlns:a16="http://schemas.microsoft.com/office/drawing/2014/main" val="2320639611"/>
                    </a:ext>
                  </a:extLst>
                </a:gridCol>
              </a:tblGrid>
              <a:tr h="218702">
                <a:tc>
                  <a:txBody>
                    <a:bodyPr/>
                    <a:lstStyle/>
                    <a:p>
                      <a:pPr algn="l" fontAlgn="ctr"/>
                      <a:r>
                        <a:rPr lang="en-GB" sz="1000" b="0" i="0" u="none" strike="noStrike">
                          <a:solidFill>
                            <a:srgbClr val="000000"/>
                          </a:solidFill>
                          <a:effectLst/>
                          <a:latin typeface="Arial Narrow" panose="020B0606020202030204" pitchFamily="34" charset="0"/>
                        </a:rPr>
                        <a:t>Clayton, Dubilier &amp; Rice</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8.89%</a:t>
                      </a:r>
                    </a:p>
                  </a:txBody>
                  <a:tcPr marL="9525" marR="9525" marT="9525" marB="0" anchor="ctr">
                    <a:lnL>
                      <a:noFill/>
                    </a:lnL>
                    <a:lnR>
                      <a:noFill/>
                    </a:lnR>
                    <a:lnT>
                      <a:noFill/>
                    </a:lnT>
                    <a:lnB>
                      <a:noFill/>
                    </a:lnB>
                    <a:noFill/>
                  </a:tcPr>
                </a:tc>
                <a:extLst>
                  <a:ext uri="{0D108BD9-81ED-4DB2-BD59-A6C34878D82A}">
                    <a16:rowId xmlns:a16="http://schemas.microsoft.com/office/drawing/2014/main" val="4240674561"/>
                  </a:ext>
                </a:extLst>
              </a:tr>
              <a:tr h="218702">
                <a:tc>
                  <a:txBody>
                    <a:bodyPr/>
                    <a:lstStyle/>
                    <a:p>
                      <a:pPr algn="l" fontAlgn="ctr"/>
                      <a:r>
                        <a:rPr lang="en-GB" sz="1000" b="0" i="0" u="none" strike="noStrike">
                          <a:solidFill>
                            <a:srgbClr val="000000"/>
                          </a:solidFill>
                          <a:effectLst/>
                          <a:latin typeface="Arial Narrow" panose="020B0606020202030204" pitchFamily="34" charset="0"/>
                        </a:rPr>
                        <a:t>Bain Capital</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6.67%</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074681737"/>
                  </a:ext>
                </a:extLst>
              </a:tr>
              <a:tr h="218702">
                <a:tc>
                  <a:txBody>
                    <a:bodyPr/>
                    <a:lstStyle/>
                    <a:p>
                      <a:pPr algn="l" fontAlgn="ctr"/>
                      <a:r>
                        <a:rPr lang="en-GB" sz="1000" b="0" i="0" u="none" strike="noStrike">
                          <a:solidFill>
                            <a:srgbClr val="000000"/>
                          </a:solidFill>
                          <a:effectLst/>
                          <a:latin typeface="Arial Narrow" panose="020B0606020202030204" pitchFamily="34" charset="0"/>
                        </a:rPr>
                        <a:t>Advent International</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6.67%</a:t>
                      </a:r>
                    </a:p>
                  </a:txBody>
                  <a:tcPr marL="9525" marR="9525" marT="9525" marB="0" anchor="ctr">
                    <a:lnL>
                      <a:noFill/>
                    </a:lnL>
                    <a:lnR>
                      <a:noFill/>
                    </a:lnR>
                    <a:lnT>
                      <a:noFill/>
                    </a:lnT>
                    <a:lnB>
                      <a:noFill/>
                    </a:lnB>
                    <a:noFill/>
                  </a:tcPr>
                </a:tc>
                <a:extLst>
                  <a:ext uri="{0D108BD9-81ED-4DB2-BD59-A6C34878D82A}">
                    <a16:rowId xmlns:a16="http://schemas.microsoft.com/office/drawing/2014/main" val="2493499100"/>
                  </a:ext>
                </a:extLst>
              </a:tr>
              <a:tr h="218702">
                <a:tc>
                  <a:txBody>
                    <a:bodyPr/>
                    <a:lstStyle/>
                    <a:p>
                      <a:pPr algn="l" fontAlgn="ctr"/>
                      <a:r>
                        <a:rPr lang="en-GB" sz="1000" b="0" i="0" u="none" strike="noStrike">
                          <a:solidFill>
                            <a:srgbClr val="000000"/>
                          </a:solidFill>
                          <a:effectLst/>
                          <a:latin typeface="Arial Narrow" panose="020B0606020202030204" pitchFamily="34" charset="0"/>
                        </a:rPr>
                        <a:t>PAI Management</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6.67%</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4273398634"/>
                  </a:ext>
                </a:extLst>
              </a:tr>
              <a:tr h="218702">
                <a:tc>
                  <a:txBody>
                    <a:bodyPr/>
                    <a:lstStyle/>
                    <a:p>
                      <a:pPr algn="l" fontAlgn="ctr"/>
                      <a:r>
                        <a:rPr lang="en-GB" sz="1000" b="0" i="0" u="none" strike="noStrike">
                          <a:solidFill>
                            <a:srgbClr val="000000"/>
                          </a:solidFill>
                          <a:effectLst/>
                          <a:latin typeface="Arial Narrow" panose="020B0606020202030204" pitchFamily="34" charset="0"/>
                        </a:rPr>
                        <a:t>Sycamore Partners</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4.44%</a:t>
                      </a:r>
                    </a:p>
                  </a:txBody>
                  <a:tcPr marL="9525" marR="9525" marT="9525" marB="0" anchor="ctr">
                    <a:lnL>
                      <a:noFill/>
                    </a:lnL>
                    <a:lnR>
                      <a:noFill/>
                    </a:lnR>
                    <a:lnT>
                      <a:noFill/>
                    </a:lnT>
                    <a:lnB>
                      <a:noFill/>
                    </a:lnB>
                    <a:noFill/>
                  </a:tcPr>
                </a:tc>
                <a:extLst>
                  <a:ext uri="{0D108BD9-81ED-4DB2-BD59-A6C34878D82A}">
                    <a16:rowId xmlns:a16="http://schemas.microsoft.com/office/drawing/2014/main" val="3656238818"/>
                  </a:ext>
                </a:extLst>
              </a:tr>
              <a:tr h="218702">
                <a:tc>
                  <a:txBody>
                    <a:bodyPr/>
                    <a:lstStyle/>
                    <a:p>
                      <a:pPr algn="l" fontAlgn="ctr"/>
                      <a:r>
                        <a:rPr lang="en-GB" sz="1000" b="0" i="0" u="none" strike="noStrike">
                          <a:solidFill>
                            <a:srgbClr val="000000"/>
                          </a:solidFill>
                          <a:effectLst/>
                          <a:latin typeface="Arial Narrow" panose="020B0606020202030204" pitchFamily="34" charset="0"/>
                        </a:rPr>
                        <a:t>Kohlberg, Kravis &amp; Roberts</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4.44%</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1697580980"/>
                  </a:ext>
                </a:extLst>
              </a:tr>
              <a:tr h="218702">
                <a:tc>
                  <a:txBody>
                    <a:bodyPr/>
                    <a:lstStyle/>
                    <a:p>
                      <a:pPr algn="l" fontAlgn="ctr"/>
                      <a:r>
                        <a:rPr lang="en-GB" sz="1000" b="0" i="0" u="none" strike="noStrike">
                          <a:solidFill>
                            <a:srgbClr val="000000"/>
                          </a:solidFill>
                          <a:effectLst/>
                          <a:latin typeface="Arial Narrow" panose="020B0606020202030204" pitchFamily="34" charset="0"/>
                        </a:rPr>
                        <a:t>Permira</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4.44%</a:t>
                      </a:r>
                    </a:p>
                  </a:txBody>
                  <a:tcPr marL="9525" marR="9525" marT="9525" marB="0" anchor="ctr">
                    <a:lnL>
                      <a:noFill/>
                    </a:lnL>
                    <a:lnR>
                      <a:noFill/>
                    </a:lnR>
                    <a:lnT>
                      <a:noFill/>
                    </a:lnT>
                    <a:lnB>
                      <a:noFill/>
                    </a:lnB>
                    <a:noFill/>
                  </a:tcPr>
                </a:tc>
                <a:extLst>
                  <a:ext uri="{0D108BD9-81ED-4DB2-BD59-A6C34878D82A}">
                    <a16:rowId xmlns:a16="http://schemas.microsoft.com/office/drawing/2014/main" val="886475803"/>
                  </a:ext>
                </a:extLst>
              </a:tr>
              <a:tr h="218702">
                <a:tc>
                  <a:txBody>
                    <a:bodyPr/>
                    <a:lstStyle/>
                    <a:p>
                      <a:pPr algn="l" fontAlgn="ctr"/>
                      <a:r>
                        <a:rPr lang="en-GB" sz="1000" b="0" i="0" u="none" strike="noStrike">
                          <a:solidFill>
                            <a:srgbClr val="000000"/>
                          </a:solidFill>
                          <a:effectLst/>
                          <a:latin typeface="Arial Narrow" panose="020B0606020202030204" pitchFamily="34" charset="0"/>
                        </a:rPr>
                        <a:t>BC Partners</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4.44%</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1818251395"/>
                  </a:ext>
                </a:extLst>
              </a:tr>
              <a:tr h="218702">
                <a:tc>
                  <a:txBody>
                    <a:bodyPr/>
                    <a:lstStyle/>
                    <a:p>
                      <a:pPr algn="l" fontAlgn="ctr"/>
                      <a:r>
                        <a:rPr lang="en-GB" sz="1000" b="0" i="0" u="none" strike="noStrike">
                          <a:solidFill>
                            <a:srgbClr val="000000"/>
                          </a:solidFill>
                          <a:effectLst/>
                          <a:latin typeface="Arial Narrow" panose="020B0606020202030204" pitchFamily="34" charset="0"/>
                        </a:rPr>
                        <a:t>Goldman Sachs</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4.44%</a:t>
                      </a:r>
                    </a:p>
                  </a:txBody>
                  <a:tcPr marL="9525" marR="9525" marT="9525" marB="0" anchor="ctr">
                    <a:lnL>
                      <a:noFill/>
                    </a:lnL>
                    <a:lnR>
                      <a:noFill/>
                    </a:lnR>
                    <a:lnT>
                      <a:noFill/>
                    </a:lnT>
                    <a:lnB>
                      <a:noFill/>
                    </a:lnB>
                    <a:noFill/>
                  </a:tcPr>
                </a:tc>
                <a:extLst>
                  <a:ext uri="{0D108BD9-81ED-4DB2-BD59-A6C34878D82A}">
                    <a16:rowId xmlns:a16="http://schemas.microsoft.com/office/drawing/2014/main" val="114213073"/>
                  </a:ext>
                </a:extLst>
              </a:tr>
              <a:tr h="218702">
                <a:tc>
                  <a:txBody>
                    <a:bodyPr/>
                    <a:lstStyle/>
                    <a:p>
                      <a:pPr algn="l" fontAlgn="ctr"/>
                      <a:r>
                        <a:rPr lang="en-GB" sz="1000" b="0" i="0" u="none" strike="noStrike">
                          <a:solidFill>
                            <a:srgbClr val="000000"/>
                          </a:solidFill>
                          <a:effectLst/>
                          <a:latin typeface="Arial Narrow" panose="020B0606020202030204" pitchFamily="34" charset="0"/>
                        </a:rPr>
                        <a:t>HIG Capital</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4.44%</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1448118762"/>
                  </a:ext>
                </a:extLst>
              </a:tr>
              <a:tr h="218702">
                <a:tc>
                  <a:txBody>
                    <a:bodyPr/>
                    <a:lstStyle/>
                    <a:p>
                      <a:pPr algn="l" fontAlgn="ctr"/>
                      <a:r>
                        <a:rPr lang="en-GB" sz="1000" b="0" i="0" u="none" strike="noStrike">
                          <a:solidFill>
                            <a:srgbClr val="000000"/>
                          </a:solidFill>
                          <a:effectLst/>
                          <a:latin typeface="Arial Narrow" panose="020B0606020202030204" pitchFamily="34" charset="0"/>
                        </a:rPr>
                        <a:t>Brightstar Capital Partners</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4.44%</a:t>
                      </a:r>
                    </a:p>
                  </a:txBody>
                  <a:tcPr marL="9525" marR="9525" marT="9525" marB="0" anchor="ctr">
                    <a:lnL>
                      <a:noFill/>
                    </a:lnL>
                    <a:lnR>
                      <a:noFill/>
                    </a:lnR>
                    <a:lnT>
                      <a:noFill/>
                    </a:lnT>
                    <a:lnB>
                      <a:noFill/>
                    </a:lnB>
                    <a:noFill/>
                  </a:tcPr>
                </a:tc>
                <a:extLst>
                  <a:ext uri="{0D108BD9-81ED-4DB2-BD59-A6C34878D82A}">
                    <a16:rowId xmlns:a16="http://schemas.microsoft.com/office/drawing/2014/main" val="125149087"/>
                  </a:ext>
                </a:extLst>
              </a:tr>
              <a:tr h="218702">
                <a:tc>
                  <a:txBody>
                    <a:bodyPr/>
                    <a:lstStyle/>
                    <a:p>
                      <a:pPr algn="l" fontAlgn="ctr"/>
                      <a:r>
                        <a:rPr lang="en-GB" sz="1000" b="0" i="0" u="none" strike="noStrike">
                          <a:solidFill>
                            <a:srgbClr val="000000"/>
                          </a:solidFill>
                          <a:effectLst/>
                          <a:latin typeface="Arial Narrow" panose="020B0606020202030204" pitchFamily="34" charset="0"/>
                        </a:rPr>
                        <a:t>KPS Capital Partners</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4.44%</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165971341"/>
                  </a:ext>
                </a:extLst>
              </a:tr>
              <a:tr h="218702">
                <a:tc>
                  <a:txBody>
                    <a:bodyPr/>
                    <a:lstStyle/>
                    <a:p>
                      <a:pPr algn="l" fontAlgn="ctr"/>
                      <a:r>
                        <a:rPr lang="en-GB" sz="1000" b="0" i="0" u="none" strike="noStrike">
                          <a:solidFill>
                            <a:srgbClr val="000000"/>
                          </a:solidFill>
                          <a:effectLst/>
                          <a:latin typeface="Arial Narrow" panose="020B0606020202030204" pitchFamily="34" charset="0"/>
                        </a:rPr>
                        <a:t>Onex Corp.</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4.44%</a:t>
                      </a:r>
                    </a:p>
                  </a:txBody>
                  <a:tcPr marL="9525" marR="9525" marT="9525" marB="0" anchor="ctr">
                    <a:lnL>
                      <a:noFill/>
                    </a:lnL>
                    <a:lnR>
                      <a:noFill/>
                    </a:lnR>
                    <a:lnT>
                      <a:noFill/>
                    </a:lnT>
                    <a:lnB>
                      <a:noFill/>
                    </a:lnB>
                    <a:noFill/>
                  </a:tcPr>
                </a:tc>
                <a:extLst>
                  <a:ext uri="{0D108BD9-81ED-4DB2-BD59-A6C34878D82A}">
                    <a16:rowId xmlns:a16="http://schemas.microsoft.com/office/drawing/2014/main" val="4225395659"/>
                  </a:ext>
                </a:extLst>
              </a:tr>
              <a:tr h="218702">
                <a:tc>
                  <a:txBody>
                    <a:bodyPr/>
                    <a:lstStyle/>
                    <a:p>
                      <a:pPr algn="l" fontAlgn="ctr"/>
                      <a:r>
                        <a:rPr lang="en-GB" sz="1000" b="0" i="0" u="none" strike="noStrike">
                          <a:solidFill>
                            <a:srgbClr val="000000"/>
                          </a:solidFill>
                          <a:effectLst/>
                          <a:latin typeface="Arial Narrow" panose="020B0606020202030204" pitchFamily="34" charset="0"/>
                        </a:rPr>
                        <a:t>Sequoia Capital Operations LLC</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4.44%</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16694849"/>
                  </a:ext>
                </a:extLst>
              </a:tr>
            </a:tbl>
          </a:graphicData>
        </a:graphic>
      </p:graphicFrame>
    </p:spTree>
    <p:extLst>
      <p:ext uri="{BB962C8B-B14F-4D97-AF65-F5344CB8AC3E}">
        <p14:creationId xmlns:p14="http://schemas.microsoft.com/office/powerpoint/2010/main" val="4110525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Most Active Sponsors: Last 3 Years</a:t>
            </a:r>
          </a:p>
        </p:txBody>
      </p:sp>
      <p:sp>
        <p:nvSpPr>
          <p:cNvPr id="4" name="Text Box 4">
            <a:extLst>
              <a:ext uri="{FF2B5EF4-FFF2-40B4-BE49-F238E27FC236}">
                <a16:creationId xmlns:a16="http://schemas.microsoft.com/office/drawing/2014/main" id="{45171439-8ED5-48F3-2F62-ECE92F3A8D63}"/>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Most Active Sponsors reflects activity based upon all sponsors named on a buyout transaction and shows any sponsor involved in two or more transactions. </a:t>
            </a:r>
          </a:p>
          <a:p>
            <a:pPr algn="r">
              <a:lnSpc>
                <a:spcPct val="100000"/>
              </a:lnSpc>
              <a:spcBef>
                <a:spcPct val="0"/>
              </a:spcBef>
              <a:buClrTx/>
              <a:buFontTx/>
              <a:buNone/>
            </a:pPr>
            <a:r>
              <a:rPr lang="en-US" altLang="en-US" sz="800" b="0">
                <a:solidFill>
                  <a:schemeClr val="tx1"/>
                </a:solidFill>
                <a:latin typeface="+mn-lt"/>
              </a:rPr>
              <a:t>Share is based upon transaction count.</a:t>
            </a:r>
          </a:p>
        </p:txBody>
      </p:sp>
      <p:graphicFrame>
        <p:nvGraphicFramePr>
          <p:cNvPr id="6" name="Table 5">
            <a:extLst>
              <a:ext uri="{FF2B5EF4-FFF2-40B4-BE49-F238E27FC236}">
                <a16:creationId xmlns:a16="http://schemas.microsoft.com/office/drawing/2014/main" id="{C3803626-2227-1197-3A0E-3C808A68922C}"/>
              </a:ext>
            </a:extLst>
          </p:cNvPr>
          <p:cNvGraphicFramePr>
            <a:graphicFrameLocks noGrp="1"/>
          </p:cNvGraphicFramePr>
          <p:nvPr>
            <p:extLst>
              <p:ext uri="{D42A27DB-BD31-4B8C-83A1-F6EECF244321}">
                <p14:modId xmlns:p14="http://schemas.microsoft.com/office/powerpoint/2010/main" val="832642057"/>
              </p:ext>
            </p:extLst>
          </p:nvPr>
        </p:nvGraphicFramePr>
        <p:xfrm>
          <a:off x="447675" y="652046"/>
          <a:ext cx="3511766" cy="5215360"/>
        </p:xfrm>
        <a:graphic>
          <a:graphicData uri="http://schemas.openxmlformats.org/drawingml/2006/table">
            <a:tbl>
              <a:tblPr/>
              <a:tblGrid>
                <a:gridCol w="2570063">
                  <a:extLst>
                    <a:ext uri="{9D8B030D-6E8A-4147-A177-3AD203B41FA5}">
                      <a16:colId xmlns:a16="http://schemas.microsoft.com/office/drawing/2014/main" val="562823592"/>
                    </a:ext>
                  </a:extLst>
                </a:gridCol>
                <a:gridCol w="941703">
                  <a:extLst>
                    <a:ext uri="{9D8B030D-6E8A-4147-A177-3AD203B41FA5}">
                      <a16:colId xmlns:a16="http://schemas.microsoft.com/office/drawing/2014/main" val="2806372487"/>
                    </a:ext>
                  </a:extLst>
                </a:gridCol>
              </a:tblGrid>
              <a:tr h="260768">
                <a:tc>
                  <a:txBody>
                    <a:bodyPr/>
                    <a:lstStyle/>
                    <a:p>
                      <a:pPr algn="l" fontAlgn="ctr"/>
                      <a:r>
                        <a:rPr lang="en-GB" sz="1000" b="0" i="0" u="none" strike="noStrike">
                          <a:solidFill>
                            <a:srgbClr val="000000"/>
                          </a:solidFill>
                          <a:effectLst/>
                          <a:latin typeface="Arial Narrow" panose="020B0606020202030204" pitchFamily="34" charset="0"/>
                        </a:rPr>
                        <a:t>Bain Capital</a:t>
                      </a:r>
                    </a:p>
                  </a:txBody>
                  <a:tcPr marL="9525" marR="9525" marT="9525" marB="0" anchor="ctr">
                    <a:lnL>
                      <a:noFill/>
                    </a:lnL>
                    <a:lnR>
                      <a:noFill/>
                    </a:lnR>
                    <a:lnT>
                      <a:noFill/>
                    </a:lnT>
                    <a:lnB>
                      <a:noFill/>
                    </a:lnB>
                    <a:solidFill>
                      <a:srgbClr val="FFFFFF"/>
                    </a:solidFill>
                  </a:tcPr>
                </a:tc>
                <a:tc>
                  <a:txBody>
                    <a:bodyPr/>
                    <a:lstStyle/>
                    <a:p>
                      <a:pPr algn="l" fontAlgn="ctr"/>
                      <a:r>
                        <a:rPr lang="en-GB" sz="1000" b="0" i="0" u="none" strike="noStrike">
                          <a:solidFill>
                            <a:srgbClr val="000000"/>
                          </a:solidFill>
                          <a:effectLst/>
                          <a:latin typeface="Arial Narrow" panose="020B0606020202030204" pitchFamily="34" charset="0"/>
                        </a:rPr>
                        <a:t>5.17%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54432705"/>
                  </a:ext>
                </a:extLst>
              </a:tr>
              <a:tr h="260768">
                <a:tc>
                  <a:txBody>
                    <a:bodyPr/>
                    <a:lstStyle/>
                    <a:p>
                      <a:pPr algn="l" fontAlgn="ctr"/>
                      <a:r>
                        <a:rPr lang="en-GB" sz="1000" b="0" i="0" u="none" strike="noStrike">
                          <a:solidFill>
                            <a:srgbClr val="000000"/>
                          </a:solidFill>
                          <a:effectLst/>
                          <a:latin typeface="Arial Narrow" panose="020B0606020202030204" pitchFamily="34" charset="0"/>
                        </a:rPr>
                        <a:t>Permira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5.17%</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06708107"/>
                  </a:ext>
                </a:extLst>
              </a:tr>
              <a:tr h="260768">
                <a:tc>
                  <a:txBody>
                    <a:bodyPr/>
                    <a:lstStyle/>
                    <a:p>
                      <a:pPr algn="l" fontAlgn="ctr"/>
                      <a:r>
                        <a:rPr lang="en-GB" sz="1000" b="0" i="0" u="none" strike="noStrike">
                          <a:solidFill>
                            <a:srgbClr val="000000"/>
                          </a:solidFill>
                          <a:effectLst/>
                          <a:latin typeface="Arial Narrow" panose="020B0606020202030204" pitchFamily="34" charset="0"/>
                        </a:rPr>
                        <a:t>KPS Capital Partners</a:t>
                      </a:r>
                    </a:p>
                  </a:txBody>
                  <a:tcPr marL="9525" marR="9525" marT="9525" marB="0" anchor="ctr">
                    <a:lnL>
                      <a:noFill/>
                    </a:lnL>
                    <a:lnR>
                      <a:noFill/>
                    </a:lnR>
                    <a:lnT>
                      <a:noFill/>
                    </a:lnT>
                    <a:lnB>
                      <a:noFill/>
                    </a:lnB>
                    <a:solidFill>
                      <a:srgbClr val="FFFFFF"/>
                    </a:solidFill>
                  </a:tcPr>
                </a:tc>
                <a:tc>
                  <a:txBody>
                    <a:bodyPr/>
                    <a:lstStyle/>
                    <a:p>
                      <a:pPr algn="l" fontAlgn="ctr"/>
                      <a:r>
                        <a:rPr lang="en-GB" sz="1000" b="0" i="0" u="none" strike="noStrike">
                          <a:solidFill>
                            <a:srgbClr val="000000"/>
                          </a:solidFill>
                          <a:effectLst/>
                          <a:latin typeface="Arial Narrow" panose="020B0606020202030204" pitchFamily="34" charset="0"/>
                        </a:rPr>
                        <a:t>5.17%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568400528"/>
                  </a:ext>
                </a:extLst>
              </a:tr>
              <a:tr h="260768">
                <a:tc>
                  <a:txBody>
                    <a:bodyPr/>
                    <a:lstStyle/>
                    <a:p>
                      <a:pPr algn="l" fontAlgn="ctr"/>
                      <a:r>
                        <a:rPr lang="en-GB" sz="1000" b="0" i="0" u="none" strike="noStrike">
                          <a:solidFill>
                            <a:srgbClr val="000000"/>
                          </a:solidFill>
                          <a:effectLst/>
                          <a:latin typeface="Arial Narrow" panose="020B0606020202030204" pitchFamily="34" charset="0"/>
                        </a:rPr>
                        <a:t>Clayton, Dubilier &amp; Rice</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4.31%</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741493602"/>
                  </a:ext>
                </a:extLst>
              </a:tr>
              <a:tr h="260768">
                <a:tc>
                  <a:txBody>
                    <a:bodyPr/>
                    <a:lstStyle/>
                    <a:p>
                      <a:pPr algn="l" fontAlgn="ctr"/>
                      <a:r>
                        <a:rPr lang="en-GB" sz="1000" b="0" i="0" u="none" strike="noStrike">
                          <a:solidFill>
                            <a:srgbClr val="000000"/>
                          </a:solidFill>
                          <a:effectLst/>
                          <a:latin typeface="Arial Narrow" panose="020B0606020202030204" pitchFamily="34" charset="0"/>
                        </a:rPr>
                        <a:t>Advent International</a:t>
                      </a:r>
                    </a:p>
                  </a:txBody>
                  <a:tcPr marL="9525" marR="9525" marT="9525" marB="0" anchor="ctr">
                    <a:lnL>
                      <a:noFill/>
                    </a:lnL>
                    <a:lnR>
                      <a:noFill/>
                    </a:lnR>
                    <a:lnT>
                      <a:noFill/>
                    </a:lnT>
                    <a:lnB>
                      <a:noFill/>
                    </a:lnB>
                    <a:solidFill>
                      <a:srgbClr val="FFFFFF"/>
                    </a:solidFill>
                  </a:tcPr>
                </a:tc>
                <a:tc>
                  <a:txBody>
                    <a:bodyPr/>
                    <a:lstStyle/>
                    <a:p>
                      <a:pPr algn="l" fontAlgn="ctr"/>
                      <a:r>
                        <a:rPr lang="en-GB" sz="1000" b="0" i="0" u="none" strike="noStrike">
                          <a:solidFill>
                            <a:srgbClr val="000000"/>
                          </a:solidFill>
                          <a:effectLst/>
                          <a:latin typeface="Arial Narrow" panose="020B0606020202030204" pitchFamily="34" charset="0"/>
                        </a:rPr>
                        <a:t>4.31%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893064094"/>
                  </a:ext>
                </a:extLst>
              </a:tr>
              <a:tr h="260768">
                <a:tc>
                  <a:txBody>
                    <a:bodyPr/>
                    <a:lstStyle/>
                    <a:p>
                      <a:pPr algn="l" fontAlgn="ctr"/>
                      <a:r>
                        <a:rPr lang="en-GB" sz="1000" b="0" i="0" u="none" strike="noStrike">
                          <a:solidFill>
                            <a:srgbClr val="000000"/>
                          </a:solidFill>
                          <a:effectLst/>
                          <a:latin typeface="Arial Narrow" panose="020B0606020202030204" pitchFamily="34" charset="0"/>
                        </a:rPr>
                        <a:t>Cinven Ltd</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4.31%</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730633311"/>
                  </a:ext>
                </a:extLst>
              </a:tr>
              <a:tr h="260768">
                <a:tc>
                  <a:txBody>
                    <a:bodyPr/>
                    <a:lstStyle/>
                    <a:p>
                      <a:pPr algn="l" fontAlgn="ctr"/>
                      <a:r>
                        <a:rPr lang="en-GB" sz="1000" b="0" i="0" u="none" strike="noStrike">
                          <a:solidFill>
                            <a:srgbClr val="000000"/>
                          </a:solidFill>
                          <a:effectLst/>
                          <a:latin typeface="Arial Narrow" panose="020B0606020202030204" pitchFamily="34" charset="0"/>
                        </a:rPr>
                        <a:t>PAI Management</a:t>
                      </a:r>
                    </a:p>
                  </a:txBody>
                  <a:tcPr marL="9525" marR="9525" marT="9525" marB="0" anchor="ctr">
                    <a:lnL>
                      <a:noFill/>
                    </a:lnL>
                    <a:lnR>
                      <a:noFill/>
                    </a:lnR>
                    <a:lnT>
                      <a:noFill/>
                    </a:lnT>
                    <a:lnB>
                      <a:noFill/>
                    </a:lnB>
                    <a:solidFill>
                      <a:srgbClr val="FFFFFF"/>
                    </a:solidFill>
                  </a:tcPr>
                </a:tc>
                <a:tc>
                  <a:txBody>
                    <a:bodyPr/>
                    <a:lstStyle/>
                    <a:p>
                      <a:pPr algn="l" fontAlgn="ctr"/>
                      <a:r>
                        <a:rPr lang="en-GB" sz="1000" b="0" i="0" u="none" strike="noStrike">
                          <a:solidFill>
                            <a:srgbClr val="000000"/>
                          </a:solidFill>
                          <a:effectLst/>
                          <a:latin typeface="Arial Narrow" panose="020B0606020202030204" pitchFamily="34" charset="0"/>
                        </a:rPr>
                        <a:t>4.31%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016020607"/>
                  </a:ext>
                </a:extLst>
              </a:tr>
              <a:tr h="260768">
                <a:tc>
                  <a:txBody>
                    <a:bodyPr/>
                    <a:lstStyle/>
                    <a:p>
                      <a:pPr algn="l" fontAlgn="ctr"/>
                      <a:r>
                        <a:rPr lang="en-GB" sz="1000" b="0" i="0" u="none" strike="noStrike">
                          <a:solidFill>
                            <a:srgbClr val="000000"/>
                          </a:solidFill>
                          <a:effectLst/>
                          <a:latin typeface="Arial Narrow" panose="020B0606020202030204" pitchFamily="34" charset="0"/>
                        </a:rPr>
                        <a:t>Apollo Management</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3.45%</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006006481"/>
                  </a:ext>
                </a:extLst>
              </a:tr>
              <a:tr h="260768">
                <a:tc>
                  <a:txBody>
                    <a:bodyPr/>
                    <a:lstStyle/>
                    <a:p>
                      <a:pPr algn="l" fontAlgn="ctr"/>
                      <a:r>
                        <a:rPr lang="en-GB" sz="1000" b="0" i="0" u="none" strike="noStrike">
                          <a:solidFill>
                            <a:srgbClr val="000000"/>
                          </a:solidFill>
                          <a:effectLst/>
                          <a:latin typeface="Arial Narrow" panose="020B0606020202030204" pitchFamily="34" charset="0"/>
                        </a:rPr>
                        <a:t>Kohlberg, Kravis &amp; Roberts</a:t>
                      </a:r>
                    </a:p>
                  </a:txBody>
                  <a:tcPr marL="9525" marR="9525" marT="9525" marB="0" anchor="ctr">
                    <a:lnL>
                      <a:noFill/>
                    </a:lnL>
                    <a:lnR>
                      <a:noFill/>
                    </a:lnR>
                    <a:lnT>
                      <a:noFill/>
                    </a:lnT>
                    <a:lnB>
                      <a:noFill/>
                    </a:lnB>
                    <a:solidFill>
                      <a:srgbClr val="FFFFFF"/>
                    </a:solidFill>
                  </a:tcPr>
                </a:tc>
                <a:tc>
                  <a:txBody>
                    <a:bodyPr/>
                    <a:lstStyle/>
                    <a:p>
                      <a:pPr algn="l" fontAlgn="ctr"/>
                      <a:r>
                        <a:rPr lang="en-GB" sz="1000" b="0" i="0" u="none" strike="noStrike">
                          <a:solidFill>
                            <a:srgbClr val="000000"/>
                          </a:solidFill>
                          <a:effectLst/>
                          <a:latin typeface="Arial Narrow" panose="020B0606020202030204" pitchFamily="34" charset="0"/>
                        </a:rPr>
                        <a:t>3.45%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889936105"/>
                  </a:ext>
                </a:extLst>
              </a:tr>
              <a:tr h="260768">
                <a:tc>
                  <a:txBody>
                    <a:bodyPr/>
                    <a:lstStyle/>
                    <a:p>
                      <a:pPr algn="l" fontAlgn="ctr"/>
                      <a:r>
                        <a:rPr lang="en-GB" sz="1000" b="0" i="0" u="none" strike="noStrike">
                          <a:solidFill>
                            <a:srgbClr val="000000"/>
                          </a:solidFill>
                          <a:effectLst/>
                          <a:latin typeface="Arial Narrow" panose="020B0606020202030204" pitchFamily="34" charset="0"/>
                        </a:rPr>
                        <a:t>Altor Equity Partners</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3.45%</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003156570"/>
                  </a:ext>
                </a:extLst>
              </a:tr>
              <a:tr h="260768">
                <a:tc>
                  <a:txBody>
                    <a:bodyPr/>
                    <a:lstStyle/>
                    <a:p>
                      <a:pPr algn="l" fontAlgn="ctr"/>
                      <a:r>
                        <a:rPr lang="en-GB" sz="1000" b="0" i="0" u="none" strike="noStrike">
                          <a:solidFill>
                            <a:srgbClr val="000000"/>
                          </a:solidFill>
                          <a:effectLst/>
                          <a:latin typeface="Arial Narrow" panose="020B0606020202030204" pitchFamily="34" charset="0"/>
                        </a:rPr>
                        <a:t>Intermediate Capital Group</a:t>
                      </a:r>
                    </a:p>
                  </a:txBody>
                  <a:tcPr marL="9525" marR="9525" marT="9525" marB="0" anchor="ctr">
                    <a:lnL>
                      <a:noFill/>
                    </a:lnL>
                    <a:lnR>
                      <a:noFill/>
                    </a:lnR>
                    <a:lnT>
                      <a:noFill/>
                    </a:lnT>
                    <a:lnB>
                      <a:noFill/>
                    </a:lnB>
                    <a:solidFill>
                      <a:srgbClr val="FFFFFF"/>
                    </a:solidFill>
                  </a:tcPr>
                </a:tc>
                <a:tc>
                  <a:txBody>
                    <a:bodyPr/>
                    <a:lstStyle/>
                    <a:p>
                      <a:pPr algn="l" fontAlgn="ctr"/>
                      <a:r>
                        <a:rPr lang="en-GB" sz="1000" b="0" i="0" u="none" strike="noStrike">
                          <a:solidFill>
                            <a:srgbClr val="000000"/>
                          </a:solidFill>
                          <a:effectLst/>
                          <a:latin typeface="Arial Narrow" panose="020B0606020202030204" pitchFamily="34" charset="0"/>
                        </a:rPr>
                        <a:t>3.45%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073152417"/>
                  </a:ext>
                </a:extLst>
              </a:tr>
              <a:tr h="260768">
                <a:tc>
                  <a:txBody>
                    <a:bodyPr/>
                    <a:lstStyle/>
                    <a:p>
                      <a:pPr algn="l" fontAlgn="ctr"/>
                      <a:r>
                        <a:rPr lang="en-GB" sz="1000" b="0" i="0" u="none" strike="noStrike">
                          <a:solidFill>
                            <a:srgbClr val="000000"/>
                          </a:solidFill>
                          <a:effectLst/>
                          <a:latin typeface="Arial Narrow" panose="020B0606020202030204" pitchFamily="34" charset="0"/>
                        </a:rPr>
                        <a:t>TDR Capital</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2.59%</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702240412"/>
                  </a:ext>
                </a:extLst>
              </a:tr>
              <a:tr h="260768">
                <a:tc>
                  <a:txBody>
                    <a:bodyPr/>
                    <a:lstStyle/>
                    <a:p>
                      <a:pPr algn="l" fontAlgn="ctr"/>
                      <a:r>
                        <a:rPr lang="en-GB" sz="1000" b="0" i="0" u="none" strike="noStrike">
                          <a:solidFill>
                            <a:srgbClr val="000000"/>
                          </a:solidFill>
                          <a:effectLst/>
                          <a:latin typeface="Arial Narrow" panose="020B0606020202030204" pitchFamily="34" charset="0"/>
                        </a:rPr>
                        <a:t>BC Partners</a:t>
                      </a:r>
                    </a:p>
                  </a:txBody>
                  <a:tcPr marL="9525" marR="9525" marT="9525" marB="0" anchor="ctr">
                    <a:lnL>
                      <a:noFill/>
                    </a:lnL>
                    <a:lnR>
                      <a:noFill/>
                    </a:lnR>
                    <a:lnT>
                      <a:noFill/>
                    </a:lnT>
                    <a:lnB>
                      <a:noFill/>
                    </a:lnB>
                    <a:solidFill>
                      <a:srgbClr val="FFFFFF"/>
                    </a:solidFill>
                  </a:tcPr>
                </a:tc>
                <a:tc>
                  <a:txBody>
                    <a:bodyPr/>
                    <a:lstStyle/>
                    <a:p>
                      <a:pPr algn="l" fontAlgn="ctr"/>
                      <a:r>
                        <a:rPr lang="en-GB" sz="1000" b="0" i="0" u="none" strike="noStrike">
                          <a:solidFill>
                            <a:srgbClr val="000000"/>
                          </a:solidFill>
                          <a:effectLst/>
                          <a:latin typeface="Arial Narrow" panose="020B0606020202030204" pitchFamily="34" charset="0"/>
                        </a:rPr>
                        <a:t>2.59%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21248897"/>
                  </a:ext>
                </a:extLst>
              </a:tr>
              <a:tr h="260768">
                <a:tc>
                  <a:txBody>
                    <a:bodyPr/>
                    <a:lstStyle/>
                    <a:p>
                      <a:pPr algn="l" fontAlgn="ctr"/>
                      <a:r>
                        <a:rPr lang="en-GB" sz="1000" b="0" i="0" u="none" strike="noStrike">
                          <a:solidFill>
                            <a:srgbClr val="000000"/>
                          </a:solidFill>
                          <a:effectLst/>
                          <a:latin typeface="Arial Narrow" panose="020B0606020202030204" pitchFamily="34" charset="0"/>
                        </a:rPr>
                        <a:t>CVC</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2.59%</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1872894839"/>
                  </a:ext>
                </a:extLst>
              </a:tr>
              <a:tr h="260768">
                <a:tc>
                  <a:txBody>
                    <a:bodyPr/>
                    <a:lstStyle/>
                    <a:p>
                      <a:pPr algn="l" fontAlgn="ctr"/>
                      <a:r>
                        <a:rPr lang="en-GB" sz="1000" b="0" i="0" u="none" strike="noStrike">
                          <a:solidFill>
                            <a:srgbClr val="000000"/>
                          </a:solidFill>
                          <a:effectLst/>
                          <a:latin typeface="Arial Narrow" panose="020B0606020202030204" pitchFamily="34" charset="0"/>
                        </a:rPr>
                        <a:t>Zegona</a:t>
                      </a:r>
                    </a:p>
                  </a:txBody>
                  <a:tcPr marL="9525" marR="9525" marT="9525" marB="0" anchor="ctr">
                    <a:lnL>
                      <a:noFill/>
                    </a:lnL>
                    <a:lnR>
                      <a:noFill/>
                    </a:lnR>
                    <a:lnT>
                      <a:noFill/>
                    </a:lnT>
                    <a:lnB>
                      <a:noFill/>
                    </a:lnB>
                    <a:solidFill>
                      <a:srgbClr val="FFFFFF"/>
                    </a:solidFill>
                  </a:tcPr>
                </a:tc>
                <a:tc>
                  <a:txBody>
                    <a:bodyPr/>
                    <a:lstStyle/>
                    <a:p>
                      <a:pPr algn="l" fontAlgn="ctr"/>
                      <a:r>
                        <a:rPr lang="en-GB" sz="1000" b="0" i="0" u="none" strike="noStrike">
                          <a:solidFill>
                            <a:srgbClr val="000000"/>
                          </a:solidFill>
                          <a:effectLst/>
                          <a:latin typeface="Arial Narrow" panose="020B0606020202030204" pitchFamily="34" charset="0"/>
                        </a:rPr>
                        <a:t>1.72%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357399769"/>
                  </a:ext>
                </a:extLst>
              </a:tr>
              <a:tr h="260768">
                <a:tc>
                  <a:txBody>
                    <a:bodyPr/>
                    <a:lstStyle/>
                    <a:p>
                      <a:pPr algn="l" fontAlgn="ctr"/>
                      <a:r>
                        <a:rPr lang="en-GB" sz="1000" b="0" i="0" u="none" strike="noStrike">
                          <a:solidFill>
                            <a:srgbClr val="000000"/>
                          </a:solidFill>
                          <a:effectLst/>
                          <a:latin typeface="Arial Narrow" panose="020B0606020202030204" pitchFamily="34" charset="0"/>
                        </a:rPr>
                        <a:t>Sycamore Partners</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1.72%</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751677801"/>
                  </a:ext>
                </a:extLst>
              </a:tr>
              <a:tr h="260768">
                <a:tc>
                  <a:txBody>
                    <a:bodyPr/>
                    <a:lstStyle/>
                    <a:p>
                      <a:pPr algn="l" fontAlgn="ctr"/>
                      <a:r>
                        <a:rPr lang="en-GB" sz="1000" b="0" i="0" u="none" strike="noStrike">
                          <a:solidFill>
                            <a:srgbClr val="000000"/>
                          </a:solidFill>
                          <a:effectLst/>
                          <a:latin typeface="Arial Narrow" panose="020B0606020202030204" pitchFamily="34" charset="0"/>
                        </a:rPr>
                        <a:t>I Squared Capital</a:t>
                      </a:r>
                    </a:p>
                  </a:txBody>
                  <a:tcPr marL="9525" marR="9525" marT="9525" marB="0" anchor="ctr">
                    <a:lnL>
                      <a:noFill/>
                    </a:lnL>
                    <a:lnR>
                      <a:noFill/>
                    </a:lnR>
                    <a:lnT>
                      <a:noFill/>
                    </a:lnT>
                    <a:lnB>
                      <a:noFill/>
                    </a:lnB>
                    <a:solidFill>
                      <a:srgbClr val="FFFFFF"/>
                    </a:solidFill>
                  </a:tcPr>
                </a:tc>
                <a:tc>
                  <a:txBody>
                    <a:bodyPr/>
                    <a:lstStyle/>
                    <a:p>
                      <a:pPr algn="l" fontAlgn="ctr"/>
                      <a:r>
                        <a:rPr lang="en-GB" sz="1000" b="0" i="0" u="none" strike="noStrike">
                          <a:solidFill>
                            <a:srgbClr val="000000"/>
                          </a:solidFill>
                          <a:effectLst/>
                          <a:latin typeface="Arial Narrow" panose="020B0606020202030204" pitchFamily="34" charset="0"/>
                        </a:rPr>
                        <a:t>1.72%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827057731"/>
                  </a:ext>
                </a:extLst>
              </a:tr>
              <a:tr h="260768">
                <a:tc>
                  <a:txBody>
                    <a:bodyPr/>
                    <a:lstStyle/>
                    <a:p>
                      <a:pPr algn="l" fontAlgn="ctr"/>
                      <a:r>
                        <a:rPr lang="en-GB" sz="1000" b="0" i="0" u="none" strike="noStrike">
                          <a:solidFill>
                            <a:srgbClr val="000000"/>
                          </a:solidFill>
                          <a:effectLst/>
                          <a:latin typeface="Arial Narrow" panose="020B0606020202030204" pitchFamily="34" charset="0"/>
                        </a:rPr>
                        <a:t>Goldman Sachs</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1.72%</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072580609"/>
                  </a:ext>
                </a:extLst>
              </a:tr>
              <a:tr h="260768">
                <a:tc>
                  <a:txBody>
                    <a:bodyPr/>
                    <a:lstStyle/>
                    <a:p>
                      <a:pPr algn="l" fontAlgn="ctr"/>
                      <a:r>
                        <a:rPr lang="en-GB" sz="1000" b="0" i="0" u="none" strike="noStrike">
                          <a:solidFill>
                            <a:srgbClr val="000000"/>
                          </a:solidFill>
                          <a:effectLst/>
                          <a:latin typeface="Arial Narrow" panose="020B0606020202030204" pitchFamily="34" charset="0"/>
                        </a:rPr>
                        <a:t>EQT Partners</a:t>
                      </a:r>
                    </a:p>
                  </a:txBody>
                  <a:tcPr marL="9525" marR="9525" marT="9525" marB="0" anchor="ctr">
                    <a:lnL>
                      <a:noFill/>
                    </a:lnL>
                    <a:lnR>
                      <a:noFill/>
                    </a:lnR>
                    <a:lnT>
                      <a:noFill/>
                    </a:lnT>
                    <a:lnB>
                      <a:noFill/>
                    </a:lnB>
                    <a:solidFill>
                      <a:srgbClr val="FFFFFF"/>
                    </a:solidFill>
                  </a:tcPr>
                </a:tc>
                <a:tc>
                  <a:txBody>
                    <a:bodyPr/>
                    <a:lstStyle/>
                    <a:p>
                      <a:pPr algn="l" fontAlgn="ctr"/>
                      <a:r>
                        <a:rPr lang="en-GB" sz="1000" b="0" i="0" u="none" strike="noStrike">
                          <a:solidFill>
                            <a:srgbClr val="000000"/>
                          </a:solidFill>
                          <a:effectLst/>
                          <a:latin typeface="Arial Narrow" panose="020B0606020202030204" pitchFamily="34" charset="0"/>
                        </a:rPr>
                        <a:t>1.72%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835522117"/>
                  </a:ext>
                </a:extLst>
              </a:tr>
              <a:tr h="260768">
                <a:tc>
                  <a:txBody>
                    <a:bodyPr/>
                    <a:lstStyle/>
                    <a:p>
                      <a:pPr algn="l" fontAlgn="ctr"/>
                      <a:r>
                        <a:rPr lang="en-GB" sz="1000" b="0" i="0" u="none" strike="noStrike">
                          <a:solidFill>
                            <a:srgbClr val="000000"/>
                          </a:solidFill>
                          <a:effectLst/>
                          <a:latin typeface="Arial Narrow" panose="020B0606020202030204" pitchFamily="34" charset="0"/>
                        </a:rPr>
                        <a:t>Andera Partners</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1.72%</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476999435"/>
                  </a:ext>
                </a:extLst>
              </a:tr>
            </a:tbl>
          </a:graphicData>
        </a:graphic>
      </p:graphicFrame>
    </p:spTree>
    <p:extLst>
      <p:ext uri="{BB962C8B-B14F-4D97-AF65-F5344CB8AC3E}">
        <p14:creationId xmlns:p14="http://schemas.microsoft.com/office/powerpoint/2010/main" val="71406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a:t>Based on Volume</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a:t>Based on Deal Count</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57784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Sponsored Loan Transactions By Country: Jan – Sept 2025</a:t>
            </a:r>
          </a:p>
        </p:txBody>
      </p:sp>
      <p:sp>
        <p:nvSpPr>
          <p:cNvPr id="17" name="Text Box 4">
            <a:extLst>
              <a:ext uri="{FF2B5EF4-FFF2-40B4-BE49-F238E27FC236}">
                <a16:creationId xmlns:a16="http://schemas.microsoft.com/office/drawing/2014/main" id="{D5D1EA6B-8353-2788-809B-FABC34CC416D}"/>
              </a:ext>
            </a:extLst>
          </p:cNvPr>
          <p:cNvSpPr txBox="1">
            <a:spLocks noChangeArrowheads="1"/>
          </p:cNvSpPr>
          <p:nvPr/>
        </p:nvSpPr>
        <p:spPr bwMode="auto">
          <a:xfrm>
            <a:off x="533400" y="5956756"/>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GB" altLang="en-US" sz="800" b="0" dirty="0">
                <a:solidFill>
                  <a:schemeClr val="tx1"/>
                </a:solidFill>
                <a:latin typeface="+mn-lt"/>
              </a:rPr>
              <a:t>Observations: 185 deals with € 84.63B of volume</a:t>
            </a:r>
            <a:endParaRPr lang="en-US" altLang="en-US" sz="800" b="0" dirty="0">
              <a:solidFill>
                <a:schemeClr val="tx1"/>
              </a:solidFill>
              <a:latin typeface="+mn-lt"/>
            </a:endParaRPr>
          </a:p>
        </p:txBody>
      </p:sp>
      <p:graphicFrame>
        <p:nvGraphicFramePr>
          <p:cNvPr id="18" name="Object 21">
            <a:extLst>
              <a:ext uri="{FF2B5EF4-FFF2-40B4-BE49-F238E27FC236}">
                <a16:creationId xmlns:a16="http://schemas.microsoft.com/office/drawing/2014/main" id="{D7D64C17-468B-48FC-425B-1857084B424F}"/>
              </a:ext>
            </a:extLst>
          </p:cNvPr>
          <p:cNvGraphicFramePr>
            <a:graphicFrameLocks/>
          </p:cNvGraphicFramePr>
          <p:nvPr>
            <p:extLst>
              <p:ext uri="{D42A27DB-BD31-4B8C-83A1-F6EECF244321}">
                <p14:modId xmlns:p14="http://schemas.microsoft.com/office/powerpoint/2010/main" val="3005093660"/>
              </p:ext>
            </p:extLst>
          </p:nvPr>
        </p:nvGraphicFramePr>
        <p:xfrm>
          <a:off x="454025" y="1341120"/>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Object 22">
            <a:extLst>
              <a:ext uri="{FF2B5EF4-FFF2-40B4-BE49-F238E27FC236}">
                <a16:creationId xmlns:a16="http://schemas.microsoft.com/office/drawing/2014/main" id="{A9E0D317-2FEE-21BD-D847-2648D3D1461F}"/>
              </a:ext>
            </a:extLst>
          </p:cNvPr>
          <p:cNvGraphicFramePr>
            <a:graphicFrameLocks/>
          </p:cNvGraphicFramePr>
          <p:nvPr>
            <p:extLst>
              <p:ext uri="{D42A27DB-BD31-4B8C-83A1-F6EECF244321}">
                <p14:modId xmlns:p14="http://schemas.microsoft.com/office/powerpoint/2010/main" val="3598284955"/>
              </p:ext>
            </p:extLst>
          </p:nvPr>
        </p:nvGraphicFramePr>
        <p:xfrm>
          <a:off x="4800602" y="1341120"/>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734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Based on Volume</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a:t>Based on Deal Count</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57784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Sponsored Loan Transactions By Sector: Jan-Sep 2025</a:t>
            </a:r>
          </a:p>
        </p:txBody>
      </p:sp>
      <p:sp>
        <p:nvSpPr>
          <p:cNvPr id="17" name="Text Box 4">
            <a:extLst>
              <a:ext uri="{FF2B5EF4-FFF2-40B4-BE49-F238E27FC236}">
                <a16:creationId xmlns:a16="http://schemas.microsoft.com/office/drawing/2014/main" id="{D5D1EA6B-8353-2788-809B-FABC34CC416D}"/>
              </a:ext>
            </a:extLst>
          </p:cNvPr>
          <p:cNvSpPr txBox="1">
            <a:spLocks noChangeArrowheads="1"/>
          </p:cNvSpPr>
          <p:nvPr/>
        </p:nvSpPr>
        <p:spPr bwMode="auto">
          <a:xfrm>
            <a:off x="533400" y="5956756"/>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GB" altLang="en-US" sz="800" b="0" dirty="0">
                <a:solidFill>
                  <a:schemeClr val="tx1"/>
                </a:solidFill>
              </a:rPr>
              <a:t>Observations: 185 deals with € 84.63B of volume</a:t>
            </a:r>
            <a:endParaRPr lang="en-US" altLang="en-US" sz="800" b="0" dirty="0">
              <a:solidFill>
                <a:schemeClr val="tx1"/>
              </a:solidFill>
            </a:endParaRPr>
          </a:p>
        </p:txBody>
      </p:sp>
      <p:graphicFrame>
        <p:nvGraphicFramePr>
          <p:cNvPr id="4" name="Object 21">
            <a:extLst>
              <a:ext uri="{FF2B5EF4-FFF2-40B4-BE49-F238E27FC236}">
                <a16:creationId xmlns:a16="http://schemas.microsoft.com/office/drawing/2014/main" id="{2310F6FD-1F77-82E5-A4CA-5D57BF30F682}"/>
              </a:ext>
            </a:extLst>
          </p:cNvPr>
          <p:cNvGraphicFramePr>
            <a:graphicFrameLocks/>
          </p:cNvGraphicFramePr>
          <p:nvPr>
            <p:extLst>
              <p:ext uri="{D42A27DB-BD31-4B8C-83A1-F6EECF244321}">
                <p14:modId xmlns:p14="http://schemas.microsoft.com/office/powerpoint/2010/main" val="3815732294"/>
              </p:ext>
            </p:extLst>
          </p:nvPr>
        </p:nvGraphicFramePr>
        <p:xfrm>
          <a:off x="458787" y="1341120"/>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22">
            <a:extLst>
              <a:ext uri="{FF2B5EF4-FFF2-40B4-BE49-F238E27FC236}">
                <a16:creationId xmlns:a16="http://schemas.microsoft.com/office/drawing/2014/main" id="{E03BE965-39CF-8D04-3962-6863D611F483}"/>
              </a:ext>
            </a:extLst>
          </p:cNvPr>
          <p:cNvGraphicFramePr>
            <a:graphicFrameLocks/>
          </p:cNvGraphicFramePr>
          <p:nvPr>
            <p:extLst>
              <p:ext uri="{D42A27DB-BD31-4B8C-83A1-F6EECF244321}">
                <p14:modId xmlns:p14="http://schemas.microsoft.com/office/powerpoint/2010/main" val="3228783499"/>
              </p:ext>
            </p:extLst>
          </p:nvPr>
        </p:nvGraphicFramePr>
        <p:xfrm>
          <a:off x="4791074" y="1341120"/>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002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LCD European Leveraged Buyout Review</a:t>
            </a:r>
          </a:p>
        </p:txBody>
      </p:sp>
      <p:sp>
        <p:nvSpPr>
          <p:cNvPr id="2" name="Text Placeholder 1">
            <a:extLst>
              <a:ext uri="{FF2B5EF4-FFF2-40B4-BE49-F238E27FC236}">
                <a16:creationId xmlns:a16="http://schemas.microsoft.com/office/drawing/2014/main" id="{AC204F0C-6103-4470-DA4B-98C1E18EA5CB}"/>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GB" sz="1200" kern="0" dirty="0">
                <a:solidFill>
                  <a:schemeClr val="tx1"/>
                </a:solidFill>
                <a:latin typeface="Arial Narrow" panose="020B0606020202030204" pitchFamily="34" charset="0"/>
              </a:rPr>
              <a:t>YTD volumes already exceed 2024 full year sponsored figures </a:t>
            </a:r>
            <a:endParaRPr lang="en-US" sz="1200" kern="0" dirty="0">
              <a:solidFill>
                <a:schemeClr val="tx1"/>
              </a:solidFill>
              <a:latin typeface="Arial Narrow" panose="020B0606020202030204" pitchFamily="34" charset="0"/>
            </a:endParaRPr>
          </a:p>
        </p:txBody>
      </p:sp>
      <p:sp>
        <p:nvSpPr>
          <p:cNvPr id="22" name="Text Placeholder 1">
            <a:extLst>
              <a:ext uri="{FF2B5EF4-FFF2-40B4-BE49-F238E27FC236}">
                <a16:creationId xmlns:a16="http://schemas.microsoft.com/office/drawing/2014/main" id="{066C7972-48BC-504A-1F34-54027856E81F}"/>
              </a:ext>
            </a:extLst>
          </p:cNvPr>
          <p:cNvSpPr>
            <a:spLocks noGrp="1"/>
          </p:cNvSpPr>
          <p:nvPr>
            <p:ph type="body" idx="1"/>
          </p:nvPr>
        </p:nvSpPr>
        <p:spPr>
          <a:xfrm>
            <a:off x="457200" y="1056956"/>
            <a:ext cx="3886200" cy="284164"/>
          </a:xfrm>
        </p:spPr>
        <p:txBody>
          <a:bodyPr lIns="0"/>
          <a:lstStyle/>
          <a:p>
            <a:r>
              <a:rPr lang="en-US" dirty="0"/>
              <a:t>Sponsored Loan Volume ($B)</a:t>
            </a:r>
          </a:p>
        </p:txBody>
      </p:sp>
      <p:sp>
        <p:nvSpPr>
          <p:cNvPr id="23" name="Text Placeholder 2">
            <a:extLst>
              <a:ext uri="{FF2B5EF4-FFF2-40B4-BE49-F238E27FC236}">
                <a16:creationId xmlns:a16="http://schemas.microsoft.com/office/drawing/2014/main" id="{C3DB6D64-A2FE-BF63-6527-4EAA7CA1A573}"/>
              </a:ext>
            </a:extLst>
          </p:cNvPr>
          <p:cNvSpPr>
            <a:spLocks noGrp="1"/>
          </p:cNvSpPr>
          <p:nvPr>
            <p:ph type="body" idx="10"/>
          </p:nvPr>
        </p:nvSpPr>
        <p:spPr>
          <a:xfrm>
            <a:off x="4791074" y="1056956"/>
            <a:ext cx="3895726" cy="284164"/>
          </a:xfrm>
        </p:spPr>
        <p:txBody>
          <a:bodyPr lIns="0"/>
          <a:lstStyle/>
          <a:p>
            <a:r>
              <a:rPr lang="en-US"/>
              <a:t>Sponsored New-Issue YTM</a:t>
            </a:r>
          </a:p>
        </p:txBody>
      </p:sp>
      <p:graphicFrame>
        <p:nvGraphicFramePr>
          <p:cNvPr id="26" name="Object 1">
            <a:extLst>
              <a:ext uri="{FF2B5EF4-FFF2-40B4-BE49-F238E27FC236}">
                <a16:creationId xmlns:a16="http://schemas.microsoft.com/office/drawing/2014/main" id="{5CFD3CDD-9C07-0B9C-DD20-A658B88320CC}"/>
              </a:ext>
            </a:extLst>
          </p:cNvPr>
          <p:cNvGraphicFramePr>
            <a:graphicFrameLocks noGrp="1"/>
          </p:cNvGraphicFramePr>
          <p:nvPr>
            <p:extLst>
              <p:ext uri="{D42A27DB-BD31-4B8C-83A1-F6EECF244321}">
                <p14:modId xmlns:p14="http://schemas.microsoft.com/office/powerpoint/2010/main" val="1208853188"/>
              </p:ext>
            </p:extLst>
          </p:nvPr>
        </p:nvGraphicFramePr>
        <p:xfrm>
          <a:off x="447675" y="1341120"/>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Object 7">
            <a:extLst>
              <a:ext uri="{FF2B5EF4-FFF2-40B4-BE49-F238E27FC236}">
                <a16:creationId xmlns:a16="http://schemas.microsoft.com/office/drawing/2014/main" id="{0D67E962-4D4B-3DE6-9D1A-772A5B2B018E}"/>
              </a:ext>
            </a:extLst>
          </p:cNvPr>
          <p:cNvGraphicFramePr>
            <a:graphicFrameLocks/>
          </p:cNvGraphicFramePr>
          <p:nvPr>
            <p:extLst>
              <p:ext uri="{D42A27DB-BD31-4B8C-83A1-F6EECF244321}">
                <p14:modId xmlns:p14="http://schemas.microsoft.com/office/powerpoint/2010/main" val="2008032407"/>
              </p:ext>
            </p:extLst>
          </p:nvPr>
        </p:nvGraphicFramePr>
        <p:xfrm>
          <a:off x="4571999" y="1341120"/>
          <a:ext cx="4124325"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963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Distribution by Senior Deal Size – All Sponsored Transactions</a:t>
            </a:r>
          </a:p>
        </p:txBody>
      </p:sp>
      <p:sp>
        <p:nvSpPr>
          <p:cNvPr id="3" name="Text Box 4">
            <a:extLst>
              <a:ext uri="{FF2B5EF4-FFF2-40B4-BE49-F238E27FC236}">
                <a16:creationId xmlns:a16="http://schemas.microsoft.com/office/drawing/2014/main" id="{9E9571CF-BB08-D1D0-F6A7-F36E134ABAAE}"/>
              </a:ext>
            </a:extLst>
          </p:cNvPr>
          <p:cNvSpPr txBox="1">
            <a:spLocks noChangeArrowheads="1"/>
          </p:cNvSpPr>
          <p:nvPr/>
        </p:nvSpPr>
        <p:spPr bwMode="auto">
          <a:xfrm>
            <a:off x="533400" y="57912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Average size excludes Add-On and Amendment transactions and counts First Lien and Second Lien portions of the same transaction as one transaction.</a:t>
            </a:r>
          </a:p>
          <a:p>
            <a:pPr algn="r">
              <a:lnSpc>
                <a:spcPct val="100000"/>
              </a:lnSpc>
              <a:spcBef>
                <a:spcPct val="0"/>
              </a:spcBef>
              <a:buClrTx/>
              <a:buFontTx/>
              <a:buNone/>
            </a:pPr>
            <a:r>
              <a:rPr lang="en-US" altLang="en-US" sz="800" b="0">
                <a:solidFill>
                  <a:schemeClr val="tx1"/>
                </a:solidFill>
                <a:latin typeface="+mn-lt"/>
              </a:rPr>
              <a:t>. For cross-border deals, only the amount denominated in European currencies is included  </a:t>
            </a:r>
          </a:p>
          <a:p>
            <a:pPr algn="r">
              <a:lnSpc>
                <a:spcPct val="100000"/>
              </a:lnSpc>
              <a:spcBef>
                <a:spcPct val="0"/>
              </a:spcBef>
              <a:buClrTx/>
              <a:buFontTx/>
              <a:buNone/>
            </a:pPr>
            <a:r>
              <a:rPr lang="en-US" altLang="en-US" sz="800" b="0">
                <a:solidFill>
                  <a:schemeClr val="tx1"/>
                </a:solidFill>
                <a:latin typeface="+mn-lt"/>
              </a:rPr>
              <a:t>Based on number of transactions. </a:t>
            </a:r>
          </a:p>
        </p:txBody>
      </p:sp>
      <p:graphicFrame>
        <p:nvGraphicFramePr>
          <p:cNvPr id="6" name="Object 12">
            <a:extLst>
              <a:ext uri="{FF2B5EF4-FFF2-40B4-BE49-F238E27FC236}">
                <a16:creationId xmlns:a16="http://schemas.microsoft.com/office/drawing/2014/main" id="{371E108D-4020-FB26-5EBD-D56B5988CE60}"/>
              </a:ext>
            </a:extLst>
          </p:cNvPr>
          <p:cNvGraphicFramePr>
            <a:graphicFrameLocks/>
          </p:cNvGraphicFramePr>
          <p:nvPr>
            <p:extLst>
              <p:ext uri="{D42A27DB-BD31-4B8C-83A1-F6EECF244321}">
                <p14:modId xmlns:p14="http://schemas.microsoft.com/office/powerpoint/2010/main" val="2054849666"/>
              </p:ext>
            </p:extLst>
          </p:nvPr>
        </p:nvGraphicFramePr>
        <p:xfrm>
          <a:off x="447675" y="992832"/>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0588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Sponsored </a:t>
            </a:r>
            <a:r>
              <a:rPr lang="en-US" sz="1200" kern="0" err="1">
                <a:solidFill>
                  <a:schemeClr val="tx1"/>
                </a:solidFill>
                <a:latin typeface="Arial Narrow" panose="020B0606020202030204" pitchFamily="34" charset="0"/>
              </a:rPr>
              <a:t>Cov</a:t>
            </a:r>
            <a:r>
              <a:rPr lang="en-US" sz="1200" kern="0">
                <a:solidFill>
                  <a:schemeClr val="tx1"/>
                </a:solidFill>
                <a:latin typeface="Arial Narrow" panose="020B0606020202030204" pitchFamily="34" charset="0"/>
              </a:rPr>
              <a:t>-Lite Institutional Volume (€B)</a:t>
            </a:r>
          </a:p>
        </p:txBody>
      </p:sp>
      <p:graphicFrame>
        <p:nvGraphicFramePr>
          <p:cNvPr id="2" name="Object 1">
            <a:extLst>
              <a:ext uri="{FF2B5EF4-FFF2-40B4-BE49-F238E27FC236}">
                <a16:creationId xmlns:a16="http://schemas.microsoft.com/office/drawing/2014/main" id="{440A4779-5AF5-636E-CC33-C89798E6B8AB}"/>
              </a:ext>
            </a:extLst>
          </p:cNvPr>
          <p:cNvGraphicFramePr>
            <a:graphicFrameLocks/>
          </p:cNvGraphicFramePr>
          <p:nvPr>
            <p:extLst>
              <p:ext uri="{D42A27DB-BD31-4B8C-83A1-F6EECF244321}">
                <p14:modId xmlns:p14="http://schemas.microsoft.com/office/powerpoint/2010/main" val="1156278099"/>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4386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Sources of Funding - European Sponsored Borrowers</a:t>
            </a:r>
          </a:p>
        </p:txBody>
      </p:sp>
      <p:sp>
        <p:nvSpPr>
          <p:cNvPr id="3" name="Text Box 4">
            <a:extLst>
              <a:ext uri="{FF2B5EF4-FFF2-40B4-BE49-F238E27FC236}">
                <a16:creationId xmlns:a16="http://schemas.microsoft.com/office/drawing/2014/main" id="{A1712F9D-D6BF-4F12-BB71-66AEB91D7D65}"/>
              </a:ext>
            </a:extLst>
          </p:cNvPr>
          <p:cNvSpPr txBox="1">
            <a:spLocks noChangeArrowheads="1"/>
          </p:cNvSpPr>
          <p:nvPr/>
        </p:nvSpPr>
        <p:spPr bwMode="auto">
          <a:xfrm>
            <a:off x="533400" y="57912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The chart shows sources of funding used by European borrowers in the leveraged finance space. LCD looks at all leveraged loans, HY bonds, and mezzanine transactions and calculates the share based on transaction count. For example, in 2015, 62% of sponsored European borrowers in the lev fin space relied solely on leveraged loan market while 19% relied solely on the HY bond market.</a:t>
            </a:r>
          </a:p>
        </p:txBody>
      </p:sp>
      <p:graphicFrame>
        <p:nvGraphicFramePr>
          <p:cNvPr id="5" name="Content Placeholder 2">
            <a:extLst>
              <a:ext uri="{FF2B5EF4-FFF2-40B4-BE49-F238E27FC236}">
                <a16:creationId xmlns:a16="http://schemas.microsoft.com/office/drawing/2014/main" id="{B14C5F8A-4133-D64F-9F67-B60AF0EA084E}"/>
              </a:ext>
            </a:extLst>
          </p:cNvPr>
          <p:cNvGraphicFramePr>
            <a:graphicFrameLocks/>
          </p:cNvGraphicFramePr>
          <p:nvPr>
            <p:extLst>
              <p:ext uri="{D42A27DB-BD31-4B8C-83A1-F6EECF244321}">
                <p14:modId xmlns:p14="http://schemas.microsoft.com/office/powerpoint/2010/main" val="629035102"/>
              </p:ext>
            </p:extLst>
          </p:nvPr>
        </p:nvGraphicFramePr>
        <p:xfrm>
          <a:off x="457200" y="992832"/>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465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New-Issue Pricing Trends</a:t>
            </a:r>
          </a:p>
        </p:txBody>
      </p:sp>
      <p:graphicFrame>
        <p:nvGraphicFramePr>
          <p:cNvPr id="8" name="Table 7">
            <a:extLst>
              <a:ext uri="{FF2B5EF4-FFF2-40B4-BE49-F238E27FC236}">
                <a16:creationId xmlns:a16="http://schemas.microsoft.com/office/drawing/2014/main" id="{345F53E3-7136-8778-252B-F511D53F2530}"/>
              </a:ext>
            </a:extLst>
          </p:cNvPr>
          <p:cNvGraphicFramePr>
            <a:graphicFrameLocks noGrp="1"/>
          </p:cNvGraphicFramePr>
          <p:nvPr>
            <p:extLst>
              <p:ext uri="{D42A27DB-BD31-4B8C-83A1-F6EECF244321}">
                <p14:modId xmlns:p14="http://schemas.microsoft.com/office/powerpoint/2010/main" val="3792981173"/>
              </p:ext>
            </p:extLst>
          </p:nvPr>
        </p:nvGraphicFramePr>
        <p:xfrm>
          <a:off x="447675" y="1287242"/>
          <a:ext cx="4914900" cy="950473"/>
        </p:xfrm>
        <a:graphic>
          <a:graphicData uri="http://schemas.openxmlformats.org/drawingml/2006/table">
            <a:tbl>
              <a:tblPr/>
              <a:tblGrid>
                <a:gridCol w="4239062">
                  <a:extLst>
                    <a:ext uri="{9D8B030D-6E8A-4147-A177-3AD203B41FA5}">
                      <a16:colId xmlns:a16="http://schemas.microsoft.com/office/drawing/2014/main" val="3428416113"/>
                    </a:ext>
                  </a:extLst>
                </a:gridCol>
                <a:gridCol w="675838">
                  <a:extLst>
                    <a:ext uri="{9D8B030D-6E8A-4147-A177-3AD203B41FA5}">
                      <a16:colId xmlns:a16="http://schemas.microsoft.com/office/drawing/2014/main" val="956896423"/>
                    </a:ext>
                  </a:extLst>
                </a:gridCol>
              </a:tblGrid>
              <a:tr h="188473">
                <a:tc>
                  <a:txBody>
                    <a:bodyPr/>
                    <a:lstStyle/>
                    <a:p>
                      <a:pPr algn="l" rtl="0" fontAlgn="b"/>
                      <a:r>
                        <a:rPr lang="en-US" sz="900" b="1" i="0" u="none" strike="noStrike" dirty="0">
                          <a:solidFill>
                            <a:srgbClr val="000000"/>
                          </a:solidFill>
                          <a:effectLst/>
                          <a:latin typeface="Arial" panose="020B0604020202020204" pitchFamily="34" charset="0"/>
                        </a:rPr>
                        <a:t>New-Issue Pricing Trends</a:t>
                      </a:r>
                    </a:p>
                  </a:txBody>
                  <a:tcPr marL="9525" marR="9525" marT="9525" marB="0" anchor="b">
                    <a:lnL>
                      <a:noFill/>
                    </a:lnL>
                    <a:lnR>
                      <a:noFill/>
                    </a:lnR>
                    <a:lnT>
                      <a:noFill/>
                    </a:lnT>
                    <a:lnB>
                      <a:noFill/>
                    </a:lnB>
                    <a:solidFill>
                      <a:srgbClr val="C0C0C0"/>
                    </a:solidFill>
                  </a:tcPr>
                </a:tc>
                <a:tc>
                  <a:txBody>
                    <a:bodyPr/>
                    <a:lstStyle/>
                    <a:p>
                      <a:pPr algn="r" rtl="0" fontAlgn="b"/>
                      <a:r>
                        <a:rPr lang="en-US" sz="900" b="1" i="0" u="none" strike="noStrike" dirty="0">
                          <a:solidFill>
                            <a:srgbClr val="000000"/>
                          </a:solidFill>
                          <a:effectLst/>
                          <a:latin typeface="Arial" panose="020B0604020202020204" pitchFamily="34" charset="0"/>
                        </a:rPr>
                        <a:t>pg. 23</a:t>
                      </a:r>
                    </a:p>
                  </a:txBody>
                  <a:tcPr marL="9525" marR="9525" marT="9525" marB="0" anchor="b">
                    <a:lnL>
                      <a:noFill/>
                    </a:lnL>
                    <a:lnR>
                      <a:noFill/>
                    </a:lnR>
                    <a:lnT>
                      <a:noFill/>
                    </a:lnT>
                    <a:lnB>
                      <a:noFill/>
                    </a:lnB>
                    <a:solidFill>
                      <a:srgbClr val="C0C0C0"/>
                    </a:solidFill>
                  </a:tcPr>
                </a:tc>
                <a:extLst>
                  <a:ext uri="{0D108BD9-81ED-4DB2-BD59-A6C34878D82A}">
                    <a16:rowId xmlns:a16="http://schemas.microsoft.com/office/drawing/2014/main" val="897384214"/>
                  </a:ext>
                </a:extLst>
              </a:tr>
              <a:tr h="190500">
                <a:tc>
                  <a:txBody>
                    <a:bodyPr/>
                    <a:lstStyle/>
                    <a:p>
                      <a:pPr algn="l" rtl="0" fontAlgn="b"/>
                      <a:r>
                        <a:rPr lang="en-US" sz="900" b="0" i="0" u="none" strike="noStrike" dirty="0">
                          <a:solidFill>
                            <a:srgbClr val="000000"/>
                          </a:solidFill>
                          <a:effectLst/>
                          <a:latin typeface="Arial" panose="020B0604020202020204" pitchFamily="34" charset="0"/>
                        </a:rPr>
                        <a:t>Average TLB Primary Spread and YTM: Sponsored Deals</a:t>
                      </a:r>
                    </a:p>
                  </a:txBody>
                  <a:tcPr marL="9525" marR="9525" marT="9525" marB="0" anchor="b">
                    <a:lnL>
                      <a:noFill/>
                    </a:lnL>
                    <a:lnR>
                      <a:noFill/>
                    </a:lnR>
                    <a:lnT>
                      <a:noFill/>
                    </a:lnT>
                    <a:lnB>
                      <a:noFill/>
                    </a:lnB>
                    <a:noFill/>
                  </a:tcPr>
                </a:tc>
                <a:tc>
                  <a:txBody>
                    <a:bodyPr/>
                    <a:lstStyle/>
                    <a:p>
                      <a:pPr algn="r" rtl="0" fontAlgn="b"/>
                      <a:r>
                        <a:rPr lang="en-US" sz="900" b="0" i="0" u="none" strike="noStrike" dirty="0">
                          <a:solidFill>
                            <a:srgbClr val="000000"/>
                          </a:solidFill>
                          <a:effectLst/>
                          <a:latin typeface="Arial" panose="020B0604020202020204" pitchFamily="34" charset="0"/>
                        </a:rPr>
                        <a:t>pg. 24</a:t>
                      </a:r>
                    </a:p>
                  </a:txBody>
                  <a:tcPr marL="9525" marR="9525" marT="9525" marB="0" anchor="b">
                    <a:lnL>
                      <a:noFill/>
                    </a:lnL>
                    <a:lnR>
                      <a:noFill/>
                    </a:lnR>
                    <a:lnT>
                      <a:noFill/>
                    </a:lnT>
                    <a:lnB>
                      <a:noFill/>
                    </a:lnB>
                    <a:noFill/>
                  </a:tcPr>
                </a:tc>
                <a:extLst>
                  <a:ext uri="{0D108BD9-81ED-4DB2-BD59-A6C34878D82A}">
                    <a16:rowId xmlns:a16="http://schemas.microsoft.com/office/drawing/2014/main" val="2261876721"/>
                  </a:ext>
                </a:extLst>
              </a:tr>
              <a:tr h="190500">
                <a:tc>
                  <a:txBody>
                    <a:bodyPr/>
                    <a:lstStyle/>
                    <a:p>
                      <a:pPr algn="l" rtl="0" fontAlgn="b"/>
                      <a:r>
                        <a:rPr lang="en-US" sz="900" b="0" i="0" u="none" strike="noStrike" dirty="0">
                          <a:solidFill>
                            <a:srgbClr val="000000"/>
                          </a:solidFill>
                          <a:effectLst/>
                          <a:latin typeface="Arial" panose="020B0604020202020204" pitchFamily="34" charset="0"/>
                        </a:rPr>
                        <a:t>Avg. New-Issue Spreads of Sponsored Transactions</a:t>
                      </a:r>
                    </a:p>
                  </a:txBody>
                  <a:tcPr marL="9525" marR="9525" marT="9525" marB="0" anchor="b">
                    <a:lnL>
                      <a:noFill/>
                    </a:lnL>
                    <a:lnR>
                      <a:noFill/>
                    </a:lnR>
                    <a:lnT>
                      <a:noFill/>
                    </a:lnT>
                    <a:lnB>
                      <a:noFill/>
                    </a:lnB>
                    <a:noFill/>
                  </a:tcPr>
                </a:tc>
                <a:tc>
                  <a:txBody>
                    <a:bodyPr/>
                    <a:lstStyle/>
                    <a:p>
                      <a:pPr algn="r" rtl="0" fontAlgn="b"/>
                      <a:r>
                        <a:rPr lang="en-US" sz="900" b="0" i="0" u="none" strike="noStrike" dirty="0">
                          <a:solidFill>
                            <a:srgbClr val="000000"/>
                          </a:solidFill>
                          <a:effectLst/>
                          <a:latin typeface="Arial" panose="020B0604020202020204" pitchFamily="34" charset="0"/>
                        </a:rPr>
                        <a:t>pg. 25</a:t>
                      </a:r>
                    </a:p>
                  </a:txBody>
                  <a:tcPr marL="9525" marR="9525" marT="9525" marB="0" anchor="b">
                    <a:lnL>
                      <a:noFill/>
                    </a:lnL>
                    <a:lnR>
                      <a:noFill/>
                    </a:lnR>
                    <a:lnT>
                      <a:noFill/>
                    </a:lnT>
                    <a:lnB>
                      <a:noFill/>
                    </a:lnB>
                    <a:noFill/>
                  </a:tcPr>
                </a:tc>
                <a:extLst>
                  <a:ext uri="{0D108BD9-81ED-4DB2-BD59-A6C34878D82A}">
                    <a16:rowId xmlns:a16="http://schemas.microsoft.com/office/drawing/2014/main" val="1054495358"/>
                  </a:ext>
                </a:extLst>
              </a:tr>
              <a:tr h="190500">
                <a:tc>
                  <a:txBody>
                    <a:bodyPr/>
                    <a:lstStyle/>
                    <a:p>
                      <a:pPr algn="l" rtl="0" fontAlgn="b"/>
                      <a:r>
                        <a:rPr lang="en-US" sz="900" b="0" i="0" u="none" strike="noStrike" dirty="0">
                          <a:solidFill>
                            <a:srgbClr val="000000"/>
                          </a:solidFill>
                          <a:effectLst/>
                          <a:latin typeface="Arial" panose="020B0604020202020204" pitchFamily="34" charset="0"/>
                        </a:rPr>
                        <a:t>Rolling 3-Month Avg. Institutional Spreads</a:t>
                      </a:r>
                    </a:p>
                  </a:txBody>
                  <a:tcPr marL="9525" marR="9525" marT="9525" marB="0" anchor="b">
                    <a:lnL>
                      <a:noFill/>
                    </a:lnL>
                    <a:lnR>
                      <a:noFill/>
                    </a:lnR>
                    <a:lnT>
                      <a:noFill/>
                    </a:lnT>
                    <a:lnB>
                      <a:noFill/>
                    </a:lnB>
                    <a:noFill/>
                  </a:tcPr>
                </a:tc>
                <a:tc>
                  <a:txBody>
                    <a:bodyPr/>
                    <a:lstStyle/>
                    <a:p>
                      <a:pPr algn="r" rtl="0" fontAlgn="b"/>
                      <a:r>
                        <a:rPr lang="en-US" sz="900" b="0" i="0" u="none" strike="noStrike" dirty="0">
                          <a:solidFill>
                            <a:srgbClr val="000000"/>
                          </a:solidFill>
                          <a:effectLst/>
                          <a:latin typeface="Arial" panose="020B0604020202020204" pitchFamily="34" charset="0"/>
                        </a:rPr>
                        <a:t>pg. 26</a:t>
                      </a:r>
                    </a:p>
                  </a:txBody>
                  <a:tcPr marL="9525" marR="9525" marT="9525" marB="0" anchor="b">
                    <a:lnL>
                      <a:noFill/>
                    </a:lnL>
                    <a:lnR>
                      <a:noFill/>
                    </a:lnR>
                    <a:lnT>
                      <a:noFill/>
                    </a:lnT>
                    <a:lnB>
                      <a:noFill/>
                    </a:lnB>
                    <a:noFill/>
                  </a:tcPr>
                </a:tc>
                <a:extLst>
                  <a:ext uri="{0D108BD9-81ED-4DB2-BD59-A6C34878D82A}">
                    <a16:rowId xmlns:a16="http://schemas.microsoft.com/office/drawing/2014/main" val="1352772176"/>
                  </a:ext>
                </a:extLst>
              </a:tr>
              <a:tr h="190500">
                <a:tc>
                  <a:txBody>
                    <a:bodyPr/>
                    <a:lstStyle/>
                    <a:p>
                      <a:pPr algn="l" rtl="0" fontAlgn="b"/>
                      <a:r>
                        <a:rPr lang="en-US" sz="900" b="0" i="0" u="none" strike="noStrike">
                          <a:solidFill>
                            <a:srgbClr val="000000"/>
                          </a:solidFill>
                          <a:effectLst/>
                          <a:latin typeface="Arial" panose="020B0604020202020204" pitchFamily="34" charset="0"/>
                        </a:rPr>
                        <a:t>Average TLB Primary Spread and YTM: Buyouts</a:t>
                      </a:r>
                    </a:p>
                  </a:txBody>
                  <a:tcPr marL="9525" marR="9525" marT="9525" marB="0" anchor="b">
                    <a:lnL>
                      <a:noFill/>
                    </a:lnL>
                    <a:lnR>
                      <a:noFill/>
                    </a:lnR>
                    <a:lnT>
                      <a:noFill/>
                    </a:lnT>
                    <a:lnB>
                      <a:noFill/>
                    </a:lnB>
                    <a:noFill/>
                  </a:tcPr>
                </a:tc>
                <a:tc>
                  <a:txBody>
                    <a:bodyPr/>
                    <a:lstStyle/>
                    <a:p>
                      <a:pPr algn="r" rtl="0" fontAlgn="b"/>
                      <a:r>
                        <a:rPr lang="en-US" sz="900" b="0" i="0" u="none" strike="noStrike" dirty="0">
                          <a:solidFill>
                            <a:srgbClr val="000000"/>
                          </a:solidFill>
                          <a:effectLst/>
                          <a:latin typeface="Arial" panose="020B0604020202020204" pitchFamily="34" charset="0"/>
                        </a:rPr>
                        <a:t>pg. 27</a:t>
                      </a:r>
                    </a:p>
                  </a:txBody>
                  <a:tcPr marL="9525" marR="9525" marT="9525" marB="0" anchor="b">
                    <a:lnL>
                      <a:noFill/>
                    </a:lnL>
                    <a:lnR>
                      <a:noFill/>
                    </a:lnR>
                    <a:lnT>
                      <a:noFill/>
                    </a:lnT>
                    <a:lnB>
                      <a:noFill/>
                    </a:lnB>
                    <a:noFill/>
                  </a:tcPr>
                </a:tc>
                <a:extLst>
                  <a:ext uri="{0D108BD9-81ED-4DB2-BD59-A6C34878D82A}">
                    <a16:rowId xmlns:a16="http://schemas.microsoft.com/office/drawing/2014/main" val="2312661315"/>
                  </a:ext>
                </a:extLst>
              </a:tr>
            </a:tbl>
          </a:graphicData>
        </a:graphic>
      </p:graphicFrame>
    </p:spTree>
    <p:extLst>
      <p:ext uri="{BB962C8B-B14F-4D97-AF65-F5344CB8AC3E}">
        <p14:creationId xmlns:p14="http://schemas.microsoft.com/office/powerpoint/2010/main" val="3686462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New-Issue Pricing Trends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Average TLB Primary Spread and YTM: Sponsored Deals</a:t>
            </a:r>
          </a:p>
        </p:txBody>
      </p:sp>
      <p:sp>
        <p:nvSpPr>
          <p:cNvPr id="2" name="Text Box 4">
            <a:extLst>
              <a:ext uri="{FF2B5EF4-FFF2-40B4-BE49-F238E27FC236}">
                <a16:creationId xmlns:a16="http://schemas.microsoft.com/office/drawing/2014/main" id="{4B558CD1-0DBD-1DE9-5709-37947000DA89}"/>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Averages calculated on a rolling three month basis.</a:t>
            </a:r>
          </a:p>
          <a:p>
            <a:pPr algn="r">
              <a:lnSpc>
                <a:spcPct val="100000"/>
              </a:lnSpc>
              <a:spcBef>
                <a:spcPct val="0"/>
              </a:spcBef>
              <a:buClrTx/>
              <a:buFontTx/>
              <a:buNone/>
            </a:pPr>
            <a:r>
              <a:rPr lang="en-US" altLang="en-US" sz="800" b="0">
                <a:solidFill>
                  <a:schemeClr val="tx1"/>
                </a:solidFill>
                <a:latin typeface="+mn-lt"/>
              </a:rPr>
              <a:t>Based on the TLB spread at launch, the OID and EURIBOR floor (if any).</a:t>
            </a:r>
          </a:p>
        </p:txBody>
      </p:sp>
      <p:graphicFrame>
        <p:nvGraphicFramePr>
          <p:cNvPr id="6" name="Object 2">
            <a:extLst>
              <a:ext uri="{FF2B5EF4-FFF2-40B4-BE49-F238E27FC236}">
                <a16:creationId xmlns:a16="http://schemas.microsoft.com/office/drawing/2014/main" id="{9B5CB0AE-4847-92B6-A1C3-4BA8D4A461AD}"/>
              </a:ext>
            </a:extLst>
          </p:cNvPr>
          <p:cNvGraphicFramePr>
            <a:graphicFrameLocks noGrp="1"/>
          </p:cNvGraphicFramePr>
          <p:nvPr>
            <p:extLst>
              <p:ext uri="{D42A27DB-BD31-4B8C-83A1-F6EECF244321}">
                <p14:modId xmlns:p14="http://schemas.microsoft.com/office/powerpoint/2010/main" val="1236368708"/>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27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New-Issue Pricing Trends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 Avg. New-Issue Spreads of Sponsored Transactions</a:t>
            </a:r>
          </a:p>
        </p:txBody>
      </p:sp>
      <p:sp>
        <p:nvSpPr>
          <p:cNvPr id="2" name="Text Box 4">
            <a:extLst>
              <a:ext uri="{FF2B5EF4-FFF2-40B4-BE49-F238E27FC236}">
                <a16:creationId xmlns:a16="http://schemas.microsoft.com/office/drawing/2014/main" id="{4B558CD1-0DBD-1DE9-5709-37947000DA89}"/>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Avg. ProRata spread (APR) is the average RC/TLA spread.</a:t>
            </a:r>
            <a:br>
              <a:rPr lang="en-US" altLang="en-US" sz="800" b="0">
                <a:solidFill>
                  <a:schemeClr val="tx1"/>
                </a:solidFill>
                <a:latin typeface="+mn-lt"/>
              </a:rPr>
            </a:br>
            <a:r>
              <a:rPr lang="en-US" altLang="en-US" sz="800" b="0">
                <a:solidFill>
                  <a:schemeClr val="tx1"/>
                </a:solidFill>
                <a:latin typeface="+mn-lt"/>
              </a:rPr>
              <a:t>Avg. Institutional Spread (AIS) is the average TLB/TLC spread. </a:t>
            </a:r>
          </a:p>
        </p:txBody>
      </p:sp>
      <p:graphicFrame>
        <p:nvGraphicFramePr>
          <p:cNvPr id="3" name="Object 1">
            <a:extLst>
              <a:ext uri="{FF2B5EF4-FFF2-40B4-BE49-F238E27FC236}">
                <a16:creationId xmlns:a16="http://schemas.microsoft.com/office/drawing/2014/main" id="{0AE05B6D-DD36-326F-2316-36BE7CA56D51}"/>
              </a:ext>
            </a:extLst>
          </p:cNvPr>
          <p:cNvGraphicFramePr>
            <a:graphicFrameLocks/>
          </p:cNvGraphicFramePr>
          <p:nvPr>
            <p:extLst>
              <p:ext uri="{D42A27DB-BD31-4B8C-83A1-F6EECF244321}">
                <p14:modId xmlns:p14="http://schemas.microsoft.com/office/powerpoint/2010/main" val="2710300015"/>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5700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New-Issue Pricing Trends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Rolling 3-Month Avg. Institutional Spreads</a:t>
            </a:r>
          </a:p>
        </p:txBody>
      </p:sp>
      <p:sp>
        <p:nvSpPr>
          <p:cNvPr id="4" name="Text Box 4">
            <a:extLst>
              <a:ext uri="{FF2B5EF4-FFF2-40B4-BE49-F238E27FC236}">
                <a16:creationId xmlns:a16="http://schemas.microsoft.com/office/drawing/2014/main" id="{194B8264-3A3D-6076-91CF-C6A3D863C4D2}"/>
              </a:ext>
            </a:extLst>
          </p:cNvPr>
          <p:cNvSpPr txBox="1">
            <a:spLocks noChangeArrowheads="1"/>
          </p:cNvSpPr>
          <p:nvPr/>
        </p:nvSpPr>
        <p:spPr bwMode="auto">
          <a:xfrm>
            <a:off x="533400" y="5956756"/>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Avg. Institutional Spread (AIS) is the average TLB/TLC spread. </a:t>
            </a:r>
          </a:p>
        </p:txBody>
      </p:sp>
      <p:graphicFrame>
        <p:nvGraphicFramePr>
          <p:cNvPr id="5" name="Object 7">
            <a:extLst>
              <a:ext uri="{FF2B5EF4-FFF2-40B4-BE49-F238E27FC236}">
                <a16:creationId xmlns:a16="http://schemas.microsoft.com/office/drawing/2014/main" id="{DDC5403C-42B2-6CDF-5C6F-D545197E09CA}"/>
              </a:ext>
            </a:extLst>
          </p:cNvPr>
          <p:cNvGraphicFramePr>
            <a:graphicFrameLocks/>
          </p:cNvGraphicFramePr>
          <p:nvPr>
            <p:extLst>
              <p:ext uri="{D42A27DB-BD31-4B8C-83A1-F6EECF244321}">
                <p14:modId xmlns:p14="http://schemas.microsoft.com/office/powerpoint/2010/main" val="3273381701"/>
              </p:ext>
            </p:extLst>
          </p:nvPr>
        </p:nvGraphicFramePr>
        <p:xfrm>
          <a:off x="381000" y="990600"/>
          <a:ext cx="83058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7981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New-Issue Pricing Trends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Average TLB Primary Spread and YTM: Buyouts</a:t>
            </a:r>
          </a:p>
        </p:txBody>
      </p:sp>
      <p:sp>
        <p:nvSpPr>
          <p:cNvPr id="2" name="Text Box 4">
            <a:extLst>
              <a:ext uri="{FF2B5EF4-FFF2-40B4-BE49-F238E27FC236}">
                <a16:creationId xmlns:a16="http://schemas.microsoft.com/office/drawing/2014/main" id="{3526ECFA-254D-5FE4-A816-15E59D4D6AC3}"/>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Averages calculated on a rolling three month basis.</a:t>
            </a:r>
          </a:p>
          <a:p>
            <a:pPr algn="r">
              <a:lnSpc>
                <a:spcPct val="100000"/>
              </a:lnSpc>
              <a:spcBef>
                <a:spcPct val="0"/>
              </a:spcBef>
              <a:buClrTx/>
              <a:buFontTx/>
              <a:buNone/>
            </a:pPr>
            <a:r>
              <a:rPr lang="en-US" altLang="en-US" sz="800" b="0">
                <a:solidFill>
                  <a:schemeClr val="tx1"/>
                </a:solidFill>
                <a:latin typeface="+mn-lt"/>
              </a:rPr>
              <a:t>Based on the TLB spread at launch, the OID and EURIBOR floor (if any).</a:t>
            </a:r>
          </a:p>
        </p:txBody>
      </p:sp>
      <p:graphicFrame>
        <p:nvGraphicFramePr>
          <p:cNvPr id="3" name="Object 1">
            <a:extLst>
              <a:ext uri="{FF2B5EF4-FFF2-40B4-BE49-F238E27FC236}">
                <a16:creationId xmlns:a16="http://schemas.microsoft.com/office/drawing/2014/main" id="{6A5928CC-1C04-B0D5-5955-196AEE1936C0}"/>
              </a:ext>
            </a:extLst>
          </p:cNvPr>
          <p:cNvGraphicFramePr>
            <a:graphicFrameLocks noGrp="1"/>
          </p:cNvGraphicFramePr>
          <p:nvPr>
            <p:extLst>
              <p:ext uri="{D42A27DB-BD31-4B8C-83A1-F6EECF244321}">
                <p14:modId xmlns:p14="http://schemas.microsoft.com/office/powerpoint/2010/main" val="3748979421"/>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1830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Credit Statistics for LBOs</a:t>
            </a:r>
          </a:p>
        </p:txBody>
      </p:sp>
      <p:graphicFrame>
        <p:nvGraphicFramePr>
          <p:cNvPr id="3" name="Table 2">
            <a:extLst>
              <a:ext uri="{FF2B5EF4-FFF2-40B4-BE49-F238E27FC236}">
                <a16:creationId xmlns:a16="http://schemas.microsoft.com/office/drawing/2014/main" id="{4DB52E4D-A812-9971-168A-7085B3A091DC}"/>
              </a:ext>
            </a:extLst>
          </p:cNvPr>
          <p:cNvGraphicFramePr>
            <a:graphicFrameLocks noGrp="1"/>
          </p:cNvGraphicFramePr>
          <p:nvPr>
            <p:extLst>
              <p:ext uri="{D42A27DB-BD31-4B8C-83A1-F6EECF244321}">
                <p14:modId xmlns:p14="http://schemas.microsoft.com/office/powerpoint/2010/main" val="3096692597"/>
              </p:ext>
            </p:extLst>
          </p:nvPr>
        </p:nvGraphicFramePr>
        <p:xfrm>
          <a:off x="455613" y="795338"/>
          <a:ext cx="5328738" cy="2441020"/>
        </p:xfrm>
        <a:graphic>
          <a:graphicData uri="http://schemas.openxmlformats.org/drawingml/2006/table">
            <a:tbl>
              <a:tblPr/>
              <a:tblGrid>
                <a:gridCol w="4595994">
                  <a:extLst>
                    <a:ext uri="{9D8B030D-6E8A-4147-A177-3AD203B41FA5}">
                      <a16:colId xmlns:a16="http://schemas.microsoft.com/office/drawing/2014/main" val="76950098"/>
                    </a:ext>
                  </a:extLst>
                </a:gridCol>
                <a:gridCol w="732744">
                  <a:extLst>
                    <a:ext uri="{9D8B030D-6E8A-4147-A177-3AD203B41FA5}">
                      <a16:colId xmlns:a16="http://schemas.microsoft.com/office/drawing/2014/main" val="3197273678"/>
                    </a:ext>
                  </a:extLst>
                </a:gridCol>
              </a:tblGrid>
              <a:tr h="244102">
                <a:tc>
                  <a:txBody>
                    <a:bodyPr/>
                    <a:lstStyle/>
                    <a:p>
                      <a:pPr algn="l" rtl="0" fontAlgn="b"/>
                      <a:r>
                        <a:rPr lang="en-US" sz="900" b="1" i="0" u="none" strike="noStrike" dirty="0">
                          <a:solidFill>
                            <a:srgbClr val="000000"/>
                          </a:solidFill>
                          <a:effectLst/>
                          <a:latin typeface="Arial" panose="020B0604020202020204" pitchFamily="34" charset="0"/>
                        </a:rPr>
                        <a:t>Credit Statistics for LBOs</a:t>
                      </a:r>
                    </a:p>
                  </a:txBody>
                  <a:tcPr marL="9525" marR="9525" marT="9525" marB="0" anchor="b">
                    <a:lnL>
                      <a:noFill/>
                    </a:lnL>
                    <a:lnR>
                      <a:noFill/>
                    </a:lnR>
                    <a:lnT>
                      <a:noFill/>
                    </a:lnT>
                    <a:lnB>
                      <a:noFill/>
                    </a:lnB>
                    <a:solidFill>
                      <a:srgbClr val="C0C0C0"/>
                    </a:solidFill>
                  </a:tcPr>
                </a:tc>
                <a:tc>
                  <a:txBody>
                    <a:bodyPr/>
                    <a:lstStyle/>
                    <a:p>
                      <a:pPr algn="r" rtl="0" fontAlgn="b"/>
                      <a:r>
                        <a:rPr lang="en-US" sz="900" b="1" i="0" u="none" strike="noStrike" dirty="0">
                          <a:solidFill>
                            <a:srgbClr val="000000"/>
                          </a:solidFill>
                          <a:effectLst/>
                          <a:latin typeface="Arial" panose="020B0604020202020204" pitchFamily="34" charset="0"/>
                        </a:rPr>
                        <a:t>pg. 28</a:t>
                      </a:r>
                    </a:p>
                  </a:txBody>
                  <a:tcPr marL="9525" marR="9525" marT="9525" marB="0" anchor="b">
                    <a:lnL>
                      <a:noFill/>
                    </a:lnL>
                    <a:lnR>
                      <a:noFill/>
                    </a:lnR>
                    <a:lnT>
                      <a:noFill/>
                    </a:lnT>
                    <a:lnB>
                      <a:noFill/>
                    </a:lnB>
                    <a:solidFill>
                      <a:srgbClr val="C0C0C0"/>
                    </a:solidFill>
                  </a:tcPr>
                </a:tc>
                <a:extLst>
                  <a:ext uri="{0D108BD9-81ED-4DB2-BD59-A6C34878D82A}">
                    <a16:rowId xmlns:a16="http://schemas.microsoft.com/office/drawing/2014/main" val="4282161931"/>
                  </a:ext>
                </a:extLst>
              </a:tr>
              <a:tr h="244102">
                <a:tc>
                  <a:txBody>
                    <a:bodyPr/>
                    <a:lstStyle/>
                    <a:p>
                      <a:pPr algn="l" rtl="0" fontAlgn="b"/>
                      <a:r>
                        <a:rPr lang="en-US" sz="900" b="0" i="0" u="none" strike="noStrike">
                          <a:solidFill>
                            <a:srgbClr val="000000"/>
                          </a:solidFill>
                          <a:effectLst/>
                          <a:latin typeface="Arial" panose="020B0604020202020204" pitchFamily="34" charset="0"/>
                        </a:rPr>
                        <a:t>Pro Forma Debt/EBITDA Ratios for Sponsored Deals</a:t>
                      </a:r>
                    </a:p>
                  </a:txBody>
                  <a:tcPr marL="9525" marR="9525" marT="9525" marB="0" anchor="b">
                    <a:lnL>
                      <a:noFill/>
                    </a:lnL>
                    <a:lnR>
                      <a:noFill/>
                    </a:lnR>
                    <a:lnT>
                      <a:noFill/>
                    </a:lnT>
                    <a:lnB>
                      <a:noFill/>
                    </a:lnB>
                    <a:noFill/>
                  </a:tcPr>
                </a:tc>
                <a:tc>
                  <a:txBody>
                    <a:bodyPr/>
                    <a:lstStyle/>
                    <a:p>
                      <a:pPr algn="r" rtl="0" fontAlgn="b"/>
                      <a:r>
                        <a:rPr lang="en-US" sz="900" b="0" i="0" u="none" strike="noStrike" dirty="0">
                          <a:solidFill>
                            <a:srgbClr val="000000"/>
                          </a:solidFill>
                          <a:effectLst/>
                          <a:latin typeface="Arial" panose="020B0604020202020204" pitchFamily="34" charset="0"/>
                        </a:rPr>
                        <a:t>pg. 29</a:t>
                      </a:r>
                    </a:p>
                  </a:txBody>
                  <a:tcPr marL="9525" marR="9525" marT="9525" marB="0" anchor="b">
                    <a:lnL>
                      <a:noFill/>
                    </a:lnL>
                    <a:lnR>
                      <a:noFill/>
                    </a:lnR>
                    <a:lnT>
                      <a:noFill/>
                    </a:lnT>
                    <a:lnB>
                      <a:noFill/>
                    </a:lnB>
                    <a:noFill/>
                  </a:tcPr>
                </a:tc>
                <a:extLst>
                  <a:ext uri="{0D108BD9-81ED-4DB2-BD59-A6C34878D82A}">
                    <a16:rowId xmlns:a16="http://schemas.microsoft.com/office/drawing/2014/main" val="1582408563"/>
                  </a:ext>
                </a:extLst>
              </a:tr>
              <a:tr h="244102">
                <a:tc>
                  <a:txBody>
                    <a:bodyPr/>
                    <a:lstStyle/>
                    <a:p>
                      <a:pPr algn="l" rtl="0" fontAlgn="b"/>
                      <a:r>
                        <a:rPr lang="en-US" sz="900" b="0" i="0" u="none" strike="noStrike">
                          <a:solidFill>
                            <a:srgbClr val="000000"/>
                          </a:solidFill>
                          <a:effectLst/>
                          <a:latin typeface="Arial" panose="020B0604020202020204" pitchFamily="34" charset="0"/>
                        </a:rPr>
                        <a:t>Annual Pro Forma Debt/EBITDA Ratios of Sponsored Deals</a:t>
                      </a:r>
                    </a:p>
                  </a:txBody>
                  <a:tcPr marL="9525" marR="9525" marT="9525" marB="0" anchor="b">
                    <a:lnL>
                      <a:noFill/>
                    </a:lnL>
                    <a:lnR>
                      <a:noFill/>
                    </a:lnR>
                    <a:lnT>
                      <a:noFill/>
                    </a:lnT>
                    <a:lnB>
                      <a:noFill/>
                    </a:lnB>
                    <a:noFill/>
                  </a:tcPr>
                </a:tc>
                <a:tc>
                  <a:txBody>
                    <a:bodyPr/>
                    <a:lstStyle/>
                    <a:p>
                      <a:pPr algn="r" rtl="0" fontAlgn="b"/>
                      <a:r>
                        <a:rPr lang="en-US" sz="900" b="0" i="0" u="none" strike="noStrike" dirty="0">
                          <a:solidFill>
                            <a:srgbClr val="000000"/>
                          </a:solidFill>
                          <a:effectLst/>
                          <a:latin typeface="Arial" panose="020B0604020202020204" pitchFamily="34" charset="0"/>
                        </a:rPr>
                        <a:t>pg. 30</a:t>
                      </a:r>
                    </a:p>
                  </a:txBody>
                  <a:tcPr marL="9525" marR="9525" marT="9525" marB="0" anchor="b">
                    <a:lnL>
                      <a:noFill/>
                    </a:lnL>
                    <a:lnR>
                      <a:noFill/>
                    </a:lnR>
                    <a:lnT>
                      <a:noFill/>
                    </a:lnT>
                    <a:lnB>
                      <a:noFill/>
                    </a:lnB>
                    <a:noFill/>
                  </a:tcPr>
                </a:tc>
                <a:extLst>
                  <a:ext uri="{0D108BD9-81ED-4DB2-BD59-A6C34878D82A}">
                    <a16:rowId xmlns:a16="http://schemas.microsoft.com/office/drawing/2014/main" val="2940315274"/>
                  </a:ext>
                </a:extLst>
              </a:tr>
              <a:tr h="244102">
                <a:tc>
                  <a:txBody>
                    <a:bodyPr/>
                    <a:lstStyle/>
                    <a:p>
                      <a:pPr algn="l" rtl="0" fontAlgn="b"/>
                      <a:r>
                        <a:rPr lang="en-US" sz="900" b="0" i="0" u="none" strike="noStrike">
                          <a:solidFill>
                            <a:srgbClr val="000000"/>
                          </a:solidFill>
                          <a:effectLst/>
                          <a:latin typeface="Arial" panose="020B0604020202020204" pitchFamily="34" charset="0"/>
                        </a:rPr>
                        <a:t>Average Pro Forma Coverage Credit Statistics for Sponsored Deals</a:t>
                      </a:r>
                    </a:p>
                  </a:txBody>
                  <a:tcPr marL="9525" marR="9525" marT="9525" marB="0" anchor="b">
                    <a:lnL>
                      <a:noFill/>
                    </a:lnL>
                    <a:lnR>
                      <a:noFill/>
                    </a:lnR>
                    <a:lnT>
                      <a:noFill/>
                    </a:lnT>
                    <a:lnB>
                      <a:noFill/>
                    </a:lnB>
                    <a:noFill/>
                  </a:tcPr>
                </a:tc>
                <a:tc>
                  <a:txBody>
                    <a:bodyPr/>
                    <a:lstStyle/>
                    <a:p>
                      <a:pPr algn="r" rtl="0" fontAlgn="b"/>
                      <a:r>
                        <a:rPr lang="en-US" sz="900" b="0" i="0" u="none" strike="noStrike" dirty="0">
                          <a:solidFill>
                            <a:srgbClr val="000000"/>
                          </a:solidFill>
                          <a:effectLst/>
                          <a:latin typeface="Arial" panose="020B0604020202020204" pitchFamily="34" charset="0"/>
                        </a:rPr>
                        <a:t>pg. 31</a:t>
                      </a:r>
                    </a:p>
                  </a:txBody>
                  <a:tcPr marL="9525" marR="9525" marT="9525" marB="0" anchor="b">
                    <a:lnL>
                      <a:noFill/>
                    </a:lnL>
                    <a:lnR>
                      <a:noFill/>
                    </a:lnR>
                    <a:lnT>
                      <a:noFill/>
                    </a:lnT>
                    <a:lnB>
                      <a:noFill/>
                    </a:lnB>
                    <a:noFill/>
                  </a:tcPr>
                </a:tc>
                <a:extLst>
                  <a:ext uri="{0D108BD9-81ED-4DB2-BD59-A6C34878D82A}">
                    <a16:rowId xmlns:a16="http://schemas.microsoft.com/office/drawing/2014/main" val="1515166704"/>
                  </a:ext>
                </a:extLst>
              </a:tr>
              <a:tr h="244102">
                <a:tc>
                  <a:txBody>
                    <a:bodyPr/>
                    <a:lstStyle/>
                    <a:p>
                      <a:pPr algn="l" rtl="0" fontAlgn="b"/>
                      <a:r>
                        <a:rPr lang="en-US" sz="1000" b="0" i="0" u="none" strike="noStrike">
                          <a:solidFill>
                            <a:srgbClr val="000000"/>
                          </a:solidFill>
                          <a:effectLst/>
                          <a:latin typeface="Arial" panose="020B0604020202020204" pitchFamily="34" charset="0"/>
                        </a:rPr>
                        <a:t>Distribution of Pro Forma Debt/EBITDA Levels for Sponsored Deals</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32</a:t>
                      </a:r>
                    </a:p>
                  </a:txBody>
                  <a:tcPr marL="9525" marR="9525" marT="9525" marB="0" anchor="b">
                    <a:lnL>
                      <a:noFill/>
                    </a:lnL>
                    <a:lnR>
                      <a:noFill/>
                    </a:lnR>
                    <a:lnT>
                      <a:noFill/>
                    </a:lnT>
                    <a:lnB>
                      <a:noFill/>
                    </a:lnB>
                    <a:noFill/>
                  </a:tcPr>
                </a:tc>
                <a:extLst>
                  <a:ext uri="{0D108BD9-81ED-4DB2-BD59-A6C34878D82A}">
                    <a16:rowId xmlns:a16="http://schemas.microsoft.com/office/drawing/2014/main" val="180157803"/>
                  </a:ext>
                </a:extLst>
              </a:tr>
              <a:tr h="244102">
                <a:tc>
                  <a:txBody>
                    <a:bodyPr/>
                    <a:lstStyle/>
                    <a:p>
                      <a:pPr algn="l" rtl="0" fontAlgn="b"/>
                      <a:r>
                        <a:rPr lang="en-US" sz="1000" b="0" i="0" u="none" strike="noStrike">
                          <a:solidFill>
                            <a:srgbClr val="000000"/>
                          </a:solidFill>
                          <a:effectLst/>
                          <a:latin typeface="Arial" panose="020B0604020202020204" pitchFamily="34" charset="0"/>
                        </a:rPr>
                        <a:t>Avg. PF Leverage Credit Statistics for Buyouts</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33</a:t>
                      </a:r>
                    </a:p>
                  </a:txBody>
                  <a:tcPr marL="9525" marR="9525" marT="9525" marB="0" anchor="b">
                    <a:lnL>
                      <a:noFill/>
                    </a:lnL>
                    <a:lnR>
                      <a:noFill/>
                    </a:lnR>
                    <a:lnT>
                      <a:noFill/>
                    </a:lnT>
                    <a:lnB>
                      <a:noFill/>
                    </a:lnB>
                    <a:noFill/>
                  </a:tcPr>
                </a:tc>
                <a:extLst>
                  <a:ext uri="{0D108BD9-81ED-4DB2-BD59-A6C34878D82A}">
                    <a16:rowId xmlns:a16="http://schemas.microsoft.com/office/drawing/2014/main" val="3385870986"/>
                  </a:ext>
                </a:extLst>
              </a:tr>
              <a:tr h="244102">
                <a:tc>
                  <a:txBody>
                    <a:bodyPr/>
                    <a:lstStyle/>
                    <a:p>
                      <a:pPr algn="l" rtl="0" fontAlgn="b"/>
                      <a:r>
                        <a:rPr lang="en-US" sz="1000" b="0" i="0" u="none" strike="noStrike" dirty="0">
                          <a:solidFill>
                            <a:srgbClr val="000000"/>
                          </a:solidFill>
                          <a:effectLst/>
                          <a:latin typeface="Arial" panose="020B0604020202020204" pitchFamily="34" charset="0"/>
                        </a:rPr>
                        <a:t>Avg. PF Coverage Credits Stats for Buyouts</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34</a:t>
                      </a:r>
                    </a:p>
                  </a:txBody>
                  <a:tcPr marL="9525" marR="9525" marT="9525" marB="0" anchor="b">
                    <a:lnL>
                      <a:noFill/>
                    </a:lnL>
                    <a:lnR>
                      <a:noFill/>
                    </a:lnR>
                    <a:lnT>
                      <a:noFill/>
                    </a:lnT>
                    <a:lnB>
                      <a:noFill/>
                    </a:lnB>
                    <a:noFill/>
                  </a:tcPr>
                </a:tc>
                <a:extLst>
                  <a:ext uri="{0D108BD9-81ED-4DB2-BD59-A6C34878D82A}">
                    <a16:rowId xmlns:a16="http://schemas.microsoft.com/office/drawing/2014/main" val="3711478529"/>
                  </a:ext>
                </a:extLst>
              </a:tr>
              <a:tr h="244102">
                <a:tc>
                  <a:txBody>
                    <a:bodyPr/>
                    <a:lstStyle/>
                    <a:p>
                      <a:pPr algn="l" rtl="0" fontAlgn="b"/>
                      <a:r>
                        <a:rPr lang="en-US" sz="1000" b="0" i="0" u="none" strike="noStrike">
                          <a:solidFill>
                            <a:srgbClr val="000000"/>
                          </a:solidFill>
                          <a:effectLst/>
                          <a:latin typeface="Arial" panose="020B0604020202020204" pitchFamily="34" charset="0"/>
                        </a:rPr>
                        <a:t>Avg. Pro Forma Credit Statistics for Secondary Buyouts</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35</a:t>
                      </a:r>
                    </a:p>
                  </a:txBody>
                  <a:tcPr marL="9525" marR="9525" marT="9525" marB="0" anchor="b">
                    <a:lnL>
                      <a:noFill/>
                    </a:lnL>
                    <a:lnR>
                      <a:noFill/>
                    </a:lnR>
                    <a:lnT>
                      <a:noFill/>
                    </a:lnT>
                    <a:lnB>
                      <a:noFill/>
                    </a:lnB>
                    <a:noFill/>
                  </a:tcPr>
                </a:tc>
                <a:extLst>
                  <a:ext uri="{0D108BD9-81ED-4DB2-BD59-A6C34878D82A}">
                    <a16:rowId xmlns:a16="http://schemas.microsoft.com/office/drawing/2014/main" val="3651571807"/>
                  </a:ext>
                </a:extLst>
              </a:tr>
              <a:tr h="244102">
                <a:tc>
                  <a:txBody>
                    <a:bodyPr/>
                    <a:lstStyle/>
                    <a:p>
                      <a:pPr algn="l" rtl="0" fontAlgn="b"/>
                      <a:r>
                        <a:rPr lang="en-US" sz="1000" b="0" i="0" u="none" strike="noStrike">
                          <a:solidFill>
                            <a:srgbClr val="000000"/>
                          </a:solidFill>
                          <a:effectLst/>
                          <a:latin typeface="Arial" panose="020B0604020202020204" pitchFamily="34" charset="0"/>
                        </a:rPr>
                        <a:t>Avg. Pro Forma Credit Statistics for Corporate Divestitures</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36</a:t>
                      </a:r>
                    </a:p>
                  </a:txBody>
                  <a:tcPr marL="9525" marR="9525" marT="9525" marB="0" anchor="b">
                    <a:lnL>
                      <a:noFill/>
                    </a:lnL>
                    <a:lnR>
                      <a:noFill/>
                    </a:lnR>
                    <a:lnT>
                      <a:noFill/>
                    </a:lnT>
                    <a:lnB>
                      <a:noFill/>
                    </a:lnB>
                    <a:noFill/>
                  </a:tcPr>
                </a:tc>
                <a:extLst>
                  <a:ext uri="{0D108BD9-81ED-4DB2-BD59-A6C34878D82A}">
                    <a16:rowId xmlns:a16="http://schemas.microsoft.com/office/drawing/2014/main" val="1252286626"/>
                  </a:ext>
                </a:extLst>
              </a:tr>
              <a:tr h="244102">
                <a:tc>
                  <a:txBody>
                    <a:bodyPr/>
                    <a:lstStyle/>
                    <a:p>
                      <a:pPr algn="l" rtl="0" fontAlgn="b"/>
                      <a:r>
                        <a:rPr lang="en-US" sz="1000" b="0" i="0" u="none" strike="noStrike">
                          <a:solidFill>
                            <a:srgbClr val="000000"/>
                          </a:solidFill>
                          <a:effectLst/>
                          <a:latin typeface="Arial" panose="020B0604020202020204" pitchFamily="34" charset="0"/>
                        </a:rPr>
                        <a:t>Average Pro Forma LBO Credit Statistics by Deal Size: €500M or more</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37</a:t>
                      </a:r>
                    </a:p>
                  </a:txBody>
                  <a:tcPr marL="9525" marR="9525" marT="9525" marB="0" anchor="b">
                    <a:lnL>
                      <a:noFill/>
                    </a:lnL>
                    <a:lnR>
                      <a:noFill/>
                    </a:lnR>
                    <a:lnT>
                      <a:noFill/>
                    </a:lnT>
                    <a:lnB>
                      <a:noFill/>
                    </a:lnB>
                    <a:noFill/>
                  </a:tcPr>
                </a:tc>
                <a:extLst>
                  <a:ext uri="{0D108BD9-81ED-4DB2-BD59-A6C34878D82A}">
                    <a16:rowId xmlns:a16="http://schemas.microsoft.com/office/drawing/2014/main" val="2382320203"/>
                  </a:ext>
                </a:extLst>
              </a:tr>
            </a:tbl>
          </a:graphicData>
        </a:graphic>
      </p:graphicFrame>
    </p:spTree>
    <p:extLst>
      <p:ext uri="{BB962C8B-B14F-4D97-AF65-F5344CB8AC3E}">
        <p14:creationId xmlns:p14="http://schemas.microsoft.com/office/powerpoint/2010/main" val="44811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Credit Statistics for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Pro Forma Debt/EBITDA Ratios for Sponsored Deals</a:t>
            </a:r>
          </a:p>
        </p:txBody>
      </p:sp>
      <p:sp>
        <p:nvSpPr>
          <p:cNvPr id="5" name="Text Box 4">
            <a:extLst>
              <a:ext uri="{FF2B5EF4-FFF2-40B4-BE49-F238E27FC236}">
                <a16:creationId xmlns:a16="http://schemas.microsoft.com/office/drawing/2014/main" id="{169EE440-41CD-1D60-9717-1A7F08AF2FE2}"/>
              </a:ext>
            </a:extLst>
          </p:cNvPr>
          <p:cNvSpPr txBox="1">
            <a:spLocks noChangeArrowheads="1"/>
          </p:cNvSpPr>
          <p:nvPr/>
        </p:nvSpPr>
        <p:spPr bwMode="auto">
          <a:xfrm>
            <a:off x="533400" y="5638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Rolling three month series. </a:t>
            </a:r>
          </a:p>
          <a:p>
            <a:pPr algn="r">
              <a:lnSpc>
                <a:spcPct val="100000"/>
              </a:lnSpc>
              <a:spcBef>
                <a:spcPct val="0"/>
              </a:spcBef>
              <a:buClrTx/>
              <a:buFontTx/>
              <a:buNone/>
            </a:pPr>
            <a:r>
              <a:rPr lang="en-US" altLang="en-US" sz="800" b="0">
                <a:solidFill>
                  <a:schemeClr val="tx1"/>
                </a:solidFill>
                <a:latin typeface="+mn-lt"/>
              </a:rPr>
              <a:t>Senior debt includes first lien, second lien and senior notes. </a:t>
            </a:r>
          </a:p>
          <a:p>
            <a:pPr algn="r">
              <a:lnSpc>
                <a:spcPct val="100000"/>
              </a:lnSpc>
              <a:spcBef>
                <a:spcPct val="0"/>
              </a:spcBef>
              <a:buClrTx/>
              <a:buFontTx/>
              <a:buNone/>
            </a:pPr>
            <a:r>
              <a:rPr lang="en-US" altLang="en-US" sz="800" b="0">
                <a:solidFill>
                  <a:schemeClr val="tx1"/>
                </a:solidFill>
                <a:latin typeface="+mn-lt"/>
              </a:rPr>
              <a:t>Note: Due to the lack of primary market activity in 4Q20, the latest readings are based on very small sample sizes. Some periods in 2009 did not have enough observations on a rolling 3-month basis. Includes only transactions for which Pro Forma financials were made available. Excludes Broadcasting, Cable &amp; Telecom loans prior to 2002.</a:t>
            </a:r>
          </a:p>
        </p:txBody>
      </p:sp>
      <p:graphicFrame>
        <p:nvGraphicFramePr>
          <p:cNvPr id="6" name="Object 5">
            <a:extLst>
              <a:ext uri="{FF2B5EF4-FFF2-40B4-BE49-F238E27FC236}">
                <a16:creationId xmlns:a16="http://schemas.microsoft.com/office/drawing/2014/main" id="{8BD32087-E016-6A2F-172C-468B71C6BFB9}"/>
              </a:ext>
            </a:extLst>
          </p:cNvPr>
          <p:cNvGraphicFramePr>
            <a:graphicFrameLocks/>
          </p:cNvGraphicFramePr>
          <p:nvPr>
            <p:extLst>
              <p:ext uri="{D42A27DB-BD31-4B8C-83A1-F6EECF244321}">
                <p14:modId xmlns:p14="http://schemas.microsoft.com/office/powerpoint/2010/main" val="2112651068"/>
              </p:ext>
            </p:extLst>
          </p:nvPr>
        </p:nvGraphicFramePr>
        <p:xfrm>
          <a:off x="486833" y="999067"/>
          <a:ext cx="813816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360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842934-187E-F0C9-F8FB-E58BF3F03759}"/>
              </a:ext>
            </a:extLst>
          </p:cNvPr>
          <p:cNvSpPr>
            <a:spLocks noGrp="1"/>
          </p:cNvSpPr>
          <p:nvPr>
            <p:ph type="title"/>
          </p:nvPr>
        </p:nvSpPr>
        <p:spPr>
          <a:xfrm>
            <a:off x="447675" y="249237"/>
            <a:ext cx="8262938" cy="284163"/>
          </a:xfrm>
          <a:prstGeom prst="rect">
            <a:avLst/>
          </a:prstGeom>
        </p:spPr>
        <p:txBody>
          <a:bodyPr/>
          <a:lstStyle/>
          <a:p>
            <a:r>
              <a:rPr lang="en-US"/>
              <a:t>Table of contents</a:t>
            </a:r>
          </a:p>
        </p:txBody>
      </p:sp>
      <p:graphicFrame>
        <p:nvGraphicFramePr>
          <p:cNvPr id="2" name="Table 1">
            <a:extLst>
              <a:ext uri="{FF2B5EF4-FFF2-40B4-BE49-F238E27FC236}">
                <a16:creationId xmlns:a16="http://schemas.microsoft.com/office/drawing/2014/main" id="{DBE6CF93-A284-771F-1128-7076BE5223CE}"/>
              </a:ext>
            </a:extLst>
          </p:cNvPr>
          <p:cNvGraphicFramePr>
            <a:graphicFrameLocks noGrp="1"/>
          </p:cNvGraphicFramePr>
          <p:nvPr>
            <p:extLst>
              <p:ext uri="{D42A27DB-BD31-4B8C-83A1-F6EECF244321}">
                <p14:modId xmlns:p14="http://schemas.microsoft.com/office/powerpoint/2010/main" val="1355991733"/>
              </p:ext>
            </p:extLst>
          </p:nvPr>
        </p:nvGraphicFramePr>
        <p:xfrm>
          <a:off x="152400" y="1134385"/>
          <a:ext cx="8839200" cy="4032475"/>
        </p:xfrm>
        <a:graphic>
          <a:graphicData uri="http://schemas.openxmlformats.org/drawingml/2006/table">
            <a:tbl>
              <a:tblPr/>
              <a:tblGrid>
                <a:gridCol w="3589414">
                  <a:extLst>
                    <a:ext uri="{9D8B030D-6E8A-4147-A177-3AD203B41FA5}">
                      <a16:colId xmlns:a16="http://schemas.microsoft.com/office/drawing/2014/main" val="3492290354"/>
                    </a:ext>
                  </a:extLst>
                </a:gridCol>
                <a:gridCol w="572264">
                  <a:extLst>
                    <a:ext uri="{9D8B030D-6E8A-4147-A177-3AD203B41FA5}">
                      <a16:colId xmlns:a16="http://schemas.microsoft.com/office/drawing/2014/main" val="235078056"/>
                    </a:ext>
                  </a:extLst>
                </a:gridCol>
                <a:gridCol w="515844">
                  <a:extLst>
                    <a:ext uri="{9D8B030D-6E8A-4147-A177-3AD203B41FA5}">
                      <a16:colId xmlns:a16="http://schemas.microsoft.com/office/drawing/2014/main" val="1136740260"/>
                    </a:ext>
                  </a:extLst>
                </a:gridCol>
                <a:gridCol w="3589414">
                  <a:extLst>
                    <a:ext uri="{9D8B030D-6E8A-4147-A177-3AD203B41FA5}">
                      <a16:colId xmlns:a16="http://schemas.microsoft.com/office/drawing/2014/main" val="2048441638"/>
                    </a:ext>
                  </a:extLst>
                </a:gridCol>
                <a:gridCol w="572264">
                  <a:extLst>
                    <a:ext uri="{9D8B030D-6E8A-4147-A177-3AD203B41FA5}">
                      <a16:colId xmlns:a16="http://schemas.microsoft.com/office/drawing/2014/main" val="2548251466"/>
                    </a:ext>
                  </a:extLst>
                </a:gridCol>
              </a:tblGrid>
              <a:tr h="161299">
                <a:tc>
                  <a:txBody>
                    <a:bodyPr/>
                    <a:lstStyle/>
                    <a:p>
                      <a:pPr algn="l" rtl="0" fontAlgn="b"/>
                      <a:r>
                        <a:rPr lang="en-US" sz="800" b="1" i="0" u="none" strike="noStrike" dirty="0">
                          <a:solidFill>
                            <a:srgbClr val="000000"/>
                          </a:solidFill>
                          <a:effectLst/>
                          <a:latin typeface="Arial" panose="020B0604020202020204" pitchFamily="34" charset="0"/>
                        </a:rPr>
                        <a:t>LBO Senior Leveraged Market</a:t>
                      </a:r>
                    </a:p>
                  </a:txBody>
                  <a:tcPr marL="8065" marR="8065" marT="8065" marB="0" anchor="b">
                    <a:lnL>
                      <a:noFill/>
                    </a:lnL>
                    <a:lnR>
                      <a:noFill/>
                    </a:lnR>
                    <a:lnT>
                      <a:noFill/>
                    </a:lnT>
                    <a:lnB>
                      <a:noFill/>
                    </a:lnB>
                    <a:solidFill>
                      <a:srgbClr val="C0C0C0"/>
                    </a:solidFill>
                  </a:tcPr>
                </a:tc>
                <a:tc>
                  <a:txBody>
                    <a:bodyPr/>
                    <a:lstStyle/>
                    <a:p>
                      <a:pPr algn="r" rtl="0" fontAlgn="b"/>
                      <a:r>
                        <a:rPr lang="en-US" sz="800" b="1" i="0" u="none" strike="noStrike" dirty="0">
                          <a:solidFill>
                            <a:srgbClr val="000000"/>
                          </a:solidFill>
                          <a:effectLst/>
                          <a:latin typeface="Arial" panose="020B0604020202020204" pitchFamily="34" charset="0"/>
                        </a:rPr>
                        <a:t>pg.4</a:t>
                      </a:r>
                    </a:p>
                  </a:txBody>
                  <a:tcPr marL="8065" marR="8065" marT="8065" marB="0" anchor="b">
                    <a:lnL>
                      <a:noFill/>
                    </a:lnL>
                    <a:lnR>
                      <a:noFill/>
                    </a:lnR>
                    <a:lnT>
                      <a:noFill/>
                    </a:lnT>
                    <a:lnB>
                      <a:noFill/>
                    </a:lnB>
                    <a:solidFill>
                      <a:srgbClr val="C0C0C0"/>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panose="020B0604020202020204" pitchFamily="34" charset="0"/>
                        </a:rPr>
                        <a:t>Credit Statistics for LBOs</a:t>
                      </a:r>
                    </a:p>
                  </a:txBody>
                  <a:tcPr marL="8065" marR="8065" marT="8065" marB="0" anchor="b">
                    <a:lnL>
                      <a:noFill/>
                    </a:lnL>
                    <a:lnR>
                      <a:noFill/>
                    </a:lnR>
                    <a:lnT>
                      <a:noFill/>
                    </a:lnT>
                    <a:lnB>
                      <a:noFill/>
                    </a:lnB>
                    <a:solidFill>
                      <a:srgbClr val="C0C0C0"/>
                    </a:solidFill>
                  </a:tcPr>
                </a:tc>
                <a:tc>
                  <a:txBody>
                    <a:bodyPr/>
                    <a:lstStyle/>
                    <a:p>
                      <a:pPr algn="r" rtl="0" fontAlgn="b"/>
                      <a:r>
                        <a:rPr lang="en-US" sz="800" b="1" i="0" u="none" strike="noStrike" dirty="0">
                          <a:solidFill>
                            <a:srgbClr val="000000"/>
                          </a:solidFill>
                          <a:effectLst/>
                          <a:latin typeface="Arial" panose="020B0604020202020204" pitchFamily="34" charset="0"/>
                        </a:rPr>
                        <a:t>pg. 28</a:t>
                      </a:r>
                    </a:p>
                  </a:txBody>
                  <a:tcPr marL="8065" marR="8065" marT="8065" marB="0" anchor="b">
                    <a:lnL>
                      <a:noFill/>
                    </a:lnL>
                    <a:lnR>
                      <a:noFill/>
                    </a:lnR>
                    <a:lnT>
                      <a:noFill/>
                    </a:lnT>
                    <a:lnB>
                      <a:noFill/>
                    </a:lnB>
                    <a:solidFill>
                      <a:srgbClr val="C0C0C0"/>
                    </a:solidFill>
                  </a:tcPr>
                </a:tc>
                <a:extLst>
                  <a:ext uri="{0D108BD9-81ED-4DB2-BD59-A6C34878D82A}">
                    <a16:rowId xmlns:a16="http://schemas.microsoft.com/office/drawing/2014/main" val="2232066362"/>
                  </a:ext>
                </a:extLst>
              </a:tr>
              <a:tr h="161299">
                <a:tc>
                  <a:txBody>
                    <a:bodyPr/>
                    <a:lstStyle/>
                    <a:p>
                      <a:pPr algn="l" rtl="0" fontAlgn="b"/>
                      <a:r>
                        <a:rPr lang="en-US" sz="800" b="0" i="0" u="none" strike="noStrike" dirty="0">
                          <a:solidFill>
                            <a:srgbClr val="000000"/>
                          </a:solidFill>
                          <a:effectLst/>
                          <a:latin typeface="Arial" panose="020B0604020202020204" pitchFamily="34" charset="0"/>
                        </a:rPr>
                        <a:t>Annual Buyout Loan Volume &amp; Count</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5</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Pro Forma Debt/EBITDA Ratios for Sponsored Deals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29</a:t>
                      </a:r>
                    </a:p>
                  </a:txBody>
                  <a:tcPr marL="8065" marR="8065" marT="8065" marB="0" anchor="b">
                    <a:lnL>
                      <a:noFill/>
                    </a:lnL>
                    <a:lnR>
                      <a:noFill/>
                    </a:lnR>
                    <a:lnT>
                      <a:noFill/>
                    </a:lnT>
                    <a:lnB>
                      <a:noFill/>
                    </a:lnB>
                    <a:noFill/>
                  </a:tcPr>
                </a:tc>
                <a:extLst>
                  <a:ext uri="{0D108BD9-81ED-4DB2-BD59-A6C34878D82A}">
                    <a16:rowId xmlns:a16="http://schemas.microsoft.com/office/drawing/2014/main" val="3605420633"/>
                  </a:ext>
                </a:extLst>
              </a:tr>
              <a:tr h="161299">
                <a:tc>
                  <a:txBody>
                    <a:bodyPr/>
                    <a:lstStyle/>
                    <a:p>
                      <a:pPr algn="l" rtl="0" fontAlgn="b"/>
                      <a:r>
                        <a:rPr lang="en-US" sz="800" b="0" i="0" u="none" strike="noStrike" dirty="0">
                          <a:solidFill>
                            <a:srgbClr val="000000"/>
                          </a:solidFill>
                          <a:effectLst/>
                          <a:latin typeface="Arial" panose="020B0604020202020204" pitchFamily="34" charset="0"/>
                        </a:rPr>
                        <a:t>Quarterly Buyout Loan Volume &amp; Deal Count</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6</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Annual Pro Forma Debt/EBITDA Ratios of Sponsored Deals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30</a:t>
                      </a:r>
                    </a:p>
                  </a:txBody>
                  <a:tcPr marL="8065" marR="8065" marT="8065" marB="0" anchor="b">
                    <a:lnL>
                      <a:noFill/>
                    </a:lnL>
                    <a:lnR>
                      <a:noFill/>
                    </a:lnR>
                    <a:lnT>
                      <a:noFill/>
                    </a:lnT>
                    <a:lnB>
                      <a:noFill/>
                    </a:lnB>
                    <a:noFill/>
                  </a:tcPr>
                </a:tc>
                <a:extLst>
                  <a:ext uri="{0D108BD9-81ED-4DB2-BD59-A6C34878D82A}">
                    <a16:rowId xmlns:a16="http://schemas.microsoft.com/office/drawing/2014/main" val="592069278"/>
                  </a:ext>
                </a:extLst>
              </a:tr>
              <a:tr h="161299">
                <a:tc>
                  <a:txBody>
                    <a:bodyPr/>
                    <a:lstStyle/>
                    <a:p>
                      <a:pPr algn="l" rtl="0" fontAlgn="b"/>
                      <a:r>
                        <a:rPr lang="en-US" sz="800" b="0" i="0" u="none" strike="noStrike">
                          <a:solidFill>
                            <a:srgbClr val="000000"/>
                          </a:solidFill>
                          <a:effectLst/>
                          <a:latin typeface="Arial" panose="020B0604020202020204" pitchFamily="34" charset="0"/>
                        </a:rPr>
                        <a:t>Annual Buyout Transaction Volume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7</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Average Pro Forma Coverage Credit Statistics for Sponsored Deals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31</a:t>
                      </a:r>
                    </a:p>
                  </a:txBody>
                  <a:tcPr marL="8065" marR="8065" marT="8065" marB="0" anchor="b">
                    <a:lnL>
                      <a:noFill/>
                    </a:lnL>
                    <a:lnR>
                      <a:noFill/>
                    </a:lnR>
                    <a:lnT>
                      <a:noFill/>
                    </a:lnT>
                    <a:lnB>
                      <a:noFill/>
                    </a:lnB>
                    <a:noFill/>
                  </a:tcPr>
                </a:tc>
                <a:extLst>
                  <a:ext uri="{0D108BD9-81ED-4DB2-BD59-A6C34878D82A}">
                    <a16:rowId xmlns:a16="http://schemas.microsoft.com/office/drawing/2014/main" val="66702081"/>
                  </a:ext>
                </a:extLst>
              </a:tr>
              <a:tr h="161299">
                <a:tc>
                  <a:txBody>
                    <a:bodyPr/>
                    <a:lstStyle/>
                    <a:p>
                      <a:pPr algn="l" rtl="0" fontAlgn="b"/>
                      <a:r>
                        <a:rPr lang="en-US" sz="800" b="0" i="0" u="none" strike="noStrike">
                          <a:solidFill>
                            <a:srgbClr val="000000"/>
                          </a:solidFill>
                          <a:effectLst/>
                          <a:latin typeface="Arial" panose="020B0604020202020204" pitchFamily="34" charset="0"/>
                        </a:rPr>
                        <a:t>Trends in Diversification of Type of Buyout (volume)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8</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Distribution of Pro Forma Debt/EBITDA Levels for Sponsored Deals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32</a:t>
                      </a:r>
                    </a:p>
                  </a:txBody>
                  <a:tcPr marL="8065" marR="8065" marT="8065" marB="0" anchor="b">
                    <a:lnL>
                      <a:noFill/>
                    </a:lnL>
                    <a:lnR>
                      <a:noFill/>
                    </a:lnR>
                    <a:lnT>
                      <a:noFill/>
                    </a:lnT>
                    <a:lnB>
                      <a:noFill/>
                    </a:lnB>
                    <a:noFill/>
                  </a:tcPr>
                </a:tc>
                <a:extLst>
                  <a:ext uri="{0D108BD9-81ED-4DB2-BD59-A6C34878D82A}">
                    <a16:rowId xmlns:a16="http://schemas.microsoft.com/office/drawing/2014/main" val="2642352539"/>
                  </a:ext>
                </a:extLst>
              </a:tr>
              <a:tr h="161299">
                <a:tc>
                  <a:txBody>
                    <a:bodyPr/>
                    <a:lstStyle/>
                    <a:p>
                      <a:pPr algn="l" rtl="0" fontAlgn="b"/>
                      <a:r>
                        <a:rPr lang="en-US" sz="800" b="0" i="0" u="none" strike="noStrike">
                          <a:solidFill>
                            <a:srgbClr val="000000"/>
                          </a:solidFill>
                          <a:effectLst/>
                          <a:latin typeface="Arial" panose="020B0604020202020204" pitchFamily="34" charset="0"/>
                        </a:rPr>
                        <a:t>Trends in Diversification of Type of Buyout (count)</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9</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PF Leverage Credit Statistics for Buyouts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33</a:t>
                      </a:r>
                    </a:p>
                  </a:txBody>
                  <a:tcPr marL="8065" marR="8065" marT="8065" marB="0" anchor="b">
                    <a:lnL>
                      <a:noFill/>
                    </a:lnL>
                    <a:lnR>
                      <a:noFill/>
                    </a:lnR>
                    <a:lnT>
                      <a:noFill/>
                    </a:lnT>
                    <a:lnB>
                      <a:noFill/>
                    </a:lnB>
                    <a:noFill/>
                  </a:tcPr>
                </a:tc>
                <a:extLst>
                  <a:ext uri="{0D108BD9-81ED-4DB2-BD59-A6C34878D82A}">
                    <a16:rowId xmlns:a16="http://schemas.microsoft.com/office/drawing/2014/main" val="302409292"/>
                  </a:ext>
                </a:extLst>
              </a:tr>
              <a:tr h="161299">
                <a:tc>
                  <a:txBody>
                    <a:bodyPr/>
                    <a:lstStyle/>
                    <a:p>
                      <a:pPr algn="l" rtl="0" fontAlgn="b"/>
                      <a:r>
                        <a:rPr lang="en-US" sz="800" b="0" i="0" u="none" strike="noStrike">
                          <a:solidFill>
                            <a:srgbClr val="000000"/>
                          </a:solidFill>
                          <a:effectLst/>
                          <a:latin typeface="Arial" panose="020B0604020202020204" pitchFamily="34" charset="0"/>
                        </a:rPr>
                        <a:t>Annual Sponsored Loan Volume &amp; Count</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10</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PF Coverage Credits Stats for Buyouts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34</a:t>
                      </a:r>
                    </a:p>
                  </a:txBody>
                  <a:tcPr marL="8065" marR="8065" marT="8065" marB="0" anchor="b">
                    <a:lnL>
                      <a:noFill/>
                    </a:lnL>
                    <a:lnR>
                      <a:noFill/>
                    </a:lnR>
                    <a:lnT>
                      <a:noFill/>
                    </a:lnT>
                    <a:lnB>
                      <a:noFill/>
                    </a:lnB>
                    <a:noFill/>
                  </a:tcPr>
                </a:tc>
                <a:extLst>
                  <a:ext uri="{0D108BD9-81ED-4DB2-BD59-A6C34878D82A}">
                    <a16:rowId xmlns:a16="http://schemas.microsoft.com/office/drawing/2014/main" val="4117494326"/>
                  </a:ext>
                </a:extLst>
              </a:tr>
              <a:tr h="161299">
                <a:tc>
                  <a:txBody>
                    <a:bodyPr/>
                    <a:lstStyle/>
                    <a:p>
                      <a:pPr algn="l" rtl="0" fontAlgn="b"/>
                      <a:r>
                        <a:rPr lang="en-US" sz="800" b="0" i="0" u="none" strike="noStrike">
                          <a:solidFill>
                            <a:srgbClr val="000000"/>
                          </a:solidFill>
                          <a:effectLst/>
                          <a:latin typeface="Arial" panose="020B0604020202020204" pitchFamily="34" charset="0"/>
                        </a:rPr>
                        <a:t>Quarterly Sponsored Loan Volume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11</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Pro Forma Credit Statistics for Secondary Buyouts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35</a:t>
                      </a:r>
                    </a:p>
                  </a:txBody>
                  <a:tcPr marL="8065" marR="8065" marT="8065" marB="0" anchor="b">
                    <a:lnL>
                      <a:noFill/>
                    </a:lnL>
                    <a:lnR>
                      <a:noFill/>
                    </a:lnR>
                    <a:lnT>
                      <a:noFill/>
                    </a:lnT>
                    <a:lnB>
                      <a:noFill/>
                    </a:lnB>
                    <a:noFill/>
                  </a:tcPr>
                </a:tc>
                <a:extLst>
                  <a:ext uri="{0D108BD9-81ED-4DB2-BD59-A6C34878D82A}">
                    <a16:rowId xmlns:a16="http://schemas.microsoft.com/office/drawing/2014/main" val="2953496919"/>
                  </a:ext>
                </a:extLst>
              </a:tr>
              <a:tr h="161299">
                <a:tc>
                  <a:txBody>
                    <a:bodyPr/>
                    <a:lstStyle/>
                    <a:p>
                      <a:pPr algn="l" rtl="0" fontAlgn="b"/>
                      <a:r>
                        <a:rPr lang="en-US" sz="800" b="0" i="0" u="none" strike="noStrike">
                          <a:solidFill>
                            <a:srgbClr val="000000"/>
                          </a:solidFill>
                          <a:effectLst/>
                          <a:latin typeface="Arial" panose="020B0604020202020204" pitchFamily="34" charset="0"/>
                        </a:rPr>
                        <a:t>ProRata vs. Institutional Sponsored Loan Volume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12</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Pro Forma Credit Statistics for Corporate Divestitures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36</a:t>
                      </a:r>
                    </a:p>
                  </a:txBody>
                  <a:tcPr marL="8065" marR="8065" marT="8065" marB="0" anchor="b">
                    <a:lnL>
                      <a:noFill/>
                    </a:lnL>
                    <a:lnR>
                      <a:noFill/>
                    </a:lnR>
                    <a:lnT>
                      <a:noFill/>
                    </a:lnT>
                    <a:lnB>
                      <a:noFill/>
                    </a:lnB>
                    <a:noFill/>
                  </a:tcPr>
                </a:tc>
                <a:extLst>
                  <a:ext uri="{0D108BD9-81ED-4DB2-BD59-A6C34878D82A}">
                    <a16:rowId xmlns:a16="http://schemas.microsoft.com/office/drawing/2014/main" val="471938944"/>
                  </a:ext>
                </a:extLst>
              </a:tr>
              <a:tr h="161299">
                <a:tc>
                  <a:txBody>
                    <a:bodyPr/>
                    <a:lstStyle/>
                    <a:p>
                      <a:pPr algn="l" rtl="0" fontAlgn="b"/>
                      <a:r>
                        <a:rPr lang="en-US" sz="800" b="0" i="0" u="none" strike="noStrike">
                          <a:solidFill>
                            <a:srgbClr val="000000"/>
                          </a:solidFill>
                          <a:effectLst/>
                          <a:latin typeface="Arial" panose="020B0604020202020204" pitchFamily="34" charset="0"/>
                        </a:rPr>
                        <a:t>Sponsored Loan Volume Use of Proceeds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13</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Average Pro Forma LBO Credit Statistics by Deal Size: €500M or more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37</a:t>
                      </a:r>
                    </a:p>
                  </a:txBody>
                  <a:tcPr marL="8065" marR="8065" marT="8065" marB="0" anchor="b">
                    <a:lnL>
                      <a:noFill/>
                    </a:lnL>
                    <a:lnR>
                      <a:noFill/>
                    </a:lnR>
                    <a:lnT>
                      <a:noFill/>
                    </a:lnT>
                    <a:lnB>
                      <a:noFill/>
                    </a:lnB>
                    <a:noFill/>
                  </a:tcPr>
                </a:tc>
                <a:extLst>
                  <a:ext uri="{0D108BD9-81ED-4DB2-BD59-A6C34878D82A}">
                    <a16:rowId xmlns:a16="http://schemas.microsoft.com/office/drawing/2014/main" val="1327557627"/>
                  </a:ext>
                </a:extLst>
              </a:tr>
              <a:tr h="161299">
                <a:tc>
                  <a:txBody>
                    <a:bodyPr/>
                    <a:lstStyle/>
                    <a:p>
                      <a:pPr algn="l" rtl="0" fontAlgn="b"/>
                      <a:r>
                        <a:rPr lang="en-US" sz="800" b="0" i="0" u="none" strike="noStrike">
                          <a:solidFill>
                            <a:srgbClr val="000000"/>
                          </a:solidFill>
                          <a:effectLst/>
                          <a:latin typeface="Arial" panose="020B0604020202020204" pitchFamily="34" charset="0"/>
                        </a:rPr>
                        <a:t>Sponsored Loan Transactions by Purpose (volume)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14</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panose="020B0604020202020204" pitchFamily="34" charset="0"/>
                        </a:rPr>
                        <a:t>Sources/Uses Analysis for LBOs</a:t>
                      </a:r>
                    </a:p>
                  </a:txBody>
                  <a:tcPr marL="8065" marR="8065" marT="8065" marB="0" anchor="b">
                    <a:lnL>
                      <a:noFill/>
                    </a:lnL>
                    <a:lnR>
                      <a:noFill/>
                    </a:lnR>
                    <a:lnT>
                      <a:noFill/>
                    </a:lnT>
                    <a:lnB>
                      <a:noFill/>
                    </a:lnB>
                    <a:solidFill>
                      <a:srgbClr val="C0C0C0"/>
                    </a:solidFill>
                  </a:tcPr>
                </a:tc>
                <a:tc>
                  <a:txBody>
                    <a:bodyPr/>
                    <a:lstStyle/>
                    <a:p>
                      <a:pPr algn="r" rtl="0" fontAlgn="b"/>
                      <a:r>
                        <a:rPr lang="en-US" sz="800" b="1" i="0" u="none" strike="noStrike" dirty="0">
                          <a:solidFill>
                            <a:srgbClr val="000000"/>
                          </a:solidFill>
                          <a:effectLst/>
                          <a:latin typeface="Arial" panose="020B0604020202020204" pitchFamily="34" charset="0"/>
                        </a:rPr>
                        <a:t>pg. 38</a:t>
                      </a:r>
                    </a:p>
                  </a:txBody>
                  <a:tcPr marL="8065" marR="8065" marT="8065" marB="0" anchor="b">
                    <a:lnL>
                      <a:noFill/>
                    </a:lnL>
                    <a:lnR>
                      <a:noFill/>
                    </a:lnR>
                    <a:lnT>
                      <a:noFill/>
                    </a:lnT>
                    <a:lnB>
                      <a:noFill/>
                    </a:lnB>
                    <a:solidFill>
                      <a:srgbClr val="C0C0C0"/>
                    </a:solidFill>
                  </a:tcPr>
                </a:tc>
                <a:extLst>
                  <a:ext uri="{0D108BD9-81ED-4DB2-BD59-A6C34878D82A}">
                    <a16:rowId xmlns:a16="http://schemas.microsoft.com/office/drawing/2014/main" val="375788330"/>
                  </a:ext>
                </a:extLst>
              </a:tr>
              <a:tr h="161299">
                <a:tc>
                  <a:txBody>
                    <a:bodyPr/>
                    <a:lstStyle/>
                    <a:p>
                      <a:pPr algn="l" rtl="0" fontAlgn="b"/>
                      <a:r>
                        <a:rPr lang="en-US" sz="800" b="0" i="0" u="none" strike="noStrike">
                          <a:solidFill>
                            <a:srgbClr val="000000"/>
                          </a:solidFill>
                          <a:effectLst/>
                          <a:latin typeface="Arial" panose="020B0604020202020204" pitchFamily="34" charset="0"/>
                        </a:rPr>
                        <a:t>Sponsored Loan Transactions by Purpose (deal count)</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15</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Rolling 3-Month Average Equity Contribution</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39</a:t>
                      </a:r>
                    </a:p>
                  </a:txBody>
                  <a:tcPr marL="8065" marR="8065" marT="8065" marB="0" anchor="b">
                    <a:lnL>
                      <a:noFill/>
                    </a:lnL>
                    <a:lnR>
                      <a:noFill/>
                    </a:lnR>
                    <a:lnT>
                      <a:noFill/>
                    </a:lnT>
                    <a:lnB>
                      <a:noFill/>
                    </a:lnB>
                    <a:noFill/>
                  </a:tcPr>
                </a:tc>
                <a:extLst>
                  <a:ext uri="{0D108BD9-81ED-4DB2-BD59-A6C34878D82A}">
                    <a16:rowId xmlns:a16="http://schemas.microsoft.com/office/drawing/2014/main" val="2993985860"/>
                  </a:ext>
                </a:extLst>
              </a:tr>
              <a:tr h="161299">
                <a:tc>
                  <a:txBody>
                    <a:bodyPr/>
                    <a:lstStyle/>
                    <a:p>
                      <a:pPr algn="l" rtl="0" fontAlgn="b"/>
                      <a:r>
                        <a:rPr lang="en-US" sz="800" b="0" i="0" u="none" strike="noStrike">
                          <a:solidFill>
                            <a:srgbClr val="000000"/>
                          </a:solidFill>
                          <a:effectLst/>
                          <a:latin typeface="Arial" panose="020B0604020202020204" pitchFamily="34" charset="0"/>
                        </a:rPr>
                        <a:t>Most Active Sponsors: LTM</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16</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Equity Contribution to Buyouts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40</a:t>
                      </a:r>
                    </a:p>
                  </a:txBody>
                  <a:tcPr marL="8065" marR="8065" marT="8065" marB="0" anchor="b">
                    <a:lnL>
                      <a:noFill/>
                    </a:lnL>
                    <a:lnR>
                      <a:noFill/>
                    </a:lnR>
                    <a:lnT>
                      <a:noFill/>
                    </a:lnT>
                    <a:lnB>
                      <a:noFill/>
                    </a:lnB>
                    <a:noFill/>
                  </a:tcPr>
                </a:tc>
                <a:extLst>
                  <a:ext uri="{0D108BD9-81ED-4DB2-BD59-A6C34878D82A}">
                    <a16:rowId xmlns:a16="http://schemas.microsoft.com/office/drawing/2014/main" val="1595688377"/>
                  </a:ext>
                </a:extLst>
              </a:tr>
              <a:tr h="161299">
                <a:tc>
                  <a:txBody>
                    <a:bodyPr/>
                    <a:lstStyle/>
                    <a:p>
                      <a:pPr algn="l" rtl="0" fontAlgn="b"/>
                      <a:r>
                        <a:rPr lang="en-US" sz="800" b="0" i="0" u="none" strike="noStrike">
                          <a:solidFill>
                            <a:srgbClr val="000000"/>
                          </a:solidFill>
                          <a:effectLst/>
                          <a:latin typeface="Arial" panose="020B0604020202020204" pitchFamily="34" charset="0"/>
                        </a:rPr>
                        <a:t>Most Active Sponsors: Last 3 Years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17</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Equity Contribution to Buyouts by Transaction Size: €1B or More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41</a:t>
                      </a:r>
                    </a:p>
                  </a:txBody>
                  <a:tcPr marL="8065" marR="8065" marT="8065" marB="0" anchor="b">
                    <a:lnL>
                      <a:noFill/>
                    </a:lnL>
                    <a:lnR>
                      <a:noFill/>
                    </a:lnR>
                    <a:lnT>
                      <a:noFill/>
                    </a:lnT>
                    <a:lnB>
                      <a:noFill/>
                    </a:lnB>
                    <a:noFill/>
                  </a:tcPr>
                </a:tc>
                <a:extLst>
                  <a:ext uri="{0D108BD9-81ED-4DB2-BD59-A6C34878D82A}">
                    <a16:rowId xmlns:a16="http://schemas.microsoft.com/office/drawing/2014/main" val="3718730347"/>
                  </a:ext>
                </a:extLst>
              </a:tr>
              <a:tr h="161299">
                <a:tc>
                  <a:txBody>
                    <a:bodyPr/>
                    <a:lstStyle/>
                    <a:p>
                      <a:pPr algn="l" rtl="0" fontAlgn="b"/>
                      <a:r>
                        <a:rPr lang="en-US" sz="800" b="0" i="0" u="none" strike="noStrike" dirty="0">
                          <a:solidFill>
                            <a:srgbClr val="000000"/>
                          </a:solidFill>
                          <a:effectLst/>
                          <a:latin typeface="Arial" panose="020B0604020202020204" pitchFamily="34" charset="0"/>
                        </a:rPr>
                        <a:t>Sponsored Loan Transactions By Country: 3Q 2025</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18</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Equity Contribution to Buyouts by Transaction Size: €500M or More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42</a:t>
                      </a:r>
                    </a:p>
                  </a:txBody>
                  <a:tcPr marL="8065" marR="8065" marT="8065" marB="0" anchor="b">
                    <a:lnL>
                      <a:noFill/>
                    </a:lnL>
                    <a:lnR>
                      <a:noFill/>
                    </a:lnR>
                    <a:lnT>
                      <a:noFill/>
                    </a:lnT>
                    <a:lnB>
                      <a:noFill/>
                    </a:lnB>
                    <a:noFill/>
                  </a:tcPr>
                </a:tc>
                <a:extLst>
                  <a:ext uri="{0D108BD9-81ED-4DB2-BD59-A6C34878D82A}">
                    <a16:rowId xmlns:a16="http://schemas.microsoft.com/office/drawing/2014/main" val="3044929570"/>
                  </a:ext>
                </a:extLst>
              </a:tr>
              <a:tr h="161299">
                <a:tc>
                  <a:txBody>
                    <a:bodyPr/>
                    <a:lstStyle/>
                    <a:p>
                      <a:pPr algn="l" rtl="0" fontAlgn="b"/>
                      <a:r>
                        <a:rPr lang="en-US" sz="800" b="0" i="0" u="none" strike="noStrike" dirty="0">
                          <a:solidFill>
                            <a:srgbClr val="000000"/>
                          </a:solidFill>
                          <a:effectLst/>
                          <a:latin typeface="Arial" panose="020B0604020202020204" pitchFamily="34" charset="0"/>
                        </a:rPr>
                        <a:t>Sponsored Loan Transactions By Sector: 3Q 2025</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19</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Average Sources of Proceeds of Buyouts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43</a:t>
                      </a:r>
                    </a:p>
                  </a:txBody>
                  <a:tcPr marL="8065" marR="8065" marT="8065" marB="0" anchor="b">
                    <a:lnL>
                      <a:noFill/>
                    </a:lnL>
                    <a:lnR>
                      <a:noFill/>
                    </a:lnR>
                    <a:lnT>
                      <a:noFill/>
                    </a:lnT>
                    <a:lnB>
                      <a:noFill/>
                    </a:lnB>
                    <a:noFill/>
                  </a:tcPr>
                </a:tc>
                <a:extLst>
                  <a:ext uri="{0D108BD9-81ED-4DB2-BD59-A6C34878D82A}">
                    <a16:rowId xmlns:a16="http://schemas.microsoft.com/office/drawing/2014/main" val="2650220619"/>
                  </a:ext>
                </a:extLst>
              </a:tr>
              <a:tr h="161299">
                <a:tc>
                  <a:txBody>
                    <a:bodyPr/>
                    <a:lstStyle/>
                    <a:p>
                      <a:pPr algn="l" rtl="0" fontAlgn="b"/>
                      <a:r>
                        <a:rPr lang="en-US" sz="800" b="0" i="0" u="none" strike="noStrike">
                          <a:solidFill>
                            <a:srgbClr val="000000"/>
                          </a:solidFill>
                          <a:effectLst/>
                          <a:latin typeface="Arial" panose="020B0604020202020204" pitchFamily="34" charset="0"/>
                        </a:rPr>
                        <a:t>Distribution by Senior Deal Size – All Sponsored Transactions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20</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Average Sources of Proceeds of Buyouts – By Transaction Size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44</a:t>
                      </a:r>
                    </a:p>
                  </a:txBody>
                  <a:tcPr marL="8065" marR="8065" marT="8065" marB="0" anchor="b">
                    <a:lnL>
                      <a:noFill/>
                    </a:lnL>
                    <a:lnR>
                      <a:noFill/>
                    </a:lnR>
                    <a:lnT>
                      <a:noFill/>
                    </a:lnT>
                    <a:lnB>
                      <a:noFill/>
                    </a:lnB>
                    <a:noFill/>
                  </a:tcPr>
                </a:tc>
                <a:extLst>
                  <a:ext uri="{0D108BD9-81ED-4DB2-BD59-A6C34878D82A}">
                    <a16:rowId xmlns:a16="http://schemas.microsoft.com/office/drawing/2014/main" val="787041958"/>
                  </a:ext>
                </a:extLst>
              </a:tr>
              <a:tr h="161299">
                <a:tc>
                  <a:txBody>
                    <a:bodyPr/>
                    <a:lstStyle/>
                    <a:p>
                      <a:pPr algn="l" rtl="0" fontAlgn="b"/>
                      <a:r>
                        <a:rPr lang="en-US" sz="800" b="0" i="0" u="none" strike="noStrike">
                          <a:solidFill>
                            <a:srgbClr val="000000"/>
                          </a:solidFill>
                          <a:effectLst/>
                          <a:latin typeface="Arial" panose="020B0604020202020204" pitchFamily="34" charset="0"/>
                        </a:rPr>
                        <a:t>Sponsored Cov-Lite Institutional Volume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21</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Total Transaction Size by Buyout Type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45</a:t>
                      </a:r>
                    </a:p>
                  </a:txBody>
                  <a:tcPr marL="8065" marR="8065" marT="8065" marB="0" anchor="b">
                    <a:lnL>
                      <a:noFill/>
                    </a:lnL>
                    <a:lnR>
                      <a:noFill/>
                    </a:lnR>
                    <a:lnT>
                      <a:noFill/>
                    </a:lnT>
                    <a:lnB>
                      <a:noFill/>
                    </a:lnB>
                    <a:noFill/>
                  </a:tcPr>
                </a:tc>
                <a:extLst>
                  <a:ext uri="{0D108BD9-81ED-4DB2-BD59-A6C34878D82A}">
                    <a16:rowId xmlns:a16="http://schemas.microsoft.com/office/drawing/2014/main" val="1184549190"/>
                  </a:ext>
                </a:extLst>
              </a:tr>
              <a:tr h="161299">
                <a:tc>
                  <a:txBody>
                    <a:bodyPr/>
                    <a:lstStyle/>
                    <a:p>
                      <a:pPr algn="l" rtl="0" fontAlgn="b"/>
                      <a:r>
                        <a:rPr lang="en-US" sz="800" b="0" i="0" u="none" strike="noStrike">
                          <a:solidFill>
                            <a:srgbClr val="000000"/>
                          </a:solidFill>
                          <a:effectLst/>
                          <a:latin typeface="Arial" panose="020B0604020202020204" pitchFamily="34" charset="0"/>
                        </a:rPr>
                        <a:t>Sources of Funding - European Sponsored Borrowers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22</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Rolling 3-Month Average Purchase Price Multiples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46</a:t>
                      </a:r>
                    </a:p>
                  </a:txBody>
                  <a:tcPr marL="8065" marR="8065" marT="8065" marB="0" anchor="b">
                    <a:lnL>
                      <a:noFill/>
                    </a:lnL>
                    <a:lnR>
                      <a:noFill/>
                    </a:lnR>
                    <a:lnT>
                      <a:noFill/>
                    </a:lnT>
                    <a:lnB>
                      <a:noFill/>
                    </a:lnB>
                    <a:noFill/>
                  </a:tcPr>
                </a:tc>
                <a:extLst>
                  <a:ext uri="{0D108BD9-81ED-4DB2-BD59-A6C34878D82A}">
                    <a16:rowId xmlns:a16="http://schemas.microsoft.com/office/drawing/2014/main" val="501559026"/>
                  </a:ext>
                </a:extLst>
              </a:tr>
              <a:tr h="161299">
                <a:tc>
                  <a:txBody>
                    <a:bodyPr/>
                    <a:lstStyle/>
                    <a:p>
                      <a:pPr algn="l" rtl="0" fontAlgn="b"/>
                      <a:r>
                        <a:rPr lang="en-US" sz="800" b="1" i="0" u="none" strike="noStrike">
                          <a:solidFill>
                            <a:srgbClr val="000000"/>
                          </a:solidFill>
                          <a:effectLst/>
                          <a:latin typeface="Arial" panose="020B0604020202020204" pitchFamily="34" charset="0"/>
                        </a:rPr>
                        <a:t>New-Issue Pricing Trends</a:t>
                      </a:r>
                    </a:p>
                  </a:txBody>
                  <a:tcPr marL="8065" marR="8065" marT="8065" marB="0" anchor="b">
                    <a:lnL>
                      <a:noFill/>
                    </a:lnL>
                    <a:lnR>
                      <a:noFill/>
                    </a:lnR>
                    <a:lnT>
                      <a:noFill/>
                    </a:lnT>
                    <a:lnB>
                      <a:noFill/>
                    </a:lnB>
                    <a:solidFill>
                      <a:srgbClr val="C0C0C0"/>
                    </a:solidFill>
                  </a:tcPr>
                </a:tc>
                <a:tc>
                  <a:txBody>
                    <a:bodyPr/>
                    <a:lstStyle/>
                    <a:p>
                      <a:pPr algn="r" rtl="0" fontAlgn="b"/>
                      <a:r>
                        <a:rPr lang="en-US" sz="800" b="1" i="0" u="none" strike="noStrike" dirty="0">
                          <a:solidFill>
                            <a:srgbClr val="000000"/>
                          </a:solidFill>
                          <a:effectLst/>
                          <a:latin typeface="Arial" panose="020B0604020202020204" pitchFamily="34" charset="0"/>
                        </a:rPr>
                        <a:t>pg. 23</a:t>
                      </a:r>
                    </a:p>
                  </a:txBody>
                  <a:tcPr marL="8065" marR="8065" marT="8065" marB="0" anchor="b">
                    <a:lnL>
                      <a:noFill/>
                    </a:lnL>
                    <a:lnR>
                      <a:noFill/>
                    </a:lnR>
                    <a:lnT>
                      <a:noFill/>
                    </a:lnT>
                    <a:lnB>
                      <a:noFill/>
                    </a:lnB>
                    <a:solidFill>
                      <a:srgbClr val="C0C0C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Sources of Proceeds as a Multiple of EBITDA</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47</a:t>
                      </a:r>
                    </a:p>
                  </a:txBody>
                  <a:tcPr marL="8065" marR="8065" marT="8065" marB="0" anchor="b">
                    <a:lnL>
                      <a:noFill/>
                    </a:lnL>
                    <a:lnR>
                      <a:noFill/>
                    </a:lnR>
                    <a:lnT>
                      <a:noFill/>
                    </a:lnT>
                    <a:lnB>
                      <a:noFill/>
                    </a:lnB>
                    <a:noFill/>
                  </a:tcPr>
                </a:tc>
                <a:extLst>
                  <a:ext uri="{0D108BD9-81ED-4DB2-BD59-A6C34878D82A}">
                    <a16:rowId xmlns:a16="http://schemas.microsoft.com/office/drawing/2014/main" val="1922186730"/>
                  </a:ext>
                </a:extLst>
              </a:tr>
              <a:tr h="161299">
                <a:tc>
                  <a:txBody>
                    <a:bodyPr/>
                    <a:lstStyle/>
                    <a:p>
                      <a:pPr algn="l" rtl="0" fontAlgn="b"/>
                      <a:r>
                        <a:rPr lang="en-US" sz="800" b="0" i="0" u="none" strike="noStrike">
                          <a:solidFill>
                            <a:srgbClr val="000000"/>
                          </a:solidFill>
                          <a:effectLst/>
                          <a:latin typeface="Arial" panose="020B0604020202020204" pitchFamily="34" charset="0"/>
                        </a:rPr>
                        <a:t>Average TLB Primary Spread and YTM: Sponsored Deals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24</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LBO Purchase Price as Multiple of Pro Forma Trailing EBITDA</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48</a:t>
                      </a:r>
                    </a:p>
                  </a:txBody>
                  <a:tcPr marL="8065" marR="8065" marT="8065" marB="0" anchor="b">
                    <a:lnL>
                      <a:noFill/>
                    </a:lnL>
                    <a:lnR>
                      <a:noFill/>
                    </a:lnR>
                    <a:lnT>
                      <a:noFill/>
                    </a:lnT>
                    <a:lnB>
                      <a:noFill/>
                    </a:lnB>
                    <a:noFill/>
                  </a:tcPr>
                </a:tc>
                <a:extLst>
                  <a:ext uri="{0D108BD9-81ED-4DB2-BD59-A6C34878D82A}">
                    <a16:rowId xmlns:a16="http://schemas.microsoft.com/office/drawing/2014/main" val="1959058675"/>
                  </a:ext>
                </a:extLst>
              </a:tr>
              <a:tr h="161299">
                <a:tc>
                  <a:txBody>
                    <a:bodyPr/>
                    <a:lstStyle/>
                    <a:p>
                      <a:pPr algn="l" rtl="0" fontAlgn="b"/>
                      <a:r>
                        <a:rPr lang="en-US" sz="800" b="0" i="0" u="none" strike="noStrike">
                          <a:solidFill>
                            <a:srgbClr val="000000"/>
                          </a:solidFill>
                          <a:effectLst/>
                          <a:latin typeface="Arial" panose="020B0604020202020204" pitchFamily="34" charset="0"/>
                        </a:rPr>
                        <a:t>Avg. New-Issue Spreads of Sponsored Transactions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25</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Dist. of Buyout Purchase Price as Multiple of Pro Forma EBITDA</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49</a:t>
                      </a:r>
                    </a:p>
                  </a:txBody>
                  <a:tcPr marL="8065" marR="8065" marT="8065" marB="0" anchor="b">
                    <a:lnL>
                      <a:noFill/>
                    </a:lnL>
                    <a:lnR>
                      <a:noFill/>
                    </a:lnR>
                    <a:lnT>
                      <a:noFill/>
                    </a:lnT>
                    <a:lnB>
                      <a:noFill/>
                    </a:lnB>
                    <a:noFill/>
                  </a:tcPr>
                </a:tc>
                <a:extLst>
                  <a:ext uri="{0D108BD9-81ED-4DB2-BD59-A6C34878D82A}">
                    <a16:rowId xmlns:a16="http://schemas.microsoft.com/office/drawing/2014/main" val="3755519918"/>
                  </a:ext>
                </a:extLst>
              </a:tr>
              <a:tr h="161299">
                <a:tc>
                  <a:txBody>
                    <a:bodyPr/>
                    <a:lstStyle/>
                    <a:p>
                      <a:pPr algn="l" rtl="0" fontAlgn="b"/>
                      <a:r>
                        <a:rPr lang="en-US" sz="800" b="0" i="0" u="none" strike="noStrike">
                          <a:solidFill>
                            <a:srgbClr val="000000"/>
                          </a:solidFill>
                          <a:effectLst/>
                          <a:latin typeface="Arial" panose="020B0604020202020204" pitchFamily="34" charset="0"/>
                        </a:rPr>
                        <a:t>Rolling 3-Month Avg. Institutional Spreads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26</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Buyout PPM of PF EBITDA by Transaction Size: €1B or More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50</a:t>
                      </a:r>
                    </a:p>
                  </a:txBody>
                  <a:tcPr marL="8065" marR="8065" marT="8065" marB="0" anchor="b">
                    <a:lnL>
                      <a:noFill/>
                    </a:lnL>
                    <a:lnR>
                      <a:noFill/>
                    </a:lnR>
                    <a:lnT>
                      <a:noFill/>
                    </a:lnT>
                    <a:lnB>
                      <a:noFill/>
                    </a:lnB>
                    <a:noFill/>
                  </a:tcPr>
                </a:tc>
                <a:extLst>
                  <a:ext uri="{0D108BD9-81ED-4DB2-BD59-A6C34878D82A}">
                    <a16:rowId xmlns:a16="http://schemas.microsoft.com/office/drawing/2014/main" val="692284888"/>
                  </a:ext>
                </a:extLst>
              </a:tr>
              <a:tr h="161299">
                <a:tc>
                  <a:txBody>
                    <a:bodyPr/>
                    <a:lstStyle/>
                    <a:p>
                      <a:pPr algn="l" rtl="0" fontAlgn="b"/>
                      <a:r>
                        <a:rPr lang="en-US" sz="800" b="0" i="0" u="none" strike="noStrike">
                          <a:solidFill>
                            <a:srgbClr val="000000"/>
                          </a:solidFill>
                          <a:effectLst/>
                          <a:latin typeface="Arial" panose="020B0604020202020204" pitchFamily="34" charset="0"/>
                        </a:rPr>
                        <a:t>Average TLB Primary Spread and YTM: Buyouts</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27</a:t>
                      </a: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Buyout PPM of PF EBITDA by Transaction Size: €500M or More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51</a:t>
                      </a:r>
                    </a:p>
                  </a:txBody>
                  <a:tcPr marL="8065" marR="8065" marT="8065" marB="0" anchor="b">
                    <a:lnL>
                      <a:noFill/>
                    </a:lnL>
                    <a:lnR>
                      <a:noFill/>
                    </a:lnR>
                    <a:lnT>
                      <a:noFill/>
                    </a:lnT>
                    <a:lnB>
                      <a:noFill/>
                    </a:lnB>
                    <a:noFill/>
                  </a:tcPr>
                </a:tc>
                <a:extLst>
                  <a:ext uri="{0D108BD9-81ED-4DB2-BD59-A6C34878D82A}">
                    <a16:rowId xmlns:a16="http://schemas.microsoft.com/office/drawing/2014/main" val="2498652015"/>
                  </a:ext>
                </a:extLst>
              </a:tr>
              <a:tr h="161299">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8065" marR="8065" marT="8065"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panose="020B0604020202020204" pitchFamily="34" charset="0"/>
                        </a:rPr>
                        <a:t>Avg. Total Purchase Price Multiple by Buyout Type</a:t>
                      </a:r>
                    </a:p>
                  </a:txBody>
                  <a:tcPr marL="8065" marR="8065" marT="8065" marB="0" anchor="b">
                    <a:lnL>
                      <a:noFill/>
                    </a:lnL>
                    <a:lnR>
                      <a:noFill/>
                    </a:lnR>
                    <a:lnT>
                      <a:noFill/>
                    </a:lnT>
                    <a:lnB>
                      <a:noFill/>
                    </a:lnB>
                    <a:noFill/>
                  </a:tcPr>
                </a:tc>
                <a:tc>
                  <a:txBody>
                    <a:bodyPr/>
                    <a:lstStyle/>
                    <a:p>
                      <a:pPr algn="r" rtl="0" fontAlgn="b"/>
                      <a:r>
                        <a:rPr lang="en-US" sz="800" b="0" i="0" u="none" strike="noStrike" dirty="0">
                          <a:solidFill>
                            <a:srgbClr val="000000"/>
                          </a:solidFill>
                          <a:effectLst/>
                          <a:latin typeface="Arial" panose="020B0604020202020204" pitchFamily="34" charset="0"/>
                        </a:rPr>
                        <a:t>pg. 52</a:t>
                      </a:r>
                    </a:p>
                  </a:txBody>
                  <a:tcPr marL="8065" marR="8065" marT="8065" marB="0" anchor="b">
                    <a:lnL>
                      <a:noFill/>
                    </a:lnL>
                    <a:lnR>
                      <a:noFill/>
                    </a:lnR>
                    <a:lnT>
                      <a:noFill/>
                    </a:lnT>
                    <a:lnB>
                      <a:noFill/>
                    </a:lnB>
                    <a:noFill/>
                  </a:tcPr>
                </a:tc>
                <a:extLst>
                  <a:ext uri="{0D108BD9-81ED-4DB2-BD59-A6C34878D82A}">
                    <a16:rowId xmlns:a16="http://schemas.microsoft.com/office/drawing/2014/main" val="1286495128"/>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Credit Statistics for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Annual Pro Forma Debt/EBITDA Ratios of Sponsored Deals</a:t>
            </a:r>
          </a:p>
        </p:txBody>
      </p:sp>
      <p:sp>
        <p:nvSpPr>
          <p:cNvPr id="5" name="Text Box 4">
            <a:extLst>
              <a:ext uri="{FF2B5EF4-FFF2-40B4-BE49-F238E27FC236}">
                <a16:creationId xmlns:a16="http://schemas.microsoft.com/office/drawing/2014/main" id="{169EE440-41CD-1D60-9717-1A7F08AF2FE2}"/>
              </a:ext>
            </a:extLst>
          </p:cNvPr>
          <p:cNvSpPr txBox="1">
            <a:spLocks noChangeArrowheads="1"/>
          </p:cNvSpPr>
          <p:nvPr/>
        </p:nvSpPr>
        <p:spPr bwMode="auto">
          <a:xfrm>
            <a:off x="533400" y="57867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Senior debt includes first lien, second lien and senior notes. </a:t>
            </a:r>
          </a:p>
          <a:p>
            <a:pPr algn="r">
              <a:lnSpc>
                <a:spcPct val="100000"/>
              </a:lnSpc>
              <a:spcBef>
                <a:spcPct val="0"/>
              </a:spcBef>
              <a:buClrTx/>
              <a:buFontTx/>
              <a:buNone/>
            </a:pPr>
            <a:r>
              <a:rPr lang="en-US" altLang="en-US" sz="800" b="0">
                <a:solidFill>
                  <a:schemeClr val="tx1"/>
                </a:solidFill>
                <a:latin typeface="+mn-lt"/>
              </a:rPr>
              <a:t>Excludes Broadcasting, Cable &amp; Telecom loans prior to 2002.</a:t>
            </a:r>
          </a:p>
          <a:p>
            <a:pPr algn="r">
              <a:lnSpc>
                <a:spcPct val="100000"/>
              </a:lnSpc>
              <a:spcBef>
                <a:spcPct val="0"/>
              </a:spcBef>
              <a:buClrTx/>
              <a:buFontTx/>
              <a:buNone/>
            </a:pPr>
            <a:r>
              <a:rPr lang="en-US" altLang="en-US" sz="800" b="0">
                <a:solidFill>
                  <a:schemeClr val="tx1"/>
                </a:solidFill>
                <a:latin typeface="+mn-lt"/>
              </a:rPr>
              <a:t>Includes only transactions for which Pro Forma financials were made available. </a:t>
            </a:r>
          </a:p>
        </p:txBody>
      </p:sp>
      <p:graphicFrame>
        <p:nvGraphicFramePr>
          <p:cNvPr id="2" name="Object 5">
            <a:extLst>
              <a:ext uri="{FF2B5EF4-FFF2-40B4-BE49-F238E27FC236}">
                <a16:creationId xmlns:a16="http://schemas.microsoft.com/office/drawing/2014/main" id="{1462CF7D-AA38-681F-7524-1DBD32F44778}"/>
              </a:ext>
            </a:extLst>
          </p:cNvPr>
          <p:cNvGraphicFramePr>
            <a:graphicFrameLocks/>
          </p:cNvGraphicFramePr>
          <p:nvPr>
            <p:extLst>
              <p:ext uri="{D42A27DB-BD31-4B8C-83A1-F6EECF244321}">
                <p14:modId xmlns:p14="http://schemas.microsoft.com/office/powerpoint/2010/main" val="1219816606"/>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2263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Credit Statistics for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Average Pro Forma Coverage Credit Statistics for Sponsored Deals</a:t>
            </a:r>
          </a:p>
        </p:txBody>
      </p:sp>
      <p:sp>
        <p:nvSpPr>
          <p:cNvPr id="5" name="Text Box 4">
            <a:extLst>
              <a:ext uri="{FF2B5EF4-FFF2-40B4-BE49-F238E27FC236}">
                <a16:creationId xmlns:a16="http://schemas.microsoft.com/office/drawing/2014/main" id="{169EE440-41CD-1D60-9717-1A7F08AF2FE2}"/>
              </a:ext>
            </a:extLst>
          </p:cNvPr>
          <p:cNvSpPr txBox="1">
            <a:spLocks noChangeArrowheads="1"/>
          </p:cNvSpPr>
          <p:nvPr/>
        </p:nvSpPr>
        <p:spPr bwMode="auto">
          <a:xfrm>
            <a:off x="533400" y="57867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Senior debt includes first lien, second lien and senior notes. </a:t>
            </a:r>
          </a:p>
          <a:p>
            <a:pPr algn="r">
              <a:lnSpc>
                <a:spcPct val="100000"/>
              </a:lnSpc>
              <a:spcBef>
                <a:spcPct val="0"/>
              </a:spcBef>
              <a:buClrTx/>
              <a:buFontTx/>
              <a:buNone/>
            </a:pPr>
            <a:r>
              <a:rPr lang="en-US" altLang="en-US" sz="800" b="0" dirty="0">
                <a:solidFill>
                  <a:schemeClr val="tx1"/>
                </a:solidFill>
                <a:latin typeface="+mn-lt"/>
              </a:rPr>
              <a:t>Excludes Broadcasting, Cable &amp; Telecom loans prior to 2002.</a:t>
            </a:r>
          </a:p>
          <a:p>
            <a:pPr algn="r">
              <a:lnSpc>
                <a:spcPct val="100000"/>
              </a:lnSpc>
              <a:spcBef>
                <a:spcPct val="0"/>
              </a:spcBef>
              <a:buClrTx/>
              <a:buFontTx/>
              <a:buNone/>
            </a:pPr>
            <a:r>
              <a:rPr lang="en-US" altLang="en-US" sz="800" b="0" dirty="0">
                <a:solidFill>
                  <a:schemeClr val="tx1"/>
                </a:solidFill>
                <a:latin typeface="+mn-lt"/>
              </a:rPr>
              <a:t>Includes only transactions for which Pro Forma financials were made available. </a:t>
            </a:r>
          </a:p>
        </p:txBody>
      </p:sp>
      <p:graphicFrame>
        <p:nvGraphicFramePr>
          <p:cNvPr id="3" name="Object 1">
            <a:extLst>
              <a:ext uri="{FF2B5EF4-FFF2-40B4-BE49-F238E27FC236}">
                <a16:creationId xmlns:a16="http://schemas.microsoft.com/office/drawing/2014/main" id="{1DDDC345-9B86-A400-283C-25CB6445AC0B}"/>
              </a:ext>
            </a:extLst>
          </p:cNvPr>
          <p:cNvGraphicFramePr>
            <a:graphicFrameLocks noGrp="1"/>
          </p:cNvGraphicFramePr>
          <p:nvPr>
            <p:extLst>
              <p:ext uri="{D42A27DB-BD31-4B8C-83A1-F6EECF244321}">
                <p14:modId xmlns:p14="http://schemas.microsoft.com/office/powerpoint/2010/main" val="287920303"/>
              </p:ext>
            </p:extLst>
          </p:nvPr>
        </p:nvGraphicFramePr>
        <p:xfrm>
          <a:off x="447675" y="988367"/>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2492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Credit Statistics for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Distribution of Pro Forma Debt/EBITDA Levels for Sponsored Deals</a:t>
            </a:r>
          </a:p>
        </p:txBody>
      </p:sp>
      <p:sp>
        <p:nvSpPr>
          <p:cNvPr id="5" name="Text Box 4">
            <a:extLst>
              <a:ext uri="{FF2B5EF4-FFF2-40B4-BE49-F238E27FC236}">
                <a16:creationId xmlns:a16="http://schemas.microsoft.com/office/drawing/2014/main" id="{169EE440-41CD-1D60-9717-1A7F08AF2FE2}"/>
              </a:ext>
            </a:extLst>
          </p:cNvPr>
          <p:cNvSpPr txBox="1">
            <a:spLocks noChangeArrowheads="1"/>
          </p:cNvSpPr>
          <p:nvPr/>
        </p:nvSpPr>
        <p:spPr bwMode="auto">
          <a:xfrm>
            <a:off x="533400" y="57867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Based upon senior transaction count. </a:t>
            </a:r>
          </a:p>
          <a:p>
            <a:pPr algn="r">
              <a:lnSpc>
                <a:spcPct val="100000"/>
              </a:lnSpc>
              <a:spcBef>
                <a:spcPct val="0"/>
              </a:spcBef>
              <a:buClrTx/>
              <a:buFontTx/>
              <a:buNone/>
            </a:pPr>
            <a:r>
              <a:rPr lang="en-US" altLang="en-US" sz="800" b="0">
                <a:solidFill>
                  <a:schemeClr val="tx1"/>
                </a:solidFill>
                <a:latin typeface="+mn-lt"/>
              </a:rPr>
              <a:t>Excludes Broadcasting, Cable &amp; Telecom loans prior to 2002.</a:t>
            </a:r>
          </a:p>
          <a:p>
            <a:pPr algn="r">
              <a:lnSpc>
                <a:spcPct val="100000"/>
              </a:lnSpc>
              <a:spcBef>
                <a:spcPct val="0"/>
              </a:spcBef>
              <a:buClrTx/>
              <a:buFontTx/>
              <a:buNone/>
            </a:pPr>
            <a:r>
              <a:rPr lang="en-US" altLang="en-US" sz="800" b="0">
                <a:solidFill>
                  <a:schemeClr val="tx1"/>
                </a:solidFill>
                <a:latin typeface="+mn-lt"/>
              </a:rPr>
              <a:t>Includes only transactions for which Pro Forma financials were made available.</a:t>
            </a:r>
          </a:p>
        </p:txBody>
      </p:sp>
      <p:graphicFrame>
        <p:nvGraphicFramePr>
          <p:cNvPr id="2" name="Object 2059">
            <a:extLst>
              <a:ext uri="{FF2B5EF4-FFF2-40B4-BE49-F238E27FC236}">
                <a16:creationId xmlns:a16="http://schemas.microsoft.com/office/drawing/2014/main" id="{EFD99F30-94C1-A242-F888-B57AB223188B}"/>
              </a:ext>
            </a:extLst>
          </p:cNvPr>
          <p:cNvGraphicFramePr>
            <a:graphicFrameLocks/>
          </p:cNvGraphicFramePr>
          <p:nvPr>
            <p:extLst>
              <p:ext uri="{D42A27DB-BD31-4B8C-83A1-F6EECF244321}">
                <p14:modId xmlns:p14="http://schemas.microsoft.com/office/powerpoint/2010/main" val="3688334936"/>
              </p:ext>
            </p:extLst>
          </p:nvPr>
        </p:nvGraphicFramePr>
        <p:xfrm>
          <a:off x="447675" y="988367"/>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1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Credit Statistics for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Annual Pro Forma Debt/EBITDA Ratios of Buyout Deals</a:t>
            </a:r>
          </a:p>
        </p:txBody>
      </p:sp>
      <p:sp>
        <p:nvSpPr>
          <p:cNvPr id="5" name="Text Box 4">
            <a:extLst>
              <a:ext uri="{FF2B5EF4-FFF2-40B4-BE49-F238E27FC236}">
                <a16:creationId xmlns:a16="http://schemas.microsoft.com/office/drawing/2014/main" id="{169EE440-41CD-1D60-9717-1A7F08AF2FE2}"/>
              </a:ext>
            </a:extLst>
          </p:cNvPr>
          <p:cNvSpPr txBox="1">
            <a:spLocks noChangeArrowheads="1"/>
          </p:cNvSpPr>
          <p:nvPr/>
        </p:nvSpPr>
        <p:spPr bwMode="auto">
          <a:xfrm>
            <a:off x="533400" y="57867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Senior debt includes first lien, second lien and senior notes. </a:t>
            </a:r>
          </a:p>
          <a:p>
            <a:pPr algn="r">
              <a:lnSpc>
                <a:spcPct val="100000"/>
              </a:lnSpc>
              <a:spcBef>
                <a:spcPct val="0"/>
              </a:spcBef>
              <a:buClrTx/>
              <a:buFontTx/>
              <a:buNone/>
            </a:pPr>
            <a:r>
              <a:rPr lang="en-US" altLang="en-US" sz="800" b="0">
                <a:solidFill>
                  <a:schemeClr val="tx1"/>
                </a:solidFill>
                <a:latin typeface="+mn-lt"/>
              </a:rPr>
              <a:t>Excludes Broadcasting, Cable &amp; Telecom loans prior to 2002.</a:t>
            </a:r>
          </a:p>
          <a:p>
            <a:pPr algn="r">
              <a:lnSpc>
                <a:spcPct val="100000"/>
              </a:lnSpc>
              <a:spcBef>
                <a:spcPct val="0"/>
              </a:spcBef>
              <a:buClrTx/>
              <a:buFontTx/>
              <a:buNone/>
            </a:pPr>
            <a:r>
              <a:rPr lang="en-US" altLang="en-US" sz="800" b="0">
                <a:solidFill>
                  <a:schemeClr val="tx1"/>
                </a:solidFill>
                <a:latin typeface="+mn-lt"/>
              </a:rPr>
              <a:t>Includes only transactions for which Pro Forma financials were made available. </a:t>
            </a:r>
          </a:p>
        </p:txBody>
      </p:sp>
      <p:graphicFrame>
        <p:nvGraphicFramePr>
          <p:cNvPr id="3" name="Object 5">
            <a:extLst>
              <a:ext uri="{FF2B5EF4-FFF2-40B4-BE49-F238E27FC236}">
                <a16:creationId xmlns:a16="http://schemas.microsoft.com/office/drawing/2014/main" id="{95C0499C-8273-E058-285A-9401BA9E118D}"/>
              </a:ext>
            </a:extLst>
          </p:cNvPr>
          <p:cNvGraphicFramePr>
            <a:graphicFrameLocks/>
          </p:cNvGraphicFramePr>
          <p:nvPr>
            <p:extLst>
              <p:ext uri="{D42A27DB-BD31-4B8C-83A1-F6EECF244321}">
                <p14:modId xmlns:p14="http://schemas.microsoft.com/office/powerpoint/2010/main" val="1951248953"/>
              </p:ext>
            </p:extLst>
          </p:nvPr>
        </p:nvGraphicFramePr>
        <p:xfrm>
          <a:off x="457200" y="956469"/>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323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Credit Statistics for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Average Pro Forma Coverage Credit Statistics for Buyouts</a:t>
            </a:r>
          </a:p>
        </p:txBody>
      </p:sp>
      <p:sp>
        <p:nvSpPr>
          <p:cNvPr id="5" name="Text Box 4">
            <a:extLst>
              <a:ext uri="{FF2B5EF4-FFF2-40B4-BE49-F238E27FC236}">
                <a16:creationId xmlns:a16="http://schemas.microsoft.com/office/drawing/2014/main" id="{169EE440-41CD-1D60-9717-1A7F08AF2FE2}"/>
              </a:ext>
            </a:extLst>
          </p:cNvPr>
          <p:cNvSpPr txBox="1">
            <a:spLocks noChangeArrowheads="1"/>
          </p:cNvSpPr>
          <p:nvPr/>
        </p:nvSpPr>
        <p:spPr bwMode="auto">
          <a:xfrm>
            <a:off x="533400" y="57867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Senior debt includes first lien, second lien and senior notes. </a:t>
            </a:r>
          </a:p>
          <a:p>
            <a:pPr algn="r">
              <a:lnSpc>
                <a:spcPct val="100000"/>
              </a:lnSpc>
              <a:spcBef>
                <a:spcPct val="0"/>
              </a:spcBef>
              <a:buClrTx/>
              <a:buFontTx/>
              <a:buNone/>
            </a:pPr>
            <a:r>
              <a:rPr lang="en-US" altLang="en-US" sz="800" b="0">
                <a:solidFill>
                  <a:schemeClr val="tx1"/>
                </a:solidFill>
                <a:latin typeface="+mn-lt"/>
              </a:rPr>
              <a:t>Excludes Broadcasting, Cable &amp; Telecom loans prior to 2002.</a:t>
            </a:r>
          </a:p>
          <a:p>
            <a:pPr algn="r">
              <a:lnSpc>
                <a:spcPct val="100000"/>
              </a:lnSpc>
              <a:spcBef>
                <a:spcPct val="0"/>
              </a:spcBef>
              <a:buClrTx/>
              <a:buFontTx/>
              <a:buNone/>
            </a:pPr>
            <a:r>
              <a:rPr lang="en-US" altLang="en-US" sz="800" b="0">
                <a:solidFill>
                  <a:schemeClr val="tx1"/>
                </a:solidFill>
                <a:latin typeface="+mn-lt"/>
              </a:rPr>
              <a:t>Includes only transactions for which Pro Forma financials were made available. </a:t>
            </a:r>
          </a:p>
        </p:txBody>
      </p:sp>
      <p:graphicFrame>
        <p:nvGraphicFramePr>
          <p:cNvPr id="3" name="Object 1">
            <a:extLst>
              <a:ext uri="{FF2B5EF4-FFF2-40B4-BE49-F238E27FC236}">
                <a16:creationId xmlns:a16="http://schemas.microsoft.com/office/drawing/2014/main" id="{1DDDC345-9B86-A400-283C-25CB6445AC0B}"/>
              </a:ext>
            </a:extLst>
          </p:cNvPr>
          <p:cNvGraphicFramePr>
            <a:graphicFrameLocks noGrp="1"/>
          </p:cNvGraphicFramePr>
          <p:nvPr>
            <p:extLst>
              <p:ext uri="{D42A27DB-BD31-4B8C-83A1-F6EECF244321}">
                <p14:modId xmlns:p14="http://schemas.microsoft.com/office/powerpoint/2010/main" val="4232210658"/>
              </p:ext>
            </p:extLst>
          </p:nvPr>
        </p:nvGraphicFramePr>
        <p:xfrm>
          <a:off x="447675" y="988367"/>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5800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Credit Statistics for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Avg. Pro Forma Credit Statistics for Secondary Buyouts</a:t>
            </a:r>
          </a:p>
        </p:txBody>
      </p:sp>
      <p:sp>
        <p:nvSpPr>
          <p:cNvPr id="5" name="Text Box 4">
            <a:extLst>
              <a:ext uri="{FF2B5EF4-FFF2-40B4-BE49-F238E27FC236}">
                <a16:creationId xmlns:a16="http://schemas.microsoft.com/office/drawing/2014/main" id="{169EE440-41CD-1D60-9717-1A7F08AF2FE2}"/>
              </a:ext>
            </a:extLst>
          </p:cNvPr>
          <p:cNvSpPr txBox="1">
            <a:spLocks noChangeArrowheads="1"/>
          </p:cNvSpPr>
          <p:nvPr/>
        </p:nvSpPr>
        <p:spPr bwMode="auto">
          <a:xfrm>
            <a:off x="533400" y="57867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Includes only transactions for which Pro Forma financials were made available.</a:t>
            </a:r>
          </a:p>
          <a:p>
            <a:pPr algn="r">
              <a:lnSpc>
                <a:spcPct val="100000"/>
              </a:lnSpc>
              <a:spcBef>
                <a:spcPct val="0"/>
              </a:spcBef>
              <a:buClrTx/>
              <a:buFontTx/>
              <a:buNone/>
            </a:pPr>
            <a:r>
              <a:rPr lang="en-US" altLang="en-US" sz="800" b="0" dirty="0">
                <a:solidFill>
                  <a:schemeClr val="tx1"/>
                </a:solidFill>
                <a:latin typeface="+mn-lt"/>
              </a:rPr>
              <a:t>Senior debt includes first lien, second lien and senior notes.</a:t>
            </a:r>
          </a:p>
          <a:p>
            <a:pPr algn="r">
              <a:lnSpc>
                <a:spcPct val="100000"/>
              </a:lnSpc>
              <a:spcBef>
                <a:spcPct val="0"/>
              </a:spcBef>
              <a:buClrTx/>
              <a:buFontTx/>
              <a:buNone/>
            </a:pPr>
            <a:r>
              <a:rPr lang="en-US" altLang="en-US" sz="800" b="0" dirty="0">
                <a:solidFill>
                  <a:schemeClr val="tx1"/>
                </a:solidFill>
                <a:latin typeface="+mn-lt"/>
              </a:rPr>
              <a:t>NA: unable to form a meaningful sample. </a:t>
            </a:r>
          </a:p>
        </p:txBody>
      </p:sp>
      <p:graphicFrame>
        <p:nvGraphicFramePr>
          <p:cNvPr id="4" name="Table 3">
            <a:extLst>
              <a:ext uri="{FF2B5EF4-FFF2-40B4-BE49-F238E27FC236}">
                <a16:creationId xmlns:a16="http://schemas.microsoft.com/office/drawing/2014/main" id="{A0520C01-147A-9B1C-1222-0CC5382E9264}"/>
              </a:ext>
            </a:extLst>
          </p:cNvPr>
          <p:cNvGraphicFramePr>
            <a:graphicFrameLocks noGrp="1"/>
          </p:cNvGraphicFramePr>
          <p:nvPr>
            <p:extLst>
              <p:ext uri="{D42A27DB-BD31-4B8C-83A1-F6EECF244321}">
                <p14:modId xmlns:p14="http://schemas.microsoft.com/office/powerpoint/2010/main" val="3402038286"/>
              </p:ext>
            </p:extLst>
          </p:nvPr>
        </p:nvGraphicFramePr>
        <p:xfrm>
          <a:off x="457199" y="990601"/>
          <a:ext cx="7498078" cy="4741661"/>
        </p:xfrm>
        <a:graphic>
          <a:graphicData uri="http://schemas.openxmlformats.org/drawingml/2006/table">
            <a:tbl>
              <a:tblPr/>
              <a:tblGrid>
                <a:gridCol w="1071154">
                  <a:extLst>
                    <a:ext uri="{9D8B030D-6E8A-4147-A177-3AD203B41FA5}">
                      <a16:colId xmlns:a16="http://schemas.microsoft.com/office/drawing/2014/main" val="3703819531"/>
                    </a:ext>
                  </a:extLst>
                </a:gridCol>
                <a:gridCol w="1071154">
                  <a:extLst>
                    <a:ext uri="{9D8B030D-6E8A-4147-A177-3AD203B41FA5}">
                      <a16:colId xmlns:a16="http://schemas.microsoft.com/office/drawing/2014/main" val="1563856065"/>
                    </a:ext>
                  </a:extLst>
                </a:gridCol>
                <a:gridCol w="1071154">
                  <a:extLst>
                    <a:ext uri="{9D8B030D-6E8A-4147-A177-3AD203B41FA5}">
                      <a16:colId xmlns:a16="http://schemas.microsoft.com/office/drawing/2014/main" val="2760921590"/>
                    </a:ext>
                  </a:extLst>
                </a:gridCol>
                <a:gridCol w="1071154">
                  <a:extLst>
                    <a:ext uri="{9D8B030D-6E8A-4147-A177-3AD203B41FA5}">
                      <a16:colId xmlns:a16="http://schemas.microsoft.com/office/drawing/2014/main" val="2250060348"/>
                    </a:ext>
                  </a:extLst>
                </a:gridCol>
                <a:gridCol w="1071154">
                  <a:extLst>
                    <a:ext uri="{9D8B030D-6E8A-4147-A177-3AD203B41FA5}">
                      <a16:colId xmlns:a16="http://schemas.microsoft.com/office/drawing/2014/main" val="3676993906"/>
                    </a:ext>
                  </a:extLst>
                </a:gridCol>
                <a:gridCol w="1071154">
                  <a:extLst>
                    <a:ext uri="{9D8B030D-6E8A-4147-A177-3AD203B41FA5}">
                      <a16:colId xmlns:a16="http://schemas.microsoft.com/office/drawing/2014/main" val="3757523777"/>
                    </a:ext>
                  </a:extLst>
                </a:gridCol>
                <a:gridCol w="1071154">
                  <a:extLst>
                    <a:ext uri="{9D8B030D-6E8A-4147-A177-3AD203B41FA5}">
                      <a16:colId xmlns:a16="http://schemas.microsoft.com/office/drawing/2014/main" val="289474625"/>
                    </a:ext>
                  </a:extLst>
                </a:gridCol>
              </a:tblGrid>
              <a:tr h="654807">
                <a:tc>
                  <a:txBody>
                    <a:bodyPr/>
                    <a:lstStyle/>
                    <a:p>
                      <a:pPr algn="l" fontAlgn="ctr"/>
                      <a:r>
                        <a:rPr lang="en-GB" sz="1000" b="1" i="0" u="none" strike="noStrike" dirty="0">
                          <a:solidFill>
                            <a:srgbClr val="FFFFFF"/>
                          </a:solidFill>
                          <a:effectLst/>
                          <a:latin typeface="Arial Narrow" panose="020B0606020202030204" pitchFamily="34" charset="0"/>
                        </a:rPr>
                        <a:t> </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Debt/EBITDA</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Senior Debt/EBITDA</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EBITDA/Sr Interest</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EBITDA/Cash Interest</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EBITDA - Mainten. Capex/Cash Interest</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EBITDA - Capex/Cash Interest</a:t>
                      </a:r>
                    </a:p>
                  </a:txBody>
                  <a:tcPr marL="9525" marR="9525" marT="9525" marB="0" anchor="ctr">
                    <a:lnL>
                      <a:noFill/>
                    </a:lnL>
                    <a:lnR>
                      <a:noFill/>
                    </a:lnR>
                    <a:lnT>
                      <a:noFill/>
                    </a:lnT>
                    <a:lnB>
                      <a:noFill/>
                    </a:lnB>
                    <a:solidFill>
                      <a:srgbClr val="051C38"/>
                    </a:solidFill>
                  </a:tcPr>
                </a:tc>
                <a:extLst>
                  <a:ext uri="{0D108BD9-81ED-4DB2-BD59-A6C34878D82A}">
                    <a16:rowId xmlns:a16="http://schemas.microsoft.com/office/drawing/2014/main" val="6361780"/>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2004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4.9x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3.7x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3.4x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2.3x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2.2x</a:t>
                      </a:r>
                    </a:p>
                  </a:txBody>
                  <a:tcPr marL="9525" marR="9525" marT="9525" marB="0" anchor="ctr">
                    <a:lnL>
                      <a:noFill/>
                    </a:lnL>
                    <a:lnR>
                      <a:noFill/>
                    </a:lnR>
                    <a:lnT>
                      <a:noFill/>
                    </a:lnT>
                    <a:lnB>
                      <a:noFill/>
                    </a:lnB>
                    <a:noFill/>
                  </a:tcPr>
                </a:tc>
                <a:extLst>
                  <a:ext uri="{0D108BD9-81ED-4DB2-BD59-A6C34878D82A}">
                    <a16:rowId xmlns:a16="http://schemas.microsoft.com/office/drawing/2014/main" val="878307834"/>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2005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5.5x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4.5x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3.5x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1.9x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343506726"/>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2006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6.0x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3.2x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2.5x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2.1x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1.7x</a:t>
                      </a:r>
                    </a:p>
                  </a:txBody>
                  <a:tcPr marL="9525" marR="9525" marT="9525" marB="0" anchor="ctr">
                    <a:lnL>
                      <a:noFill/>
                    </a:lnL>
                    <a:lnR>
                      <a:noFill/>
                    </a:lnR>
                    <a:lnT>
                      <a:noFill/>
                    </a:lnT>
                    <a:lnB>
                      <a:noFill/>
                    </a:lnB>
                    <a:noFill/>
                  </a:tcPr>
                </a:tc>
                <a:extLst>
                  <a:ext uri="{0D108BD9-81ED-4DB2-BD59-A6C34878D82A}">
                    <a16:rowId xmlns:a16="http://schemas.microsoft.com/office/drawing/2014/main" val="1067149621"/>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2007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6.6x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2.3x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1.8x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1.6x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4157740817"/>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2008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5.3x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3.2x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2.4x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2.0x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1.8x</a:t>
                      </a:r>
                    </a:p>
                  </a:txBody>
                  <a:tcPr marL="9525" marR="9525" marT="9525" marB="0" anchor="ctr">
                    <a:lnL>
                      <a:noFill/>
                    </a:lnL>
                    <a:lnR>
                      <a:noFill/>
                    </a:lnR>
                    <a:lnT>
                      <a:noFill/>
                    </a:lnT>
                    <a:lnB>
                      <a:noFill/>
                    </a:lnB>
                    <a:noFill/>
                  </a:tcPr>
                </a:tc>
                <a:extLst>
                  <a:ext uri="{0D108BD9-81ED-4DB2-BD59-A6C34878D82A}">
                    <a16:rowId xmlns:a16="http://schemas.microsoft.com/office/drawing/2014/main" val="1683735681"/>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2009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4.3x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3.7x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62049378"/>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2010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4.4x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4.3x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2.7x</a:t>
                      </a:r>
                    </a:p>
                  </a:txBody>
                  <a:tcPr marL="9525" marR="9525" marT="9525" marB="0" anchor="ctr">
                    <a:lnL>
                      <a:noFill/>
                    </a:lnL>
                    <a:lnR>
                      <a:noFill/>
                    </a:lnR>
                    <a:lnT>
                      <a:noFill/>
                    </a:lnT>
                    <a:lnB>
                      <a:noFill/>
                    </a:lnB>
                    <a:noFill/>
                  </a:tcPr>
                </a:tc>
                <a:extLst>
                  <a:ext uri="{0D108BD9-81ED-4DB2-BD59-A6C34878D82A}">
                    <a16:rowId xmlns:a16="http://schemas.microsoft.com/office/drawing/2014/main" val="2781419308"/>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2011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4.4x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4.0x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2.1x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797025793"/>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2012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4.5x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3.5x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3.1x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2.9x</a:t>
                      </a:r>
                    </a:p>
                  </a:txBody>
                  <a:tcPr marL="9525" marR="9525" marT="9525" marB="0" anchor="ctr">
                    <a:lnL>
                      <a:noFill/>
                    </a:lnL>
                    <a:lnR>
                      <a:noFill/>
                    </a:lnR>
                    <a:lnT>
                      <a:noFill/>
                    </a:lnT>
                    <a:lnB>
                      <a:noFill/>
                    </a:lnB>
                    <a:noFill/>
                  </a:tcPr>
                </a:tc>
                <a:extLst>
                  <a:ext uri="{0D108BD9-81ED-4DB2-BD59-A6C34878D82A}">
                    <a16:rowId xmlns:a16="http://schemas.microsoft.com/office/drawing/2014/main" val="3420775423"/>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2013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4.8x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4.6x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4.0x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2.8x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672177811"/>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2014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5.4x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5.3x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3.6x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2.4x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2.0x</a:t>
                      </a:r>
                    </a:p>
                  </a:txBody>
                  <a:tcPr marL="9525" marR="9525" marT="9525" marB="0" anchor="ctr">
                    <a:lnL>
                      <a:noFill/>
                    </a:lnL>
                    <a:lnR>
                      <a:noFill/>
                    </a:lnR>
                    <a:lnT>
                      <a:noFill/>
                    </a:lnT>
                    <a:lnB>
                      <a:noFill/>
                    </a:lnB>
                    <a:noFill/>
                  </a:tcPr>
                </a:tc>
                <a:extLst>
                  <a:ext uri="{0D108BD9-81ED-4DB2-BD59-A6C34878D82A}">
                    <a16:rowId xmlns:a16="http://schemas.microsoft.com/office/drawing/2014/main" val="3956456265"/>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2015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5.5x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5.5x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3.4x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3.4x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2.7x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1350808674"/>
                  </a:ext>
                </a:extLst>
              </a:tr>
              <a:tr h="182488">
                <a:tc>
                  <a:txBody>
                    <a:bodyPr/>
                    <a:lstStyle/>
                    <a:p>
                      <a:pPr algn="l" fontAlgn="ctr"/>
                      <a:r>
                        <a:rPr lang="en-GB" sz="1000" b="1" i="0" u="none" strike="noStrike" dirty="0">
                          <a:solidFill>
                            <a:srgbClr val="FFFFFF"/>
                          </a:solidFill>
                          <a:effectLst/>
                          <a:latin typeface="Arial Narrow" panose="020B0606020202030204" pitchFamily="34" charset="0"/>
                        </a:rPr>
                        <a:t>2016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5.0x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3.7x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3.7x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3.0x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2.5x</a:t>
                      </a:r>
                    </a:p>
                  </a:txBody>
                  <a:tcPr marL="9525" marR="9525" marT="9525" marB="0" anchor="ctr">
                    <a:lnL>
                      <a:noFill/>
                    </a:lnL>
                    <a:lnR>
                      <a:noFill/>
                    </a:lnR>
                    <a:lnT>
                      <a:noFill/>
                    </a:lnT>
                    <a:lnB>
                      <a:noFill/>
                    </a:lnB>
                    <a:noFill/>
                  </a:tcPr>
                </a:tc>
                <a:extLst>
                  <a:ext uri="{0D108BD9-81ED-4DB2-BD59-A6C34878D82A}">
                    <a16:rowId xmlns:a16="http://schemas.microsoft.com/office/drawing/2014/main" val="3330646393"/>
                  </a:ext>
                </a:extLst>
              </a:tr>
              <a:tr h="182488">
                <a:tc>
                  <a:txBody>
                    <a:bodyPr/>
                    <a:lstStyle/>
                    <a:p>
                      <a:pPr algn="l" fontAlgn="ctr"/>
                      <a:r>
                        <a:rPr lang="en-GB" sz="1000" b="1" i="0" u="none" strike="noStrike">
                          <a:solidFill>
                            <a:srgbClr val="FFFFFF"/>
                          </a:solidFill>
                          <a:effectLst/>
                          <a:latin typeface="Arial Narrow" panose="020B0606020202030204" pitchFamily="34" charset="0"/>
                        </a:rPr>
                        <a:t>2017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5.7x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5.6x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2.7x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963634826"/>
                  </a:ext>
                </a:extLst>
              </a:tr>
              <a:tr h="182488">
                <a:tc>
                  <a:txBody>
                    <a:bodyPr/>
                    <a:lstStyle/>
                    <a:p>
                      <a:pPr algn="l" fontAlgn="ctr"/>
                      <a:r>
                        <a:rPr lang="en-GB" sz="1000" b="1" i="0" u="none" strike="noStrike">
                          <a:solidFill>
                            <a:srgbClr val="FFFFFF"/>
                          </a:solidFill>
                          <a:effectLst/>
                          <a:latin typeface="Arial Narrow" panose="020B0606020202030204" pitchFamily="34" charset="0"/>
                        </a:rPr>
                        <a:t>2018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5.5x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5.5x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2.2x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2.1x</a:t>
                      </a:r>
                    </a:p>
                  </a:txBody>
                  <a:tcPr marL="9525" marR="9525" marT="9525" marB="0" anchor="ctr">
                    <a:lnL>
                      <a:noFill/>
                    </a:lnL>
                    <a:lnR>
                      <a:noFill/>
                    </a:lnR>
                    <a:lnT>
                      <a:noFill/>
                    </a:lnT>
                    <a:lnB>
                      <a:noFill/>
                    </a:lnB>
                    <a:noFill/>
                  </a:tcPr>
                </a:tc>
                <a:extLst>
                  <a:ext uri="{0D108BD9-81ED-4DB2-BD59-A6C34878D82A}">
                    <a16:rowId xmlns:a16="http://schemas.microsoft.com/office/drawing/2014/main" val="618570514"/>
                  </a:ext>
                </a:extLst>
              </a:tr>
              <a:tr h="182488">
                <a:tc>
                  <a:txBody>
                    <a:bodyPr/>
                    <a:lstStyle/>
                    <a:p>
                      <a:pPr algn="l" fontAlgn="ctr"/>
                      <a:r>
                        <a:rPr lang="en-GB" sz="1000" b="1" i="0" u="none" strike="noStrike">
                          <a:solidFill>
                            <a:srgbClr val="FFFFFF"/>
                          </a:solidFill>
                          <a:effectLst/>
                          <a:latin typeface="Arial Narrow" panose="020B0606020202030204" pitchFamily="34" charset="0"/>
                        </a:rPr>
                        <a:t>2019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5.2x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3.5x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3.5x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670676271"/>
                  </a:ext>
                </a:extLst>
              </a:tr>
              <a:tr h="182488">
                <a:tc>
                  <a:txBody>
                    <a:bodyPr/>
                    <a:lstStyle/>
                    <a:p>
                      <a:pPr algn="l" fontAlgn="ctr"/>
                      <a:r>
                        <a:rPr lang="en-GB" sz="1000" b="1" i="0" u="none" strike="noStrike">
                          <a:solidFill>
                            <a:srgbClr val="FFFFFF"/>
                          </a:solidFill>
                          <a:effectLst/>
                          <a:latin typeface="Arial Narrow" panose="020B0606020202030204" pitchFamily="34" charset="0"/>
                        </a:rPr>
                        <a:t>2020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6.0x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6.0x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4.2x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4.2x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4.0x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3.6x</a:t>
                      </a:r>
                    </a:p>
                  </a:txBody>
                  <a:tcPr marL="9525" marR="9525" marT="9525" marB="0" anchor="ctr">
                    <a:lnL>
                      <a:noFill/>
                    </a:lnL>
                    <a:lnR>
                      <a:noFill/>
                    </a:lnR>
                    <a:lnT>
                      <a:noFill/>
                    </a:lnT>
                    <a:lnB>
                      <a:noFill/>
                    </a:lnB>
                    <a:noFill/>
                  </a:tcPr>
                </a:tc>
                <a:extLst>
                  <a:ext uri="{0D108BD9-81ED-4DB2-BD59-A6C34878D82A}">
                    <a16:rowId xmlns:a16="http://schemas.microsoft.com/office/drawing/2014/main" val="944883718"/>
                  </a:ext>
                </a:extLst>
              </a:tr>
              <a:tr h="182488">
                <a:tc>
                  <a:txBody>
                    <a:bodyPr/>
                    <a:lstStyle/>
                    <a:p>
                      <a:pPr algn="l" fontAlgn="ctr"/>
                      <a:r>
                        <a:rPr lang="en-GB" sz="1000" b="1" i="0" u="none" strike="noStrike">
                          <a:solidFill>
                            <a:srgbClr val="FFFFFF"/>
                          </a:solidFill>
                          <a:effectLst/>
                          <a:latin typeface="Arial Narrow" panose="020B0606020202030204" pitchFamily="34" charset="0"/>
                        </a:rPr>
                        <a:t>2021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5.8x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664992784"/>
                  </a:ext>
                </a:extLst>
              </a:tr>
              <a:tr h="182488">
                <a:tc>
                  <a:txBody>
                    <a:bodyPr/>
                    <a:lstStyle/>
                    <a:p>
                      <a:pPr algn="l" fontAlgn="ctr"/>
                      <a:r>
                        <a:rPr lang="en-GB" sz="1000" b="1" i="0" u="none" strike="noStrike">
                          <a:solidFill>
                            <a:srgbClr val="FFFFFF"/>
                          </a:solidFill>
                          <a:effectLst/>
                          <a:latin typeface="Arial Narrow" panose="020B0606020202030204" pitchFamily="34" charset="0"/>
                        </a:rPr>
                        <a:t>2022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5.6x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5.6x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3.7x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3.7x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2.9x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2.9x</a:t>
                      </a:r>
                    </a:p>
                  </a:txBody>
                  <a:tcPr marL="9525" marR="9525" marT="9525" marB="0" anchor="ctr">
                    <a:lnL>
                      <a:noFill/>
                    </a:lnL>
                    <a:lnR>
                      <a:noFill/>
                    </a:lnR>
                    <a:lnT>
                      <a:noFill/>
                    </a:lnT>
                    <a:lnB>
                      <a:noFill/>
                    </a:lnB>
                    <a:noFill/>
                  </a:tcPr>
                </a:tc>
                <a:extLst>
                  <a:ext uri="{0D108BD9-81ED-4DB2-BD59-A6C34878D82A}">
                    <a16:rowId xmlns:a16="http://schemas.microsoft.com/office/drawing/2014/main" val="3779976534"/>
                  </a:ext>
                </a:extLst>
              </a:tr>
              <a:tr h="182488">
                <a:tc>
                  <a:txBody>
                    <a:bodyPr/>
                    <a:lstStyle/>
                    <a:p>
                      <a:pPr algn="l" fontAlgn="ctr"/>
                      <a:r>
                        <a:rPr lang="en-GB" sz="1000" b="1" i="0" u="none" strike="noStrike">
                          <a:solidFill>
                            <a:srgbClr val="FFFFFF"/>
                          </a:solidFill>
                          <a:effectLst/>
                          <a:latin typeface="Arial Narrow" panose="020B0606020202030204" pitchFamily="34" charset="0"/>
                        </a:rPr>
                        <a:t>2023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3.9x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a:solidFill>
                            <a:srgbClr val="000000"/>
                          </a:solidFill>
                          <a:effectLst/>
                          <a:latin typeface="Arial Narrow" panose="020B0606020202030204" pitchFamily="34" charset="0"/>
                          <a:ea typeface="+mn-ea"/>
                          <a:cs typeface="+mn-cs"/>
                        </a:rPr>
                        <a:t>3.9x</a:t>
                      </a:r>
                    </a:p>
                  </a:txBody>
                  <a:tcPr marL="9525" marR="9525" marT="9525" marB="0" anchor="ctr">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a:solidFill>
                            <a:srgbClr val="000000"/>
                          </a:solidFill>
                          <a:effectLst/>
                          <a:latin typeface="Arial Narrow" panose="020B0606020202030204" pitchFamily="34" charset="0"/>
                          <a:ea typeface="+mn-ea"/>
                          <a:cs typeface="+mn-cs"/>
                        </a:rPr>
                        <a:t>5.0x</a:t>
                      </a:r>
                    </a:p>
                  </a:txBody>
                  <a:tcPr marL="9525" marR="9525" marT="9525" marB="0" anchor="ctr">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a:solidFill>
                            <a:srgbClr val="000000"/>
                          </a:solidFill>
                          <a:effectLst/>
                          <a:latin typeface="Arial Narrow" panose="020B0606020202030204" pitchFamily="34" charset="0"/>
                          <a:ea typeface="+mn-ea"/>
                          <a:cs typeface="+mn-cs"/>
                        </a:rPr>
                        <a:t>5.0x</a:t>
                      </a:r>
                    </a:p>
                  </a:txBody>
                  <a:tcPr marL="9525" marR="9525" marT="9525" marB="0" anchor="ctr">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a:solidFill>
                            <a:srgbClr val="000000"/>
                          </a:solidFill>
                          <a:effectLst/>
                          <a:latin typeface="Arial Narrow" panose="020B0606020202030204" pitchFamily="34" charset="0"/>
                          <a:ea typeface="+mn-ea"/>
                          <a:cs typeface="+mn-cs"/>
                        </a:rPr>
                        <a:t>NA</a:t>
                      </a:r>
                    </a:p>
                  </a:txBody>
                  <a:tcPr marL="9525" marR="9525" marT="9525" marB="0" anchor="ctr">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NA</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928478205"/>
                  </a:ext>
                </a:extLst>
              </a:tr>
              <a:tr h="254606">
                <a:tc>
                  <a:txBody>
                    <a:bodyPr/>
                    <a:lstStyle/>
                    <a:p>
                      <a:pPr algn="l" fontAlgn="ctr"/>
                      <a:r>
                        <a:rPr lang="en-GB" sz="1000" b="1" i="0" u="none" strike="noStrike">
                          <a:solidFill>
                            <a:srgbClr val="FFFFFF"/>
                          </a:solidFill>
                          <a:effectLst/>
                          <a:latin typeface="Arial Narrow" panose="020B0606020202030204" pitchFamily="34" charset="0"/>
                        </a:rPr>
                        <a:t>2024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5.3x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5.3x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2.5x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2.8x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extLst>
                  <a:ext uri="{0D108BD9-81ED-4DB2-BD59-A6C34878D82A}">
                    <a16:rowId xmlns:a16="http://schemas.microsoft.com/office/drawing/2014/main" val="3298634089"/>
                  </a:ext>
                </a:extLst>
              </a:tr>
              <a:tr h="182488">
                <a:tc>
                  <a:txBody>
                    <a:bodyPr/>
                    <a:lstStyle/>
                    <a:p>
                      <a:pPr algn="just" fontAlgn="ctr"/>
                      <a:r>
                        <a:rPr lang="en-GB" sz="1000" b="1" i="0" u="none" strike="noStrike" dirty="0">
                          <a:solidFill>
                            <a:srgbClr val="FFFFFF"/>
                          </a:solidFill>
                          <a:effectLst/>
                          <a:latin typeface="Arial Narrow" panose="020B0606020202030204" pitchFamily="34" charset="0"/>
                        </a:rPr>
                        <a:t>YTD Sep-25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NA</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NA</a:t>
                      </a:r>
                    </a:p>
                  </a:txBody>
                  <a:tcPr marL="0" marR="0" marT="0" marB="0" anchor="b">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NA</a:t>
                      </a:r>
                    </a:p>
                  </a:txBody>
                  <a:tcPr marL="0" marR="0" marT="0" marB="0" anchor="b">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NA</a:t>
                      </a:r>
                    </a:p>
                  </a:txBody>
                  <a:tcPr marL="0" marR="0" marT="0" marB="0" anchor="b">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NA</a:t>
                      </a:r>
                    </a:p>
                  </a:txBody>
                  <a:tcPr marL="0" marR="0" marT="0" marB="0" anchor="b">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NA</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2322633400"/>
                  </a:ext>
                </a:extLst>
              </a:tr>
            </a:tbl>
          </a:graphicData>
        </a:graphic>
      </p:graphicFrame>
    </p:spTree>
    <p:extLst>
      <p:ext uri="{BB962C8B-B14F-4D97-AF65-F5344CB8AC3E}">
        <p14:creationId xmlns:p14="http://schemas.microsoft.com/office/powerpoint/2010/main" val="3168703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Credit Statistics for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Avg. Pro Forma Credit Statistics for Corporate Divestitures</a:t>
            </a:r>
          </a:p>
        </p:txBody>
      </p:sp>
      <p:sp>
        <p:nvSpPr>
          <p:cNvPr id="5" name="Text Box 4">
            <a:extLst>
              <a:ext uri="{FF2B5EF4-FFF2-40B4-BE49-F238E27FC236}">
                <a16:creationId xmlns:a16="http://schemas.microsoft.com/office/drawing/2014/main" id="{169EE440-41CD-1D60-9717-1A7F08AF2FE2}"/>
              </a:ext>
            </a:extLst>
          </p:cNvPr>
          <p:cNvSpPr txBox="1">
            <a:spLocks noChangeArrowheads="1"/>
          </p:cNvSpPr>
          <p:nvPr/>
        </p:nvSpPr>
        <p:spPr bwMode="auto">
          <a:xfrm>
            <a:off x="533400" y="57867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Includes only transactions for which Pro Forma financials were made available.</a:t>
            </a:r>
          </a:p>
          <a:p>
            <a:pPr algn="r">
              <a:lnSpc>
                <a:spcPct val="100000"/>
              </a:lnSpc>
              <a:spcBef>
                <a:spcPct val="0"/>
              </a:spcBef>
              <a:buClrTx/>
              <a:buFontTx/>
              <a:buNone/>
            </a:pPr>
            <a:r>
              <a:rPr lang="en-US" altLang="en-US" sz="800" b="0">
                <a:solidFill>
                  <a:schemeClr val="tx1"/>
                </a:solidFill>
                <a:latin typeface="+mn-lt"/>
              </a:rPr>
              <a:t>Senior debt includes first lien, second lien and senior notes.</a:t>
            </a:r>
          </a:p>
          <a:p>
            <a:pPr algn="r">
              <a:lnSpc>
                <a:spcPct val="100000"/>
              </a:lnSpc>
              <a:spcBef>
                <a:spcPct val="0"/>
              </a:spcBef>
              <a:buClrTx/>
              <a:buFontTx/>
              <a:buNone/>
            </a:pPr>
            <a:r>
              <a:rPr lang="en-US" altLang="en-US" sz="800" b="0">
                <a:solidFill>
                  <a:schemeClr val="tx1"/>
                </a:solidFill>
                <a:latin typeface="+mn-lt"/>
              </a:rPr>
              <a:t>NA: unable to form a meaningful sample. </a:t>
            </a:r>
          </a:p>
        </p:txBody>
      </p:sp>
      <p:graphicFrame>
        <p:nvGraphicFramePr>
          <p:cNvPr id="3" name="Table 2">
            <a:extLst>
              <a:ext uri="{FF2B5EF4-FFF2-40B4-BE49-F238E27FC236}">
                <a16:creationId xmlns:a16="http://schemas.microsoft.com/office/drawing/2014/main" id="{CF5BF6DA-DE43-1C39-5BD7-124133BCF67B}"/>
              </a:ext>
            </a:extLst>
          </p:cNvPr>
          <p:cNvGraphicFramePr>
            <a:graphicFrameLocks noGrp="1"/>
          </p:cNvGraphicFramePr>
          <p:nvPr>
            <p:extLst>
              <p:ext uri="{D42A27DB-BD31-4B8C-83A1-F6EECF244321}">
                <p14:modId xmlns:p14="http://schemas.microsoft.com/office/powerpoint/2010/main" val="2346880469"/>
              </p:ext>
            </p:extLst>
          </p:nvPr>
        </p:nvGraphicFramePr>
        <p:xfrm>
          <a:off x="447674" y="990600"/>
          <a:ext cx="7544180" cy="4796140"/>
        </p:xfrm>
        <a:graphic>
          <a:graphicData uri="http://schemas.openxmlformats.org/drawingml/2006/table">
            <a:tbl>
              <a:tblPr/>
              <a:tblGrid>
                <a:gridCol w="1077740">
                  <a:extLst>
                    <a:ext uri="{9D8B030D-6E8A-4147-A177-3AD203B41FA5}">
                      <a16:colId xmlns:a16="http://schemas.microsoft.com/office/drawing/2014/main" val="4284943970"/>
                    </a:ext>
                  </a:extLst>
                </a:gridCol>
                <a:gridCol w="1077740">
                  <a:extLst>
                    <a:ext uri="{9D8B030D-6E8A-4147-A177-3AD203B41FA5}">
                      <a16:colId xmlns:a16="http://schemas.microsoft.com/office/drawing/2014/main" val="2130984122"/>
                    </a:ext>
                  </a:extLst>
                </a:gridCol>
                <a:gridCol w="1077740">
                  <a:extLst>
                    <a:ext uri="{9D8B030D-6E8A-4147-A177-3AD203B41FA5}">
                      <a16:colId xmlns:a16="http://schemas.microsoft.com/office/drawing/2014/main" val="1607567970"/>
                    </a:ext>
                  </a:extLst>
                </a:gridCol>
                <a:gridCol w="1077740">
                  <a:extLst>
                    <a:ext uri="{9D8B030D-6E8A-4147-A177-3AD203B41FA5}">
                      <a16:colId xmlns:a16="http://schemas.microsoft.com/office/drawing/2014/main" val="4205641417"/>
                    </a:ext>
                  </a:extLst>
                </a:gridCol>
                <a:gridCol w="1077740">
                  <a:extLst>
                    <a:ext uri="{9D8B030D-6E8A-4147-A177-3AD203B41FA5}">
                      <a16:colId xmlns:a16="http://schemas.microsoft.com/office/drawing/2014/main" val="2999728025"/>
                    </a:ext>
                  </a:extLst>
                </a:gridCol>
                <a:gridCol w="1077740">
                  <a:extLst>
                    <a:ext uri="{9D8B030D-6E8A-4147-A177-3AD203B41FA5}">
                      <a16:colId xmlns:a16="http://schemas.microsoft.com/office/drawing/2014/main" val="3482977107"/>
                    </a:ext>
                  </a:extLst>
                </a:gridCol>
                <a:gridCol w="1077740">
                  <a:extLst>
                    <a:ext uri="{9D8B030D-6E8A-4147-A177-3AD203B41FA5}">
                      <a16:colId xmlns:a16="http://schemas.microsoft.com/office/drawing/2014/main" val="2990247928"/>
                    </a:ext>
                  </a:extLst>
                </a:gridCol>
              </a:tblGrid>
              <a:tr h="675628">
                <a:tc>
                  <a:txBody>
                    <a:bodyPr/>
                    <a:lstStyle/>
                    <a:p>
                      <a:pPr algn="l" fontAlgn="ctr"/>
                      <a:r>
                        <a:rPr lang="en-GB" sz="1000" b="1" i="0" u="none" strike="noStrike">
                          <a:solidFill>
                            <a:srgbClr val="FFFFFF"/>
                          </a:solidFill>
                          <a:effectLst/>
                          <a:latin typeface="Arial Narrow" panose="020B0606020202030204" pitchFamily="34" charset="0"/>
                        </a:rPr>
                        <a:t> </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Debt/EBITDA</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Senior Debt/EBITDA</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EBITDA/Sr Interest</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EBITDA/Cash Interest</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EBITDA - Mainten. Capex/Cash Interest</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dirty="0">
                          <a:solidFill>
                            <a:srgbClr val="FFFFFF"/>
                          </a:solidFill>
                          <a:effectLst/>
                          <a:latin typeface="Arial Narrow" panose="020B0606020202030204" pitchFamily="34" charset="0"/>
                        </a:rPr>
                        <a:t>EBITDA - Capex/Cash Interest</a:t>
                      </a:r>
                    </a:p>
                  </a:txBody>
                  <a:tcPr marL="9525" marR="9525" marT="9525" marB="0" anchor="ctr">
                    <a:lnL>
                      <a:noFill/>
                    </a:lnL>
                    <a:lnR>
                      <a:noFill/>
                    </a:lnR>
                    <a:lnT>
                      <a:noFill/>
                    </a:lnT>
                    <a:lnB>
                      <a:noFill/>
                    </a:lnB>
                    <a:solidFill>
                      <a:srgbClr val="051C38"/>
                    </a:solidFill>
                  </a:tcPr>
                </a:tc>
                <a:extLst>
                  <a:ext uri="{0D108BD9-81ED-4DB2-BD59-A6C34878D82A}">
                    <a16:rowId xmlns:a16="http://schemas.microsoft.com/office/drawing/2014/main" val="3685006201"/>
                  </a:ext>
                </a:extLst>
              </a:tr>
              <a:tr h="188290">
                <a:tc>
                  <a:txBody>
                    <a:bodyPr/>
                    <a:lstStyle/>
                    <a:p>
                      <a:pPr algn="l" fontAlgn="ctr"/>
                      <a:r>
                        <a:rPr lang="en-GB" sz="1000" b="1" i="0" u="none" strike="noStrike" dirty="0">
                          <a:solidFill>
                            <a:srgbClr val="FFFFFF"/>
                          </a:solidFill>
                          <a:effectLst/>
                          <a:latin typeface="Arial Narrow" panose="020B0606020202030204" pitchFamily="34" charset="0"/>
                        </a:rPr>
                        <a:t>2004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4.7x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3.5x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4.7x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3.4x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2.5x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2.4x</a:t>
                      </a:r>
                    </a:p>
                  </a:txBody>
                  <a:tcPr marL="9525" marR="9525" marT="9525" marB="0" anchor="ctr">
                    <a:lnL>
                      <a:noFill/>
                    </a:lnL>
                    <a:lnR>
                      <a:noFill/>
                    </a:lnR>
                    <a:lnT>
                      <a:noFill/>
                    </a:lnT>
                    <a:lnB>
                      <a:noFill/>
                    </a:lnB>
                    <a:noFill/>
                  </a:tcPr>
                </a:tc>
                <a:extLst>
                  <a:ext uri="{0D108BD9-81ED-4DB2-BD59-A6C34878D82A}">
                    <a16:rowId xmlns:a16="http://schemas.microsoft.com/office/drawing/2014/main" val="4200008844"/>
                  </a:ext>
                </a:extLst>
              </a:tr>
              <a:tr h="188290">
                <a:tc>
                  <a:txBody>
                    <a:bodyPr/>
                    <a:lstStyle/>
                    <a:p>
                      <a:pPr algn="l" fontAlgn="ctr"/>
                      <a:r>
                        <a:rPr lang="en-GB" sz="1000" b="1" i="0" u="none" strike="noStrike" dirty="0">
                          <a:solidFill>
                            <a:srgbClr val="FFFFFF"/>
                          </a:solidFill>
                          <a:effectLst/>
                          <a:latin typeface="Arial Narrow" panose="020B0606020202030204" pitchFamily="34" charset="0"/>
                        </a:rPr>
                        <a:t>2005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5.1x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4.4x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4.0x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3.3x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2.5x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2.1x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515770288"/>
                  </a:ext>
                </a:extLst>
              </a:tr>
              <a:tr h="188290">
                <a:tc>
                  <a:txBody>
                    <a:bodyPr/>
                    <a:lstStyle/>
                    <a:p>
                      <a:pPr algn="l" fontAlgn="ctr"/>
                      <a:r>
                        <a:rPr lang="en-GB" sz="1000" b="1" i="0" u="none" strike="noStrike" dirty="0">
                          <a:solidFill>
                            <a:srgbClr val="FFFFFF"/>
                          </a:solidFill>
                          <a:effectLst/>
                          <a:latin typeface="Arial Narrow" panose="020B0606020202030204" pitchFamily="34" charset="0"/>
                        </a:rPr>
                        <a:t>2006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5.3x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4.3x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3.3x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2.1x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1.9x</a:t>
                      </a:r>
                    </a:p>
                  </a:txBody>
                  <a:tcPr marL="9525" marR="9525" marT="9525" marB="0" anchor="ctr">
                    <a:lnL>
                      <a:noFill/>
                    </a:lnL>
                    <a:lnR>
                      <a:noFill/>
                    </a:lnR>
                    <a:lnT>
                      <a:noFill/>
                    </a:lnT>
                    <a:lnB>
                      <a:noFill/>
                    </a:lnB>
                    <a:noFill/>
                  </a:tcPr>
                </a:tc>
                <a:extLst>
                  <a:ext uri="{0D108BD9-81ED-4DB2-BD59-A6C34878D82A}">
                    <a16:rowId xmlns:a16="http://schemas.microsoft.com/office/drawing/2014/main" val="286789683"/>
                  </a:ext>
                </a:extLst>
              </a:tr>
              <a:tr h="188290">
                <a:tc>
                  <a:txBody>
                    <a:bodyPr/>
                    <a:lstStyle/>
                    <a:p>
                      <a:pPr algn="l" fontAlgn="ctr"/>
                      <a:r>
                        <a:rPr lang="en-GB" sz="1000" b="1" i="0" u="none" strike="noStrike" dirty="0">
                          <a:solidFill>
                            <a:srgbClr val="FFFFFF"/>
                          </a:solidFill>
                          <a:effectLst/>
                          <a:latin typeface="Arial Narrow" panose="020B0606020202030204" pitchFamily="34" charset="0"/>
                        </a:rPr>
                        <a:t>2007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5.9x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2.6x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1.9x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185715473"/>
                  </a:ext>
                </a:extLst>
              </a:tr>
              <a:tr h="188290">
                <a:tc>
                  <a:txBody>
                    <a:bodyPr/>
                    <a:lstStyle/>
                    <a:p>
                      <a:pPr algn="l" fontAlgn="ctr"/>
                      <a:r>
                        <a:rPr lang="en-GB" sz="1000" b="1" i="0" u="none" strike="noStrike" dirty="0">
                          <a:solidFill>
                            <a:srgbClr val="FFFFFF"/>
                          </a:solidFill>
                          <a:effectLst/>
                          <a:latin typeface="Arial Narrow" panose="020B0606020202030204" pitchFamily="34" charset="0"/>
                        </a:rPr>
                        <a:t>2008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5.0x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3.3x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3.1x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2.5x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1.8x</a:t>
                      </a:r>
                    </a:p>
                  </a:txBody>
                  <a:tcPr marL="9525" marR="9525" marT="9525" marB="0" anchor="ctr">
                    <a:lnL>
                      <a:noFill/>
                    </a:lnL>
                    <a:lnR>
                      <a:noFill/>
                    </a:lnR>
                    <a:lnT>
                      <a:noFill/>
                    </a:lnT>
                    <a:lnB>
                      <a:noFill/>
                    </a:lnB>
                    <a:noFill/>
                  </a:tcPr>
                </a:tc>
                <a:extLst>
                  <a:ext uri="{0D108BD9-81ED-4DB2-BD59-A6C34878D82A}">
                    <a16:rowId xmlns:a16="http://schemas.microsoft.com/office/drawing/2014/main" val="3248999554"/>
                  </a:ext>
                </a:extLst>
              </a:tr>
              <a:tr h="188290">
                <a:tc>
                  <a:txBody>
                    <a:bodyPr/>
                    <a:lstStyle/>
                    <a:p>
                      <a:pPr algn="l" fontAlgn="ctr"/>
                      <a:r>
                        <a:rPr lang="en-GB" sz="1000" b="1" i="0" u="none" strike="noStrike">
                          <a:solidFill>
                            <a:srgbClr val="FFFFFF"/>
                          </a:solidFill>
                          <a:effectLst/>
                          <a:latin typeface="Arial Narrow" panose="020B0606020202030204" pitchFamily="34" charset="0"/>
                        </a:rPr>
                        <a:t>2009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483144334"/>
                  </a:ext>
                </a:extLst>
              </a:tr>
              <a:tr h="188290">
                <a:tc>
                  <a:txBody>
                    <a:bodyPr/>
                    <a:lstStyle/>
                    <a:p>
                      <a:pPr algn="l" fontAlgn="ctr"/>
                      <a:r>
                        <a:rPr lang="en-GB" sz="1000" b="1" i="0" u="none" strike="noStrike">
                          <a:solidFill>
                            <a:srgbClr val="FFFFFF"/>
                          </a:solidFill>
                          <a:effectLst/>
                          <a:latin typeface="Arial Narrow" panose="020B0606020202030204" pitchFamily="34" charset="0"/>
                        </a:rPr>
                        <a:t>2010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4.2x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3.3x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3.1x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2.3x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2.2x</a:t>
                      </a:r>
                    </a:p>
                  </a:txBody>
                  <a:tcPr marL="9525" marR="9525" marT="9525" marB="0" anchor="ctr">
                    <a:lnL>
                      <a:noFill/>
                    </a:lnL>
                    <a:lnR>
                      <a:noFill/>
                    </a:lnR>
                    <a:lnT>
                      <a:noFill/>
                    </a:lnT>
                    <a:lnB>
                      <a:noFill/>
                    </a:lnB>
                    <a:noFill/>
                  </a:tcPr>
                </a:tc>
                <a:extLst>
                  <a:ext uri="{0D108BD9-81ED-4DB2-BD59-A6C34878D82A}">
                    <a16:rowId xmlns:a16="http://schemas.microsoft.com/office/drawing/2014/main" val="1369031168"/>
                  </a:ext>
                </a:extLst>
              </a:tr>
              <a:tr h="188290">
                <a:tc>
                  <a:txBody>
                    <a:bodyPr/>
                    <a:lstStyle/>
                    <a:p>
                      <a:pPr algn="l" fontAlgn="ctr"/>
                      <a:r>
                        <a:rPr lang="en-GB" sz="1000" b="1" i="0" u="none" strike="noStrike">
                          <a:solidFill>
                            <a:srgbClr val="FFFFFF"/>
                          </a:solidFill>
                          <a:effectLst/>
                          <a:latin typeface="Arial Narrow" panose="020B0606020202030204" pitchFamily="34" charset="0"/>
                        </a:rPr>
                        <a:t>2011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4.4x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3.4x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2.6x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2.2x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128109776"/>
                  </a:ext>
                </a:extLst>
              </a:tr>
              <a:tr h="188290">
                <a:tc>
                  <a:txBody>
                    <a:bodyPr/>
                    <a:lstStyle/>
                    <a:p>
                      <a:pPr algn="l" fontAlgn="ctr"/>
                      <a:r>
                        <a:rPr lang="en-GB" sz="1000" b="1" i="0" u="none" strike="noStrike">
                          <a:solidFill>
                            <a:srgbClr val="FFFFFF"/>
                          </a:solidFill>
                          <a:effectLst/>
                          <a:latin typeface="Arial Narrow" panose="020B0606020202030204" pitchFamily="34" charset="0"/>
                        </a:rPr>
                        <a:t>2012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3.6x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3.6x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extLst>
                  <a:ext uri="{0D108BD9-81ED-4DB2-BD59-A6C34878D82A}">
                    <a16:rowId xmlns:a16="http://schemas.microsoft.com/office/drawing/2014/main" val="1672536482"/>
                  </a:ext>
                </a:extLst>
              </a:tr>
              <a:tr h="188290">
                <a:tc>
                  <a:txBody>
                    <a:bodyPr/>
                    <a:lstStyle/>
                    <a:p>
                      <a:pPr algn="l" fontAlgn="ctr"/>
                      <a:r>
                        <a:rPr lang="en-GB" sz="1000" b="1" i="0" u="none" strike="noStrike">
                          <a:solidFill>
                            <a:srgbClr val="FFFFFF"/>
                          </a:solidFill>
                          <a:effectLst/>
                          <a:latin typeface="Arial Narrow" panose="020B0606020202030204" pitchFamily="34" charset="0"/>
                        </a:rPr>
                        <a:t>2013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4.6x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4.6x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4.7x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4.2x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3.7x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415601699"/>
                  </a:ext>
                </a:extLst>
              </a:tr>
              <a:tr h="188290">
                <a:tc>
                  <a:txBody>
                    <a:bodyPr/>
                    <a:lstStyle/>
                    <a:p>
                      <a:pPr algn="l" fontAlgn="ctr"/>
                      <a:r>
                        <a:rPr lang="en-GB" sz="1000" b="1" i="0" u="none" strike="noStrike">
                          <a:solidFill>
                            <a:srgbClr val="FFFFFF"/>
                          </a:solidFill>
                          <a:effectLst/>
                          <a:latin typeface="Arial Narrow" panose="020B0606020202030204" pitchFamily="34" charset="0"/>
                        </a:rPr>
                        <a:t>2014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5.1x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5.0x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5.2x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3.1x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2.7x</a:t>
                      </a:r>
                    </a:p>
                  </a:txBody>
                  <a:tcPr marL="9525" marR="9525" marT="9525" marB="0" anchor="ctr">
                    <a:lnL>
                      <a:noFill/>
                    </a:lnL>
                    <a:lnR>
                      <a:noFill/>
                    </a:lnR>
                    <a:lnT>
                      <a:noFill/>
                    </a:lnT>
                    <a:lnB>
                      <a:noFill/>
                    </a:lnB>
                    <a:noFill/>
                  </a:tcPr>
                </a:tc>
                <a:extLst>
                  <a:ext uri="{0D108BD9-81ED-4DB2-BD59-A6C34878D82A}">
                    <a16:rowId xmlns:a16="http://schemas.microsoft.com/office/drawing/2014/main" val="35407597"/>
                  </a:ext>
                </a:extLst>
              </a:tr>
              <a:tr h="188290">
                <a:tc>
                  <a:txBody>
                    <a:bodyPr/>
                    <a:lstStyle/>
                    <a:p>
                      <a:pPr algn="l" fontAlgn="ctr"/>
                      <a:r>
                        <a:rPr lang="en-GB" sz="1000" b="1" i="0" u="none" strike="noStrike">
                          <a:solidFill>
                            <a:srgbClr val="FFFFFF"/>
                          </a:solidFill>
                          <a:effectLst/>
                          <a:latin typeface="Arial Narrow" panose="020B0606020202030204" pitchFamily="34" charset="0"/>
                        </a:rPr>
                        <a:t>2015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5.0x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5.0x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4.0x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4.0x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2.4x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2.3x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463729621"/>
                  </a:ext>
                </a:extLst>
              </a:tr>
              <a:tr h="188290">
                <a:tc>
                  <a:txBody>
                    <a:bodyPr/>
                    <a:lstStyle/>
                    <a:p>
                      <a:pPr algn="l" fontAlgn="ctr"/>
                      <a:r>
                        <a:rPr lang="en-GB" sz="1000" b="1" i="0" u="none" strike="noStrike">
                          <a:solidFill>
                            <a:srgbClr val="FFFFFF"/>
                          </a:solidFill>
                          <a:effectLst/>
                          <a:latin typeface="Arial Narrow" panose="020B0606020202030204" pitchFamily="34" charset="0"/>
                        </a:rPr>
                        <a:t>2016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4.7x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4.7x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3.6x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3.6x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extLst>
                  <a:ext uri="{0D108BD9-81ED-4DB2-BD59-A6C34878D82A}">
                    <a16:rowId xmlns:a16="http://schemas.microsoft.com/office/drawing/2014/main" val="552013130"/>
                  </a:ext>
                </a:extLst>
              </a:tr>
              <a:tr h="188290">
                <a:tc>
                  <a:txBody>
                    <a:bodyPr/>
                    <a:lstStyle/>
                    <a:p>
                      <a:pPr algn="l" fontAlgn="ctr"/>
                      <a:r>
                        <a:rPr lang="en-GB" sz="1000" b="1" i="0" u="none" strike="noStrike">
                          <a:solidFill>
                            <a:srgbClr val="FFFFFF"/>
                          </a:solidFill>
                          <a:effectLst/>
                          <a:latin typeface="Arial Narrow" panose="020B0606020202030204" pitchFamily="34" charset="0"/>
                        </a:rPr>
                        <a:t>2017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4.6x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4.6x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4.4x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4.4x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4.0x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3.6x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400335226"/>
                  </a:ext>
                </a:extLst>
              </a:tr>
              <a:tr h="188290">
                <a:tc>
                  <a:txBody>
                    <a:bodyPr/>
                    <a:lstStyle/>
                    <a:p>
                      <a:pPr algn="l" fontAlgn="ctr"/>
                      <a:r>
                        <a:rPr lang="en-GB" sz="1000" b="1" i="0" u="none" strike="noStrike">
                          <a:solidFill>
                            <a:srgbClr val="FFFFFF"/>
                          </a:solidFill>
                          <a:effectLst/>
                          <a:latin typeface="Arial Narrow" panose="020B0606020202030204" pitchFamily="34" charset="0"/>
                        </a:rPr>
                        <a:t>2018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5.6x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5.6x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3.6x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3.6x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extLst>
                  <a:ext uri="{0D108BD9-81ED-4DB2-BD59-A6C34878D82A}">
                    <a16:rowId xmlns:a16="http://schemas.microsoft.com/office/drawing/2014/main" val="2311466496"/>
                  </a:ext>
                </a:extLst>
              </a:tr>
              <a:tr h="188290">
                <a:tc>
                  <a:txBody>
                    <a:bodyPr/>
                    <a:lstStyle/>
                    <a:p>
                      <a:pPr algn="l" fontAlgn="ctr"/>
                      <a:r>
                        <a:rPr lang="en-GB" sz="1000" b="1" i="0" u="none" strike="noStrike">
                          <a:solidFill>
                            <a:srgbClr val="FFFFFF"/>
                          </a:solidFill>
                          <a:effectLst/>
                          <a:latin typeface="Arial Narrow" panose="020B0606020202030204" pitchFamily="34" charset="0"/>
                        </a:rPr>
                        <a:t>2019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5.7x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5.7x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2.1x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2.1x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548440603"/>
                  </a:ext>
                </a:extLst>
              </a:tr>
              <a:tr h="188290">
                <a:tc>
                  <a:txBody>
                    <a:bodyPr/>
                    <a:lstStyle/>
                    <a:p>
                      <a:pPr algn="l" fontAlgn="ctr"/>
                      <a:r>
                        <a:rPr lang="en-GB" sz="1000" b="1" i="0" u="none" strike="noStrike">
                          <a:solidFill>
                            <a:srgbClr val="FFFFFF"/>
                          </a:solidFill>
                          <a:effectLst/>
                          <a:latin typeface="Arial Narrow" panose="020B0606020202030204" pitchFamily="34" charset="0"/>
                        </a:rPr>
                        <a:t>2020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6.0x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6.0x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extLst>
                  <a:ext uri="{0D108BD9-81ED-4DB2-BD59-A6C34878D82A}">
                    <a16:rowId xmlns:a16="http://schemas.microsoft.com/office/drawing/2014/main" val="3043751801"/>
                  </a:ext>
                </a:extLst>
              </a:tr>
              <a:tr h="188290">
                <a:tc>
                  <a:txBody>
                    <a:bodyPr/>
                    <a:lstStyle/>
                    <a:p>
                      <a:pPr algn="l" fontAlgn="ctr"/>
                      <a:r>
                        <a:rPr lang="en-GB" sz="1000" b="1" i="0" u="none" strike="noStrike">
                          <a:solidFill>
                            <a:srgbClr val="FFFFFF"/>
                          </a:solidFill>
                          <a:effectLst/>
                          <a:latin typeface="Arial Narrow" panose="020B0606020202030204" pitchFamily="34" charset="0"/>
                        </a:rPr>
                        <a:t>2021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5.8x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153102506"/>
                  </a:ext>
                </a:extLst>
              </a:tr>
              <a:tr h="188290">
                <a:tc>
                  <a:txBody>
                    <a:bodyPr/>
                    <a:lstStyle/>
                    <a:p>
                      <a:pPr algn="l" fontAlgn="ctr"/>
                      <a:r>
                        <a:rPr lang="en-GB" sz="1000" b="1" i="0" u="none" strike="noStrike">
                          <a:solidFill>
                            <a:srgbClr val="FFFFFF"/>
                          </a:solidFill>
                          <a:effectLst/>
                          <a:latin typeface="Arial Narrow" panose="020B0606020202030204" pitchFamily="34" charset="0"/>
                        </a:rPr>
                        <a:t>2022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5.6x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5.6x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noFill/>
                  </a:tcPr>
                </a:tc>
                <a:extLst>
                  <a:ext uri="{0D108BD9-81ED-4DB2-BD59-A6C34878D82A}">
                    <a16:rowId xmlns:a16="http://schemas.microsoft.com/office/drawing/2014/main" val="1581250051"/>
                  </a:ext>
                </a:extLst>
              </a:tr>
              <a:tr h="188290">
                <a:tc>
                  <a:txBody>
                    <a:bodyPr/>
                    <a:lstStyle/>
                    <a:p>
                      <a:pPr algn="l" fontAlgn="ctr"/>
                      <a:r>
                        <a:rPr lang="en-GB" sz="1000" b="1" i="0" u="none" strike="noStrike">
                          <a:solidFill>
                            <a:srgbClr val="FFFFFF"/>
                          </a:solidFill>
                          <a:effectLst/>
                          <a:latin typeface="Arial Narrow" panose="020B0606020202030204" pitchFamily="34" charset="0"/>
                        </a:rPr>
                        <a:t>2023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6.0x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5.6x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699587443"/>
                  </a:ext>
                </a:extLst>
              </a:tr>
              <a:tr h="188290">
                <a:tc>
                  <a:txBody>
                    <a:bodyPr/>
                    <a:lstStyle/>
                    <a:p>
                      <a:pPr algn="l" fontAlgn="ctr"/>
                      <a:r>
                        <a:rPr lang="en-GB" sz="1000" b="1" i="0" u="none" strike="noStrike">
                          <a:solidFill>
                            <a:srgbClr val="FFFFFF"/>
                          </a:solidFill>
                          <a:effectLst/>
                          <a:latin typeface="Arial Narrow" panose="020B0606020202030204" pitchFamily="34" charset="0"/>
                        </a:rPr>
                        <a:t>2024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3.6x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3.6x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3.5x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3.5x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2.0x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1.9x</a:t>
                      </a:r>
                    </a:p>
                  </a:txBody>
                  <a:tcPr marL="9525" marR="9525" marT="9525" marB="0" anchor="ctr">
                    <a:lnL>
                      <a:noFill/>
                    </a:lnL>
                    <a:lnR>
                      <a:noFill/>
                    </a:lnR>
                    <a:lnT>
                      <a:noFill/>
                    </a:lnT>
                    <a:lnB>
                      <a:noFill/>
                    </a:lnB>
                    <a:noFill/>
                  </a:tcPr>
                </a:tc>
                <a:extLst>
                  <a:ext uri="{0D108BD9-81ED-4DB2-BD59-A6C34878D82A}">
                    <a16:rowId xmlns:a16="http://schemas.microsoft.com/office/drawing/2014/main" val="1784749559"/>
                  </a:ext>
                </a:extLst>
              </a:tr>
              <a:tr h="166422">
                <a:tc>
                  <a:txBody>
                    <a:bodyPr/>
                    <a:lstStyle/>
                    <a:p>
                      <a:pPr algn="l" fontAlgn="ctr"/>
                      <a:r>
                        <a:rPr lang="en-GB" sz="1000" b="1" i="0" u="none" strike="noStrike" dirty="0">
                          <a:solidFill>
                            <a:srgbClr val="FFFFFF"/>
                          </a:solidFill>
                          <a:effectLst/>
                          <a:latin typeface="Arial Narrow" panose="020B0606020202030204" pitchFamily="34" charset="0"/>
                        </a:rPr>
                        <a:t>YTD Sep-25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marL="0" algn="l" defTabSz="914400" rtl="0" eaLnBrk="1" fontAlgn="ctr" latinLnBrk="0" hangingPunct="1"/>
                      <a:r>
                        <a:rPr lang="en-GB" sz="1000" b="0" i="0" u="none" strike="noStrike" kern="1200">
                          <a:solidFill>
                            <a:srgbClr val="000000"/>
                          </a:solidFill>
                          <a:effectLst/>
                          <a:latin typeface="Arial Narrow" panose="020B0606020202030204" pitchFamily="34" charset="0"/>
                          <a:ea typeface="+mn-ea"/>
                          <a:cs typeface="+mn-cs"/>
                        </a:rPr>
                        <a:t>5.5x</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a:solidFill>
                            <a:srgbClr val="000000"/>
                          </a:solidFill>
                          <a:effectLst/>
                          <a:latin typeface="Arial Narrow" panose="020B0606020202030204" pitchFamily="34" charset="0"/>
                          <a:ea typeface="+mn-ea"/>
                          <a:cs typeface="+mn-cs"/>
                        </a:rPr>
                        <a:t>5.5x</a:t>
                      </a:r>
                    </a:p>
                  </a:txBody>
                  <a:tcPr marL="0" marR="0" marT="0" marB="0" anchor="b">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a:solidFill>
                            <a:srgbClr val="000000"/>
                          </a:solidFill>
                          <a:effectLst/>
                          <a:latin typeface="Arial Narrow" panose="020B0606020202030204" pitchFamily="34" charset="0"/>
                          <a:ea typeface="+mn-ea"/>
                          <a:cs typeface="+mn-cs"/>
                        </a:rPr>
                        <a:t>2.7x</a:t>
                      </a:r>
                    </a:p>
                  </a:txBody>
                  <a:tcPr marL="0" marR="0" marT="0" marB="0" anchor="b">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a:solidFill>
                            <a:srgbClr val="000000"/>
                          </a:solidFill>
                          <a:effectLst/>
                          <a:latin typeface="Arial Narrow" panose="020B0606020202030204" pitchFamily="34" charset="0"/>
                          <a:ea typeface="+mn-ea"/>
                          <a:cs typeface="+mn-cs"/>
                        </a:rPr>
                        <a:t>2.7x</a:t>
                      </a:r>
                    </a:p>
                  </a:txBody>
                  <a:tcPr marL="0" marR="0" marT="0" marB="0" anchor="b">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a:solidFill>
                            <a:srgbClr val="000000"/>
                          </a:solidFill>
                          <a:effectLst/>
                          <a:latin typeface="Arial Narrow" panose="020B0606020202030204" pitchFamily="34" charset="0"/>
                          <a:ea typeface="+mn-ea"/>
                          <a:cs typeface="+mn-cs"/>
                        </a:rPr>
                        <a:t>2.2x</a:t>
                      </a:r>
                    </a:p>
                  </a:txBody>
                  <a:tcPr marL="0" marR="0" marT="0" marB="0" anchor="b">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2.2x</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672476193"/>
                  </a:ext>
                </a:extLst>
              </a:tr>
            </a:tbl>
          </a:graphicData>
        </a:graphic>
      </p:graphicFrame>
    </p:spTree>
    <p:extLst>
      <p:ext uri="{BB962C8B-B14F-4D97-AF65-F5344CB8AC3E}">
        <p14:creationId xmlns:p14="http://schemas.microsoft.com/office/powerpoint/2010/main" val="386567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a:xfrm>
            <a:off x="636697" y="231481"/>
            <a:ext cx="7019925" cy="284163"/>
          </a:xfrm>
        </p:spPr>
        <p:txBody>
          <a:bodyPr/>
          <a:lstStyle/>
          <a:p>
            <a:r>
              <a:rPr lang="en-US"/>
              <a:t>Credit Statistics for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646222" y="688680"/>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Avg. Pro Forma Sponsored Credit Statistics by Deal Size: €500M or more</a:t>
            </a:r>
          </a:p>
        </p:txBody>
      </p:sp>
      <p:sp>
        <p:nvSpPr>
          <p:cNvPr id="5" name="Text Box 4">
            <a:extLst>
              <a:ext uri="{FF2B5EF4-FFF2-40B4-BE49-F238E27FC236}">
                <a16:creationId xmlns:a16="http://schemas.microsoft.com/office/drawing/2014/main" id="{169EE440-41CD-1D60-9717-1A7F08AF2FE2}"/>
              </a:ext>
            </a:extLst>
          </p:cNvPr>
          <p:cNvSpPr txBox="1">
            <a:spLocks noChangeArrowheads="1"/>
          </p:cNvSpPr>
          <p:nvPr/>
        </p:nvSpPr>
        <p:spPr bwMode="auto">
          <a:xfrm>
            <a:off x="722422" y="5768979"/>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Deal size combines first and second lien portions of the same transaction.</a:t>
            </a:r>
          </a:p>
          <a:p>
            <a:pPr algn="r">
              <a:lnSpc>
                <a:spcPct val="100000"/>
              </a:lnSpc>
              <a:spcBef>
                <a:spcPct val="0"/>
              </a:spcBef>
              <a:buClrTx/>
              <a:buFontTx/>
              <a:buNone/>
            </a:pPr>
            <a:r>
              <a:rPr lang="en-US" altLang="en-US" sz="800" b="0" dirty="0">
                <a:solidFill>
                  <a:schemeClr val="tx1"/>
                </a:solidFill>
                <a:latin typeface="+mn-lt"/>
              </a:rPr>
              <a:t>NA: unable to form a meaningful sample.</a:t>
            </a:r>
          </a:p>
          <a:p>
            <a:pPr algn="r">
              <a:lnSpc>
                <a:spcPct val="100000"/>
              </a:lnSpc>
              <a:spcBef>
                <a:spcPct val="0"/>
              </a:spcBef>
              <a:buClrTx/>
              <a:buFontTx/>
              <a:buNone/>
            </a:pPr>
            <a:r>
              <a:rPr lang="en-US" altLang="en-US" sz="800" b="0" dirty="0">
                <a:solidFill>
                  <a:schemeClr val="tx1"/>
                </a:solidFill>
                <a:latin typeface="+mn-lt"/>
              </a:rPr>
              <a:t>Senior debt includes first lien, second lien and senior notes. Analysis excludes amendment and add-on transactions. </a:t>
            </a:r>
          </a:p>
        </p:txBody>
      </p:sp>
      <p:graphicFrame>
        <p:nvGraphicFramePr>
          <p:cNvPr id="3" name="Table 2">
            <a:extLst>
              <a:ext uri="{FF2B5EF4-FFF2-40B4-BE49-F238E27FC236}">
                <a16:creationId xmlns:a16="http://schemas.microsoft.com/office/drawing/2014/main" id="{BD837C8E-1E45-E472-AD50-D5A371DA0D6B}"/>
              </a:ext>
            </a:extLst>
          </p:cNvPr>
          <p:cNvGraphicFramePr>
            <a:graphicFrameLocks noGrp="1"/>
          </p:cNvGraphicFramePr>
          <p:nvPr>
            <p:extLst>
              <p:ext uri="{D42A27DB-BD31-4B8C-83A1-F6EECF244321}">
                <p14:modId xmlns:p14="http://schemas.microsoft.com/office/powerpoint/2010/main" val="219843566"/>
              </p:ext>
            </p:extLst>
          </p:nvPr>
        </p:nvGraphicFramePr>
        <p:xfrm>
          <a:off x="424279" y="1007608"/>
          <a:ext cx="7705733" cy="4625096"/>
        </p:xfrm>
        <a:graphic>
          <a:graphicData uri="http://schemas.openxmlformats.org/drawingml/2006/table">
            <a:tbl>
              <a:tblPr/>
              <a:tblGrid>
                <a:gridCol w="1100819">
                  <a:extLst>
                    <a:ext uri="{9D8B030D-6E8A-4147-A177-3AD203B41FA5}">
                      <a16:colId xmlns:a16="http://schemas.microsoft.com/office/drawing/2014/main" val="3389059731"/>
                    </a:ext>
                  </a:extLst>
                </a:gridCol>
                <a:gridCol w="1100819">
                  <a:extLst>
                    <a:ext uri="{9D8B030D-6E8A-4147-A177-3AD203B41FA5}">
                      <a16:colId xmlns:a16="http://schemas.microsoft.com/office/drawing/2014/main" val="3343569364"/>
                    </a:ext>
                  </a:extLst>
                </a:gridCol>
                <a:gridCol w="1100819">
                  <a:extLst>
                    <a:ext uri="{9D8B030D-6E8A-4147-A177-3AD203B41FA5}">
                      <a16:colId xmlns:a16="http://schemas.microsoft.com/office/drawing/2014/main" val="278400199"/>
                    </a:ext>
                  </a:extLst>
                </a:gridCol>
                <a:gridCol w="1100819">
                  <a:extLst>
                    <a:ext uri="{9D8B030D-6E8A-4147-A177-3AD203B41FA5}">
                      <a16:colId xmlns:a16="http://schemas.microsoft.com/office/drawing/2014/main" val="3363773871"/>
                    </a:ext>
                  </a:extLst>
                </a:gridCol>
                <a:gridCol w="1100819">
                  <a:extLst>
                    <a:ext uri="{9D8B030D-6E8A-4147-A177-3AD203B41FA5}">
                      <a16:colId xmlns:a16="http://schemas.microsoft.com/office/drawing/2014/main" val="661383975"/>
                    </a:ext>
                  </a:extLst>
                </a:gridCol>
                <a:gridCol w="1100819">
                  <a:extLst>
                    <a:ext uri="{9D8B030D-6E8A-4147-A177-3AD203B41FA5}">
                      <a16:colId xmlns:a16="http://schemas.microsoft.com/office/drawing/2014/main" val="2613261709"/>
                    </a:ext>
                  </a:extLst>
                </a:gridCol>
                <a:gridCol w="1100819">
                  <a:extLst>
                    <a:ext uri="{9D8B030D-6E8A-4147-A177-3AD203B41FA5}">
                      <a16:colId xmlns:a16="http://schemas.microsoft.com/office/drawing/2014/main" val="1670516704"/>
                    </a:ext>
                  </a:extLst>
                </a:gridCol>
              </a:tblGrid>
              <a:tr h="639266">
                <a:tc>
                  <a:txBody>
                    <a:bodyPr/>
                    <a:lstStyle/>
                    <a:p>
                      <a:pPr algn="l" fontAlgn="ctr"/>
                      <a:r>
                        <a:rPr lang="en-GB" sz="1000" b="1" i="0" u="none" strike="noStrike">
                          <a:solidFill>
                            <a:srgbClr val="FFFFFF"/>
                          </a:solidFill>
                          <a:effectLst/>
                          <a:latin typeface="Arial Narrow" panose="020B0606020202030204" pitchFamily="34" charset="0"/>
                        </a:rPr>
                        <a:t> </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Debt/EBITDA</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Senior Debt/EBITDA</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EBITDA/Sr Interest</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EBITDA/Cash Interest</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EBITDA - Mainten. Capex/Cash Interest</a:t>
                      </a:r>
                    </a:p>
                  </a:txBody>
                  <a:tcPr marL="9525" marR="9525" marT="9525"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EBITDA - Capex/Cash Interest</a:t>
                      </a:r>
                    </a:p>
                  </a:txBody>
                  <a:tcPr marL="9525" marR="9525" marT="9525" marB="0" anchor="ctr">
                    <a:lnL>
                      <a:noFill/>
                    </a:lnL>
                    <a:lnR>
                      <a:noFill/>
                    </a:lnR>
                    <a:lnT>
                      <a:noFill/>
                    </a:lnT>
                    <a:lnB>
                      <a:noFill/>
                    </a:lnB>
                    <a:solidFill>
                      <a:srgbClr val="051C38"/>
                    </a:solidFill>
                  </a:tcPr>
                </a:tc>
                <a:extLst>
                  <a:ext uri="{0D108BD9-81ED-4DB2-BD59-A6C34878D82A}">
                    <a16:rowId xmlns:a16="http://schemas.microsoft.com/office/drawing/2014/main" val="1515861208"/>
                  </a:ext>
                </a:extLst>
              </a:tr>
              <a:tr h="178156">
                <a:tc>
                  <a:txBody>
                    <a:bodyPr/>
                    <a:lstStyle/>
                    <a:p>
                      <a:pPr algn="l" fontAlgn="ctr"/>
                      <a:r>
                        <a:rPr lang="en-GB" sz="1000" b="1" i="0" u="none" strike="noStrike">
                          <a:solidFill>
                            <a:srgbClr val="FFFFFF"/>
                          </a:solidFill>
                          <a:effectLst/>
                          <a:latin typeface="Arial Narrow" panose="020B0606020202030204" pitchFamily="34" charset="0"/>
                        </a:rPr>
                        <a:t>2004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4.9x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4.3x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3.2x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2.3x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2.2x</a:t>
                      </a:r>
                    </a:p>
                  </a:txBody>
                  <a:tcPr marL="9525" marR="9525" marT="9525" marB="0" anchor="ctr">
                    <a:lnL>
                      <a:noFill/>
                    </a:lnL>
                    <a:lnR>
                      <a:noFill/>
                    </a:lnR>
                    <a:lnT>
                      <a:noFill/>
                    </a:lnT>
                    <a:lnB>
                      <a:noFill/>
                    </a:lnB>
                    <a:noFill/>
                  </a:tcPr>
                </a:tc>
                <a:extLst>
                  <a:ext uri="{0D108BD9-81ED-4DB2-BD59-A6C34878D82A}">
                    <a16:rowId xmlns:a16="http://schemas.microsoft.com/office/drawing/2014/main" val="171400443"/>
                  </a:ext>
                </a:extLst>
              </a:tr>
              <a:tr h="178156">
                <a:tc>
                  <a:txBody>
                    <a:bodyPr/>
                    <a:lstStyle/>
                    <a:p>
                      <a:pPr algn="l" fontAlgn="ctr"/>
                      <a:r>
                        <a:rPr lang="en-GB" sz="1000" b="1" i="0" u="none" strike="noStrike">
                          <a:solidFill>
                            <a:srgbClr val="FFFFFF"/>
                          </a:solidFill>
                          <a:effectLst/>
                          <a:latin typeface="Arial Narrow" panose="020B0606020202030204" pitchFamily="34" charset="0"/>
                        </a:rPr>
                        <a:t>2005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5.7x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4.7x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3.4x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2.0x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155250603"/>
                  </a:ext>
                </a:extLst>
              </a:tr>
              <a:tr h="178156">
                <a:tc>
                  <a:txBody>
                    <a:bodyPr/>
                    <a:lstStyle/>
                    <a:p>
                      <a:pPr algn="l" fontAlgn="ctr"/>
                      <a:r>
                        <a:rPr lang="en-GB" sz="1000" b="1" i="0" u="none" strike="noStrike">
                          <a:solidFill>
                            <a:srgbClr val="FFFFFF"/>
                          </a:solidFill>
                          <a:effectLst/>
                          <a:latin typeface="Arial Narrow" panose="020B0606020202030204" pitchFamily="34" charset="0"/>
                        </a:rPr>
                        <a:t>2006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5.9x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5.0x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3.3x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2.5x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2.0x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1.8x</a:t>
                      </a:r>
                    </a:p>
                  </a:txBody>
                  <a:tcPr marL="9525" marR="9525" marT="9525" marB="0" anchor="ctr">
                    <a:lnL>
                      <a:noFill/>
                    </a:lnL>
                    <a:lnR>
                      <a:noFill/>
                    </a:lnR>
                    <a:lnT>
                      <a:noFill/>
                    </a:lnT>
                    <a:lnB>
                      <a:noFill/>
                    </a:lnB>
                    <a:noFill/>
                  </a:tcPr>
                </a:tc>
                <a:extLst>
                  <a:ext uri="{0D108BD9-81ED-4DB2-BD59-A6C34878D82A}">
                    <a16:rowId xmlns:a16="http://schemas.microsoft.com/office/drawing/2014/main" val="3050003301"/>
                  </a:ext>
                </a:extLst>
              </a:tr>
              <a:tr h="178156">
                <a:tc>
                  <a:txBody>
                    <a:bodyPr/>
                    <a:lstStyle/>
                    <a:p>
                      <a:pPr algn="l" fontAlgn="ctr"/>
                      <a:r>
                        <a:rPr lang="en-GB" sz="1000" b="1" i="0" u="none" strike="noStrike">
                          <a:solidFill>
                            <a:srgbClr val="FFFFFF"/>
                          </a:solidFill>
                          <a:effectLst/>
                          <a:latin typeface="Arial Narrow" panose="020B0606020202030204" pitchFamily="34" charset="0"/>
                        </a:rPr>
                        <a:t>2007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6.5x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2.5x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2.3x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1.8x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1.7x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122920836"/>
                  </a:ext>
                </a:extLst>
              </a:tr>
              <a:tr h="178156">
                <a:tc>
                  <a:txBody>
                    <a:bodyPr/>
                    <a:lstStyle/>
                    <a:p>
                      <a:pPr algn="l" fontAlgn="ctr"/>
                      <a:r>
                        <a:rPr lang="en-GB" sz="1000" b="1" i="0" u="none" strike="noStrike">
                          <a:solidFill>
                            <a:srgbClr val="FFFFFF"/>
                          </a:solidFill>
                          <a:effectLst/>
                          <a:latin typeface="Arial Narrow" panose="020B0606020202030204" pitchFamily="34" charset="0"/>
                        </a:rPr>
                        <a:t>2008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5.4x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4.4x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2.7x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2.4x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1.8x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1.5x</a:t>
                      </a:r>
                    </a:p>
                  </a:txBody>
                  <a:tcPr marL="9525" marR="9525" marT="9525" marB="0" anchor="ctr">
                    <a:lnL>
                      <a:noFill/>
                    </a:lnL>
                    <a:lnR>
                      <a:noFill/>
                    </a:lnR>
                    <a:lnT>
                      <a:noFill/>
                    </a:lnT>
                    <a:lnB>
                      <a:noFill/>
                    </a:lnB>
                    <a:noFill/>
                  </a:tcPr>
                </a:tc>
                <a:extLst>
                  <a:ext uri="{0D108BD9-81ED-4DB2-BD59-A6C34878D82A}">
                    <a16:rowId xmlns:a16="http://schemas.microsoft.com/office/drawing/2014/main" val="1427698065"/>
                  </a:ext>
                </a:extLst>
              </a:tr>
              <a:tr h="178156">
                <a:tc>
                  <a:txBody>
                    <a:bodyPr/>
                    <a:lstStyle/>
                    <a:p>
                      <a:pPr algn="l" fontAlgn="ctr"/>
                      <a:r>
                        <a:rPr lang="en-GB" sz="1000" b="1" i="0" u="none" strike="noStrike">
                          <a:solidFill>
                            <a:srgbClr val="FFFFFF"/>
                          </a:solidFill>
                          <a:effectLst/>
                          <a:latin typeface="Arial Narrow" panose="020B0606020202030204" pitchFamily="34" charset="0"/>
                        </a:rPr>
                        <a:t>2009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4.3x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3.6x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NA</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4164090159"/>
                  </a:ext>
                </a:extLst>
              </a:tr>
              <a:tr h="178156">
                <a:tc>
                  <a:txBody>
                    <a:bodyPr/>
                    <a:lstStyle/>
                    <a:p>
                      <a:pPr algn="l" fontAlgn="ctr"/>
                      <a:r>
                        <a:rPr lang="en-GB" sz="1000" b="1" i="0" u="none" strike="noStrike">
                          <a:solidFill>
                            <a:srgbClr val="FFFFFF"/>
                          </a:solidFill>
                          <a:effectLst/>
                          <a:latin typeface="Arial Narrow" panose="020B0606020202030204" pitchFamily="34" charset="0"/>
                        </a:rPr>
                        <a:t>2010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5.0x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4.5x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4.2x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3.4x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2.8x</a:t>
                      </a:r>
                    </a:p>
                  </a:txBody>
                  <a:tcPr marL="9525" marR="9525" marT="9525" marB="0" anchor="ctr">
                    <a:lnL>
                      <a:noFill/>
                    </a:lnL>
                    <a:lnR>
                      <a:noFill/>
                    </a:lnR>
                    <a:lnT>
                      <a:noFill/>
                    </a:lnT>
                    <a:lnB>
                      <a:noFill/>
                    </a:lnB>
                    <a:noFill/>
                  </a:tcPr>
                </a:tc>
                <a:extLst>
                  <a:ext uri="{0D108BD9-81ED-4DB2-BD59-A6C34878D82A}">
                    <a16:rowId xmlns:a16="http://schemas.microsoft.com/office/drawing/2014/main" val="1366385117"/>
                  </a:ext>
                </a:extLst>
              </a:tr>
              <a:tr h="178156">
                <a:tc>
                  <a:txBody>
                    <a:bodyPr/>
                    <a:lstStyle/>
                    <a:p>
                      <a:pPr algn="l" fontAlgn="ctr"/>
                      <a:r>
                        <a:rPr lang="en-GB" sz="1000" b="1" i="0" u="none" strike="noStrike">
                          <a:solidFill>
                            <a:srgbClr val="FFFFFF"/>
                          </a:solidFill>
                          <a:effectLst/>
                          <a:latin typeface="Arial Narrow" panose="020B0606020202030204" pitchFamily="34" charset="0"/>
                        </a:rPr>
                        <a:t>2011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4.9x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4.6x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3.5x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3.5x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2.7x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2.5x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212290834"/>
                  </a:ext>
                </a:extLst>
              </a:tr>
              <a:tr h="178156">
                <a:tc>
                  <a:txBody>
                    <a:bodyPr/>
                    <a:lstStyle/>
                    <a:p>
                      <a:pPr algn="l" fontAlgn="ctr"/>
                      <a:r>
                        <a:rPr lang="en-GB" sz="1000" b="1" i="0" u="none" strike="noStrike">
                          <a:solidFill>
                            <a:srgbClr val="FFFFFF"/>
                          </a:solidFill>
                          <a:effectLst/>
                          <a:latin typeface="Arial Narrow" panose="020B0606020202030204" pitchFamily="34" charset="0"/>
                        </a:rPr>
                        <a:t>2012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4.9x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4.5x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3.4x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2.7x</a:t>
                      </a:r>
                    </a:p>
                  </a:txBody>
                  <a:tcPr marL="9525" marR="9525" marT="9525" marB="0" anchor="ctr">
                    <a:lnL>
                      <a:noFill/>
                    </a:lnL>
                    <a:lnR>
                      <a:noFill/>
                    </a:lnR>
                    <a:lnT>
                      <a:noFill/>
                    </a:lnT>
                    <a:lnB>
                      <a:noFill/>
                    </a:lnB>
                    <a:noFill/>
                  </a:tcPr>
                </a:tc>
                <a:extLst>
                  <a:ext uri="{0D108BD9-81ED-4DB2-BD59-A6C34878D82A}">
                    <a16:rowId xmlns:a16="http://schemas.microsoft.com/office/drawing/2014/main" val="3895727856"/>
                  </a:ext>
                </a:extLst>
              </a:tr>
              <a:tr h="178156">
                <a:tc>
                  <a:txBody>
                    <a:bodyPr/>
                    <a:lstStyle/>
                    <a:p>
                      <a:pPr algn="l" fontAlgn="ctr"/>
                      <a:r>
                        <a:rPr lang="en-GB" sz="1000" b="1" i="0" u="none" strike="noStrike">
                          <a:solidFill>
                            <a:srgbClr val="FFFFFF"/>
                          </a:solidFill>
                          <a:effectLst/>
                          <a:latin typeface="Arial Narrow" panose="020B0606020202030204" pitchFamily="34" charset="0"/>
                        </a:rPr>
                        <a:t>2013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5.2x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4.9x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3.7x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3.0x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910789092"/>
                  </a:ext>
                </a:extLst>
              </a:tr>
              <a:tr h="178156">
                <a:tc>
                  <a:txBody>
                    <a:bodyPr/>
                    <a:lstStyle/>
                    <a:p>
                      <a:pPr algn="l" fontAlgn="ctr"/>
                      <a:r>
                        <a:rPr lang="en-GB" sz="1000" b="1" i="0" u="none" strike="noStrike">
                          <a:solidFill>
                            <a:srgbClr val="FFFFFF"/>
                          </a:solidFill>
                          <a:effectLst/>
                          <a:latin typeface="Arial Narrow" panose="020B0606020202030204" pitchFamily="34" charset="0"/>
                        </a:rPr>
                        <a:t>2014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5.7x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5.6x</a:t>
                      </a:r>
                    </a:p>
                  </a:txBody>
                  <a:tcPr marL="9525" marR="9525" marT="9525" marB="0" anchor="ctr">
                    <a:lnL>
                      <a:noFill/>
                    </a:lnL>
                    <a:lnR>
                      <a:noFill/>
                    </a:lnR>
                    <a:lnT>
                      <a:noFill/>
                    </a:lnT>
                    <a:lnB>
                      <a:noFill/>
                    </a:lnB>
                    <a:noFill/>
                  </a:tcPr>
                </a:tc>
                <a:tc>
                  <a:txBody>
                    <a:bodyPr/>
                    <a:lstStyle/>
                    <a:p>
                      <a:pPr algn="l" fontAlgn="ctr"/>
                      <a:r>
                        <a:rPr lang="en-GB" sz="1000" b="0" i="0" u="none" strike="noStrike" dirty="0">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3.6x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2.8x</a:t>
                      </a:r>
                    </a:p>
                  </a:txBody>
                  <a:tcPr marL="9525" marR="9525" marT="9525" marB="0" anchor="ctr">
                    <a:lnL>
                      <a:noFill/>
                    </a:lnL>
                    <a:lnR>
                      <a:noFill/>
                    </a:lnR>
                    <a:lnT>
                      <a:noFill/>
                    </a:lnT>
                    <a:lnB>
                      <a:noFill/>
                    </a:lnB>
                    <a:noFill/>
                  </a:tcPr>
                </a:tc>
                <a:extLst>
                  <a:ext uri="{0D108BD9-81ED-4DB2-BD59-A6C34878D82A}">
                    <a16:rowId xmlns:a16="http://schemas.microsoft.com/office/drawing/2014/main" val="3286553926"/>
                  </a:ext>
                </a:extLst>
              </a:tr>
              <a:tr h="178156">
                <a:tc>
                  <a:txBody>
                    <a:bodyPr/>
                    <a:lstStyle/>
                    <a:p>
                      <a:pPr algn="l" fontAlgn="ctr"/>
                      <a:r>
                        <a:rPr lang="en-GB" sz="1000" b="1" i="0" u="none" strike="noStrike">
                          <a:solidFill>
                            <a:srgbClr val="FFFFFF"/>
                          </a:solidFill>
                          <a:effectLst/>
                          <a:latin typeface="Arial Narrow" panose="020B0606020202030204" pitchFamily="34" charset="0"/>
                        </a:rPr>
                        <a:t>2015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5.1x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5.0x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2.9x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2.7x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1431340253"/>
                  </a:ext>
                </a:extLst>
              </a:tr>
              <a:tr h="178156">
                <a:tc>
                  <a:txBody>
                    <a:bodyPr/>
                    <a:lstStyle/>
                    <a:p>
                      <a:pPr algn="l" fontAlgn="ctr"/>
                      <a:r>
                        <a:rPr lang="en-GB" sz="1000" b="1" i="0" u="none" strike="noStrike">
                          <a:solidFill>
                            <a:srgbClr val="FFFFFF"/>
                          </a:solidFill>
                          <a:effectLst/>
                          <a:latin typeface="Arial Narrow" panose="020B0606020202030204" pitchFamily="34" charset="0"/>
                        </a:rPr>
                        <a:t>2016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5.2x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5.2x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2.6x</a:t>
                      </a:r>
                    </a:p>
                  </a:txBody>
                  <a:tcPr marL="9525" marR="9525" marT="9525" marB="0" anchor="ctr">
                    <a:lnL>
                      <a:noFill/>
                    </a:lnL>
                    <a:lnR>
                      <a:noFill/>
                    </a:lnR>
                    <a:lnT>
                      <a:noFill/>
                    </a:lnT>
                    <a:lnB>
                      <a:noFill/>
                    </a:lnB>
                    <a:noFill/>
                  </a:tcPr>
                </a:tc>
                <a:extLst>
                  <a:ext uri="{0D108BD9-81ED-4DB2-BD59-A6C34878D82A}">
                    <a16:rowId xmlns:a16="http://schemas.microsoft.com/office/drawing/2014/main" val="3778399116"/>
                  </a:ext>
                </a:extLst>
              </a:tr>
              <a:tr h="178156">
                <a:tc>
                  <a:txBody>
                    <a:bodyPr/>
                    <a:lstStyle/>
                    <a:p>
                      <a:pPr algn="l" fontAlgn="ctr"/>
                      <a:r>
                        <a:rPr lang="en-GB" sz="1000" b="1" i="0" u="none" strike="noStrike">
                          <a:solidFill>
                            <a:srgbClr val="FFFFFF"/>
                          </a:solidFill>
                          <a:effectLst/>
                          <a:latin typeface="Arial Narrow" panose="020B0606020202030204" pitchFamily="34" charset="0"/>
                        </a:rPr>
                        <a:t>2017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5.5x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5.5x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4.5x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4.4x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3.0x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818499073"/>
                  </a:ext>
                </a:extLst>
              </a:tr>
              <a:tr h="178156">
                <a:tc>
                  <a:txBody>
                    <a:bodyPr/>
                    <a:lstStyle/>
                    <a:p>
                      <a:pPr algn="l" fontAlgn="ctr"/>
                      <a:r>
                        <a:rPr lang="en-GB" sz="1000" b="1" i="0" u="none" strike="noStrike">
                          <a:solidFill>
                            <a:srgbClr val="FFFFFF"/>
                          </a:solidFill>
                          <a:effectLst/>
                          <a:latin typeface="Arial Narrow" panose="020B0606020202030204" pitchFamily="34" charset="0"/>
                        </a:rPr>
                        <a:t>2018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5.9x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2.7x</a:t>
                      </a:r>
                    </a:p>
                  </a:txBody>
                  <a:tcPr marL="9525" marR="9525" marT="9525" marB="0" anchor="ctr">
                    <a:lnL>
                      <a:noFill/>
                    </a:lnL>
                    <a:lnR>
                      <a:noFill/>
                    </a:lnR>
                    <a:lnT>
                      <a:noFill/>
                    </a:lnT>
                    <a:lnB>
                      <a:noFill/>
                    </a:lnB>
                    <a:noFill/>
                  </a:tcPr>
                </a:tc>
                <a:extLst>
                  <a:ext uri="{0D108BD9-81ED-4DB2-BD59-A6C34878D82A}">
                    <a16:rowId xmlns:a16="http://schemas.microsoft.com/office/drawing/2014/main" val="4036824029"/>
                  </a:ext>
                </a:extLst>
              </a:tr>
              <a:tr h="178156">
                <a:tc>
                  <a:txBody>
                    <a:bodyPr/>
                    <a:lstStyle/>
                    <a:p>
                      <a:pPr algn="l" fontAlgn="ctr"/>
                      <a:r>
                        <a:rPr lang="en-GB" sz="1000" b="1" i="0" u="none" strike="noStrike">
                          <a:solidFill>
                            <a:srgbClr val="FFFFFF"/>
                          </a:solidFill>
                          <a:effectLst/>
                          <a:latin typeface="Arial Narrow" panose="020B0606020202030204" pitchFamily="34" charset="0"/>
                        </a:rPr>
                        <a:t>2019</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5.6x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5.6x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2.7x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2.7x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4133765438"/>
                  </a:ext>
                </a:extLst>
              </a:tr>
              <a:tr h="178156">
                <a:tc>
                  <a:txBody>
                    <a:bodyPr/>
                    <a:lstStyle/>
                    <a:p>
                      <a:pPr algn="l" fontAlgn="ctr"/>
                      <a:r>
                        <a:rPr lang="en-GB" sz="1000" b="1" i="0" u="none" strike="noStrike">
                          <a:solidFill>
                            <a:srgbClr val="FFFFFF"/>
                          </a:solidFill>
                          <a:effectLst/>
                          <a:latin typeface="Arial Narrow" panose="020B0606020202030204" pitchFamily="34" charset="0"/>
                        </a:rPr>
                        <a:t>2020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5.8x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5.8x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4.2x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4.2x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3.5x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3.1x</a:t>
                      </a:r>
                    </a:p>
                  </a:txBody>
                  <a:tcPr marL="9525" marR="9525" marT="9525" marB="0" anchor="ctr">
                    <a:lnL>
                      <a:noFill/>
                    </a:lnL>
                    <a:lnR>
                      <a:noFill/>
                    </a:lnR>
                    <a:lnT>
                      <a:noFill/>
                    </a:lnT>
                    <a:lnB>
                      <a:noFill/>
                    </a:lnB>
                    <a:noFill/>
                  </a:tcPr>
                </a:tc>
                <a:extLst>
                  <a:ext uri="{0D108BD9-81ED-4DB2-BD59-A6C34878D82A}">
                    <a16:rowId xmlns:a16="http://schemas.microsoft.com/office/drawing/2014/main" val="2338951898"/>
                  </a:ext>
                </a:extLst>
              </a:tr>
              <a:tr h="178156">
                <a:tc>
                  <a:txBody>
                    <a:bodyPr/>
                    <a:lstStyle/>
                    <a:p>
                      <a:pPr algn="l" fontAlgn="ctr"/>
                      <a:r>
                        <a:rPr lang="en-GB" sz="1000" b="1" i="0" u="none" strike="noStrike">
                          <a:solidFill>
                            <a:srgbClr val="FFFFFF"/>
                          </a:solidFill>
                          <a:effectLst/>
                          <a:latin typeface="Arial Narrow" panose="020B0606020202030204" pitchFamily="34" charset="0"/>
                        </a:rPr>
                        <a:t>2021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5.8x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5.8x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4.3x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4.2x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4.0x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517145033"/>
                  </a:ext>
                </a:extLst>
              </a:tr>
              <a:tr h="178156">
                <a:tc>
                  <a:txBody>
                    <a:bodyPr/>
                    <a:lstStyle/>
                    <a:p>
                      <a:pPr algn="l" fontAlgn="ctr"/>
                      <a:r>
                        <a:rPr lang="en-GB" sz="1000" b="1" i="0" u="none" strike="noStrike">
                          <a:solidFill>
                            <a:srgbClr val="FFFFFF"/>
                          </a:solidFill>
                          <a:effectLst/>
                          <a:latin typeface="Arial Narrow" panose="020B0606020202030204" pitchFamily="34" charset="0"/>
                        </a:rPr>
                        <a:t>2022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a:solidFill>
                            <a:srgbClr val="000000"/>
                          </a:solidFill>
                          <a:effectLst/>
                          <a:latin typeface="Arial Narrow" panose="020B0606020202030204" pitchFamily="34" charset="0"/>
                        </a:rPr>
                        <a:t>5.9x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5.9x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3.9x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3.5x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3.1x</a:t>
                      </a:r>
                    </a:p>
                  </a:txBody>
                  <a:tcPr marL="9525" marR="9525" marT="9525" marB="0" anchor="ctr">
                    <a:lnL>
                      <a:noFill/>
                    </a:lnL>
                    <a:lnR>
                      <a:noFill/>
                    </a:lnR>
                    <a:lnT>
                      <a:noFill/>
                    </a:lnT>
                    <a:lnB>
                      <a:noFill/>
                    </a:lnB>
                    <a:noFill/>
                  </a:tcPr>
                </a:tc>
                <a:tc>
                  <a:txBody>
                    <a:bodyPr/>
                    <a:lstStyle/>
                    <a:p>
                      <a:pPr algn="l" fontAlgn="ctr"/>
                      <a:r>
                        <a:rPr lang="en-GB" sz="1000" b="0" i="0" u="none" strike="noStrike">
                          <a:solidFill>
                            <a:srgbClr val="000000"/>
                          </a:solidFill>
                          <a:effectLst/>
                          <a:latin typeface="Arial Narrow" panose="020B0606020202030204" pitchFamily="34" charset="0"/>
                        </a:rPr>
                        <a:t>3.0x</a:t>
                      </a:r>
                    </a:p>
                  </a:txBody>
                  <a:tcPr marL="9525" marR="9525" marT="9525" marB="0" anchor="ctr">
                    <a:lnL>
                      <a:noFill/>
                    </a:lnL>
                    <a:lnR>
                      <a:noFill/>
                    </a:lnR>
                    <a:lnT>
                      <a:noFill/>
                    </a:lnT>
                    <a:lnB>
                      <a:noFill/>
                    </a:lnB>
                    <a:noFill/>
                  </a:tcPr>
                </a:tc>
                <a:extLst>
                  <a:ext uri="{0D108BD9-81ED-4DB2-BD59-A6C34878D82A}">
                    <a16:rowId xmlns:a16="http://schemas.microsoft.com/office/drawing/2014/main" val="2287474107"/>
                  </a:ext>
                </a:extLst>
              </a:tr>
              <a:tr h="178156">
                <a:tc>
                  <a:txBody>
                    <a:bodyPr/>
                    <a:lstStyle/>
                    <a:p>
                      <a:pPr algn="l" fontAlgn="ctr"/>
                      <a:r>
                        <a:rPr lang="en-GB" sz="1000" b="1" i="0" u="none" strike="noStrike">
                          <a:solidFill>
                            <a:srgbClr val="FFFFFF"/>
                          </a:solidFill>
                          <a:effectLst/>
                          <a:latin typeface="Arial Narrow" panose="020B0606020202030204" pitchFamily="34" charset="0"/>
                        </a:rPr>
                        <a:t>2023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l" fontAlgn="ctr"/>
                      <a:r>
                        <a:rPr lang="en-GB" sz="1000" b="0" i="0" u="none" strike="noStrike" dirty="0">
                          <a:solidFill>
                            <a:srgbClr val="000000"/>
                          </a:solidFill>
                          <a:effectLst/>
                          <a:latin typeface="Arial Narrow" panose="020B0606020202030204" pitchFamily="34" charset="0"/>
                        </a:rPr>
                        <a:t>5.4x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5.3x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2.4x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2.4x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2.1x</a:t>
                      </a:r>
                    </a:p>
                  </a:txBody>
                  <a:tcPr marL="9525" marR="9525" marT="9525" marB="0" anchor="ctr">
                    <a:lnL>
                      <a:noFill/>
                    </a:lnL>
                    <a:lnR>
                      <a:noFill/>
                    </a:lnR>
                    <a:lnT>
                      <a:noFill/>
                    </a:lnT>
                    <a:lnB>
                      <a:noFill/>
                    </a:lnB>
                    <a:solidFill>
                      <a:srgbClr val="F8F5EF"/>
                    </a:solidFill>
                  </a:tcPr>
                </a:tc>
                <a:tc>
                  <a:txBody>
                    <a:bodyPr/>
                    <a:lstStyle/>
                    <a:p>
                      <a:pPr algn="l" fontAlgn="ctr"/>
                      <a:r>
                        <a:rPr lang="en-GB" sz="1000" b="0" i="0" u="none" strike="noStrike" dirty="0">
                          <a:solidFill>
                            <a:srgbClr val="000000"/>
                          </a:solidFill>
                          <a:effectLst/>
                          <a:latin typeface="Arial Narrow" panose="020B0606020202030204" pitchFamily="34" charset="0"/>
                        </a:rPr>
                        <a:t>2.0x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3988626167"/>
                  </a:ext>
                </a:extLst>
              </a:tr>
              <a:tr h="178156">
                <a:tc>
                  <a:txBody>
                    <a:bodyPr/>
                    <a:lstStyle/>
                    <a:p>
                      <a:pPr algn="l" fontAlgn="ctr"/>
                      <a:r>
                        <a:rPr lang="en-GB" sz="1000" b="1" i="0" u="none" strike="noStrike">
                          <a:solidFill>
                            <a:srgbClr val="FFFFFF"/>
                          </a:solidFill>
                          <a:effectLst/>
                          <a:latin typeface="Arial Narrow" panose="020B0606020202030204" pitchFamily="34" charset="0"/>
                        </a:rPr>
                        <a:t>2024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5.1x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5.0x</a:t>
                      </a:r>
                    </a:p>
                  </a:txBody>
                  <a:tcPr marL="9525" marR="9525" marT="9525" marB="0" anchor="ctr">
                    <a:lnL>
                      <a:noFill/>
                    </a:lnL>
                    <a:lnR>
                      <a:noFill/>
                    </a:lnR>
                    <a:lnT>
                      <a:noFill/>
                    </a:lnT>
                    <a:lnB>
                      <a:noFill/>
                    </a:lnB>
                    <a:no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2.8x</a:t>
                      </a:r>
                    </a:p>
                  </a:txBody>
                  <a:tcPr marL="9525" marR="9525" marT="9525" marB="0" anchor="ctr">
                    <a:lnL>
                      <a:noFill/>
                    </a:lnL>
                    <a:lnR>
                      <a:noFill/>
                    </a:lnR>
                    <a:lnT>
                      <a:noFill/>
                    </a:lnT>
                    <a:lnB>
                      <a:noFill/>
                    </a:lnB>
                    <a:no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2.8x</a:t>
                      </a:r>
                    </a:p>
                  </a:txBody>
                  <a:tcPr marL="9525" marR="9525" marT="9525" marB="0" anchor="ctr">
                    <a:lnL>
                      <a:noFill/>
                    </a:lnL>
                    <a:lnR>
                      <a:noFill/>
                    </a:lnR>
                    <a:lnT>
                      <a:noFill/>
                    </a:lnT>
                    <a:lnB>
                      <a:noFill/>
                    </a:lnB>
                    <a:no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2.2x</a:t>
                      </a:r>
                    </a:p>
                  </a:txBody>
                  <a:tcPr marL="9525" marR="9525" marT="9525" marB="0" anchor="ctr">
                    <a:lnL>
                      <a:noFill/>
                    </a:lnL>
                    <a:lnR>
                      <a:noFill/>
                    </a:lnR>
                    <a:lnT>
                      <a:noFill/>
                    </a:lnT>
                    <a:lnB>
                      <a:noFill/>
                    </a:lnB>
                    <a:no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2.1x</a:t>
                      </a:r>
                    </a:p>
                  </a:txBody>
                  <a:tcPr marL="9525" marR="9525" marT="9525" marB="0" anchor="ctr">
                    <a:lnL>
                      <a:noFill/>
                    </a:lnL>
                    <a:lnR>
                      <a:noFill/>
                    </a:lnR>
                    <a:lnT>
                      <a:noFill/>
                    </a:lnT>
                    <a:lnB>
                      <a:noFill/>
                    </a:lnB>
                    <a:noFill/>
                  </a:tcPr>
                </a:tc>
                <a:extLst>
                  <a:ext uri="{0D108BD9-81ED-4DB2-BD59-A6C34878D82A}">
                    <a16:rowId xmlns:a16="http://schemas.microsoft.com/office/drawing/2014/main" val="63996820"/>
                  </a:ext>
                </a:extLst>
              </a:tr>
              <a:tr h="244554">
                <a:tc>
                  <a:txBody>
                    <a:bodyPr/>
                    <a:lstStyle/>
                    <a:p>
                      <a:pPr algn="l" fontAlgn="ctr"/>
                      <a:r>
                        <a:rPr lang="en-GB" sz="1000" b="1" i="0" u="none" strike="noStrike" dirty="0">
                          <a:solidFill>
                            <a:srgbClr val="FFFFFF"/>
                          </a:solidFill>
                          <a:effectLst/>
                          <a:latin typeface="Arial Narrow" panose="020B0606020202030204" pitchFamily="34" charset="0"/>
                        </a:rPr>
                        <a:t>YTD Sep-25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5.1x</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5.0x</a:t>
                      </a:r>
                    </a:p>
                  </a:txBody>
                  <a:tcPr marL="9525" marR="9525" marT="9525" marB="0" anchor="ctr">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3.1x</a:t>
                      </a:r>
                    </a:p>
                  </a:txBody>
                  <a:tcPr marL="9525" marR="9525" marT="9525" marB="0" anchor="ctr">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3.1x</a:t>
                      </a:r>
                    </a:p>
                  </a:txBody>
                  <a:tcPr marL="9525" marR="9525" marT="9525" marB="0" anchor="ctr">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2.6x</a:t>
                      </a:r>
                    </a:p>
                  </a:txBody>
                  <a:tcPr marL="9525" marR="9525" marT="9525" marB="0" anchor="ctr">
                    <a:lnL>
                      <a:noFill/>
                    </a:lnL>
                    <a:lnR>
                      <a:noFill/>
                    </a:lnR>
                    <a:lnT>
                      <a:noFill/>
                    </a:lnT>
                    <a:lnB>
                      <a:noFill/>
                    </a:lnB>
                    <a:solidFill>
                      <a:srgbClr val="F8F5EF"/>
                    </a:solidFill>
                  </a:tcPr>
                </a:tc>
                <a:tc>
                  <a:txBody>
                    <a:bodyPr/>
                    <a:lstStyle/>
                    <a:p>
                      <a:pPr marL="0" algn="l"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2.4x</a:t>
                      </a:r>
                    </a:p>
                  </a:txBody>
                  <a:tcPr marL="9525" marR="9525" marT="9525" marB="0" anchor="ctr">
                    <a:lnL>
                      <a:noFill/>
                    </a:lnL>
                    <a:lnR>
                      <a:noFill/>
                    </a:lnR>
                    <a:lnT>
                      <a:noFill/>
                    </a:lnT>
                    <a:lnB>
                      <a:noFill/>
                    </a:lnB>
                    <a:solidFill>
                      <a:srgbClr val="F8F5EF"/>
                    </a:solidFill>
                  </a:tcPr>
                </a:tc>
                <a:extLst>
                  <a:ext uri="{0D108BD9-81ED-4DB2-BD59-A6C34878D82A}">
                    <a16:rowId xmlns:a16="http://schemas.microsoft.com/office/drawing/2014/main" val="2005407304"/>
                  </a:ext>
                </a:extLst>
              </a:tr>
            </a:tbl>
          </a:graphicData>
        </a:graphic>
      </p:graphicFrame>
    </p:spTree>
    <p:extLst>
      <p:ext uri="{BB962C8B-B14F-4D97-AF65-F5344CB8AC3E}">
        <p14:creationId xmlns:p14="http://schemas.microsoft.com/office/powerpoint/2010/main" val="2171407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graphicFrame>
        <p:nvGraphicFramePr>
          <p:cNvPr id="3" name="Table 2">
            <a:extLst>
              <a:ext uri="{FF2B5EF4-FFF2-40B4-BE49-F238E27FC236}">
                <a16:creationId xmlns:a16="http://schemas.microsoft.com/office/drawing/2014/main" id="{28BD096B-0D62-401D-3247-2E78827A3E27}"/>
              </a:ext>
            </a:extLst>
          </p:cNvPr>
          <p:cNvGraphicFramePr>
            <a:graphicFrameLocks noGrp="1"/>
          </p:cNvGraphicFramePr>
          <p:nvPr>
            <p:extLst>
              <p:ext uri="{D42A27DB-BD31-4B8C-83A1-F6EECF244321}">
                <p14:modId xmlns:p14="http://schemas.microsoft.com/office/powerpoint/2010/main" val="299908517"/>
              </p:ext>
            </p:extLst>
          </p:nvPr>
        </p:nvGraphicFramePr>
        <p:xfrm>
          <a:off x="455613" y="795338"/>
          <a:ext cx="4914900" cy="2857500"/>
        </p:xfrm>
        <a:graphic>
          <a:graphicData uri="http://schemas.openxmlformats.org/drawingml/2006/table">
            <a:tbl>
              <a:tblPr/>
              <a:tblGrid>
                <a:gridCol w="4239062">
                  <a:extLst>
                    <a:ext uri="{9D8B030D-6E8A-4147-A177-3AD203B41FA5}">
                      <a16:colId xmlns:a16="http://schemas.microsoft.com/office/drawing/2014/main" val="631940769"/>
                    </a:ext>
                  </a:extLst>
                </a:gridCol>
                <a:gridCol w="675838">
                  <a:extLst>
                    <a:ext uri="{9D8B030D-6E8A-4147-A177-3AD203B41FA5}">
                      <a16:colId xmlns:a16="http://schemas.microsoft.com/office/drawing/2014/main" val="48637431"/>
                    </a:ext>
                  </a:extLst>
                </a:gridCol>
              </a:tblGrid>
              <a:tr h="190500">
                <a:tc>
                  <a:txBody>
                    <a:bodyPr/>
                    <a:lstStyle/>
                    <a:p>
                      <a:pPr algn="l" rtl="0" fontAlgn="b"/>
                      <a:r>
                        <a:rPr lang="en-US" sz="1000" b="1" i="0" u="none" strike="noStrike">
                          <a:solidFill>
                            <a:srgbClr val="000000"/>
                          </a:solidFill>
                          <a:effectLst/>
                          <a:latin typeface="Arial" panose="020B0604020202020204" pitchFamily="34" charset="0"/>
                        </a:rPr>
                        <a:t>Sources/Uses Analysis for LBOs</a:t>
                      </a:r>
                    </a:p>
                  </a:txBody>
                  <a:tcPr marL="9525" marR="9525" marT="9525" marB="0" anchor="b">
                    <a:lnL>
                      <a:noFill/>
                    </a:lnL>
                    <a:lnR>
                      <a:noFill/>
                    </a:lnR>
                    <a:lnT>
                      <a:noFill/>
                    </a:lnT>
                    <a:lnB>
                      <a:noFill/>
                    </a:lnB>
                    <a:solidFill>
                      <a:srgbClr val="C0C0C0"/>
                    </a:solidFill>
                  </a:tcPr>
                </a:tc>
                <a:tc>
                  <a:txBody>
                    <a:bodyPr/>
                    <a:lstStyle/>
                    <a:p>
                      <a:pPr algn="r" rtl="0" fontAlgn="b"/>
                      <a:r>
                        <a:rPr lang="en-US" sz="1000" b="1" i="0" u="none" strike="noStrike" dirty="0">
                          <a:solidFill>
                            <a:srgbClr val="000000"/>
                          </a:solidFill>
                          <a:effectLst/>
                          <a:latin typeface="Arial" panose="020B0604020202020204" pitchFamily="34" charset="0"/>
                        </a:rPr>
                        <a:t>pg. 38</a:t>
                      </a:r>
                    </a:p>
                  </a:txBody>
                  <a:tcPr marL="9525" marR="9525" marT="9525" marB="0" anchor="b">
                    <a:lnL>
                      <a:noFill/>
                    </a:lnL>
                    <a:lnR>
                      <a:noFill/>
                    </a:lnR>
                    <a:lnT>
                      <a:noFill/>
                    </a:lnT>
                    <a:lnB>
                      <a:noFill/>
                    </a:lnB>
                    <a:solidFill>
                      <a:srgbClr val="C0C0C0"/>
                    </a:solidFill>
                  </a:tcPr>
                </a:tc>
                <a:extLst>
                  <a:ext uri="{0D108BD9-81ED-4DB2-BD59-A6C34878D82A}">
                    <a16:rowId xmlns:a16="http://schemas.microsoft.com/office/drawing/2014/main" val="3359819179"/>
                  </a:ext>
                </a:extLst>
              </a:tr>
              <a:tr h="190500">
                <a:tc>
                  <a:txBody>
                    <a:bodyPr/>
                    <a:lstStyle/>
                    <a:p>
                      <a:pPr algn="l" rtl="0" fontAlgn="b"/>
                      <a:r>
                        <a:rPr lang="en-US" sz="1000" b="0" i="0" u="none" strike="noStrike">
                          <a:solidFill>
                            <a:srgbClr val="000000"/>
                          </a:solidFill>
                          <a:effectLst/>
                          <a:latin typeface="Arial" panose="020B0604020202020204" pitchFamily="34" charset="0"/>
                        </a:rPr>
                        <a:t>Rolling 3-Month Average Equity Contribution</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39</a:t>
                      </a:r>
                    </a:p>
                  </a:txBody>
                  <a:tcPr marL="9525" marR="9525" marT="9525" marB="0" anchor="b">
                    <a:lnL>
                      <a:noFill/>
                    </a:lnL>
                    <a:lnR>
                      <a:noFill/>
                    </a:lnR>
                    <a:lnT>
                      <a:noFill/>
                    </a:lnT>
                    <a:lnB>
                      <a:noFill/>
                    </a:lnB>
                    <a:noFill/>
                  </a:tcPr>
                </a:tc>
                <a:extLst>
                  <a:ext uri="{0D108BD9-81ED-4DB2-BD59-A6C34878D82A}">
                    <a16:rowId xmlns:a16="http://schemas.microsoft.com/office/drawing/2014/main" val="2909233256"/>
                  </a:ext>
                </a:extLst>
              </a:tr>
              <a:tr h="190500">
                <a:tc>
                  <a:txBody>
                    <a:bodyPr/>
                    <a:lstStyle/>
                    <a:p>
                      <a:pPr algn="l" rtl="0" fontAlgn="b"/>
                      <a:r>
                        <a:rPr lang="en-US" sz="1000" b="0" i="0" u="none" strike="noStrike">
                          <a:solidFill>
                            <a:srgbClr val="000000"/>
                          </a:solidFill>
                          <a:effectLst/>
                          <a:latin typeface="Arial" panose="020B0604020202020204" pitchFamily="34" charset="0"/>
                        </a:rPr>
                        <a:t>Avg. Equity Contribution to Buyouts</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40</a:t>
                      </a:r>
                    </a:p>
                  </a:txBody>
                  <a:tcPr marL="9525" marR="9525" marT="9525" marB="0" anchor="b">
                    <a:lnL>
                      <a:noFill/>
                    </a:lnL>
                    <a:lnR>
                      <a:noFill/>
                    </a:lnR>
                    <a:lnT>
                      <a:noFill/>
                    </a:lnT>
                    <a:lnB>
                      <a:noFill/>
                    </a:lnB>
                    <a:noFill/>
                  </a:tcPr>
                </a:tc>
                <a:extLst>
                  <a:ext uri="{0D108BD9-81ED-4DB2-BD59-A6C34878D82A}">
                    <a16:rowId xmlns:a16="http://schemas.microsoft.com/office/drawing/2014/main" val="2374360969"/>
                  </a:ext>
                </a:extLst>
              </a:tr>
              <a:tr h="190500">
                <a:tc>
                  <a:txBody>
                    <a:bodyPr/>
                    <a:lstStyle/>
                    <a:p>
                      <a:pPr algn="l" rtl="0" fontAlgn="b"/>
                      <a:r>
                        <a:rPr lang="en-US" sz="1000" b="0" i="0" u="none" strike="noStrike">
                          <a:solidFill>
                            <a:srgbClr val="000000"/>
                          </a:solidFill>
                          <a:effectLst/>
                          <a:latin typeface="Arial" panose="020B0604020202020204" pitchFamily="34" charset="0"/>
                        </a:rPr>
                        <a:t>Avg. Equity Contribution to Buyouts by Transaction Size: €1B or More</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41</a:t>
                      </a:r>
                    </a:p>
                  </a:txBody>
                  <a:tcPr marL="9525" marR="9525" marT="9525" marB="0" anchor="b">
                    <a:lnL>
                      <a:noFill/>
                    </a:lnL>
                    <a:lnR>
                      <a:noFill/>
                    </a:lnR>
                    <a:lnT>
                      <a:noFill/>
                    </a:lnT>
                    <a:lnB>
                      <a:noFill/>
                    </a:lnB>
                    <a:noFill/>
                  </a:tcPr>
                </a:tc>
                <a:extLst>
                  <a:ext uri="{0D108BD9-81ED-4DB2-BD59-A6C34878D82A}">
                    <a16:rowId xmlns:a16="http://schemas.microsoft.com/office/drawing/2014/main" val="3704501679"/>
                  </a:ext>
                </a:extLst>
              </a:tr>
              <a:tr h="190500">
                <a:tc>
                  <a:txBody>
                    <a:bodyPr/>
                    <a:lstStyle/>
                    <a:p>
                      <a:pPr algn="l" rtl="0" fontAlgn="b"/>
                      <a:r>
                        <a:rPr lang="en-US" sz="1000" b="0" i="0" u="none" strike="noStrike">
                          <a:solidFill>
                            <a:srgbClr val="000000"/>
                          </a:solidFill>
                          <a:effectLst/>
                          <a:latin typeface="Arial" panose="020B0604020202020204" pitchFamily="34" charset="0"/>
                        </a:rPr>
                        <a:t>Avg. Equity Contribution to Buyouts by Transaction Size: €500M or More</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42</a:t>
                      </a:r>
                    </a:p>
                  </a:txBody>
                  <a:tcPr marL="9525" marR="9525" marT="9525" marB="0" anchor="b">
                    <a:lnL>
                      <a:noFill/>
                    </a:lnL>
                    <a:lnR>
                      <a:noFill/>
                    </a:lnR>
                    <a:lnT>
                      <a:noFill/>
                    </a:lnT>
                    <a:lnB>
                      <a:noFill/>
                    </a:lnB>
                    <a:noFill/>
                  </a:tcPr>
                </a:tc>
                <a:extLst>
                  <a:ext uri="{0D108BD9-81ED-4DB2-BD59-A6C34878D82A}">
                    <a16:rowId xmlns:a16="http://schemas.microsoft.com/office/drawing/2014/main" val="3211905907"/>
                  </a:ext>
                </a:extLst>
              </a:tr>
              <a:tr h="190500">
                <a:tc>
                  <a:txBody>
                    <a:bodyPr/>
                    <a:lstStyle/>
                    <a:p>
                      <a:pPr algn="l" rtl="0" fontAlgn="b"/>
                      <a:r>
                        <a:rPr lang="en-US" sz="1000" b="0" i="0" u="none" strike="noStrike" dirty="0">
                          <a:solidFill>
                            <a:srgbClr val="000000"/>
                          </a:solidFill>
                          <a:effectLst/>
                          <a:latin typeface="Arial" panose="020B0604020202020204" pitchFamily="34" charset="0"/>
                        </a:rPr>
                        <a:t>Average Sources of Proceeds of Buyouts</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43</a:t>
                      </a:r>
                    </a:p>
                  </a:txBody>
                  <a:tcPr marL="9525" marR="9525" marT="9525" marB="0" anchor="b">
                    <a:lnL>
                      <a:noFill/>
                    </a:lnL>
                    <a:lnR>
                      <a:noFill/>
                    </a:lnR>
                    <a:lnT>
                      <a:noFill/>
                    </a:lnT>
                    <a:lnB>
                      <a:noFill/>
                    </a:lnB>
                    <a:noFill/>
                  </a:tcPr>
                </a:tc>
                <a:extLst>
                  <a:ext uri="{0D108BD9-81ED-4DB2-BD59-A6C34878D82A}">
                    <a16:rowId xmlns:a16="http://schemas.microsoft.com/office/drawing/2014/main" val="1455244767"/>
                  </a:ext>
                </a:extLst>
              </a:tr>
              <a:tr h="190500">
                <a:tc>
                  <a:txBody>
                    <a:bodyPr/>
                    <a:lstStyle/>
                    <a:p>
                      <a:pPr algn="l" rtl="0" fontAlgn="b"/>
                      <a:r>
                        <a:rPr lang="en-US" sz="1000" b="0" i="0" u="none" strike="noStrike">
                          <a:solidFill>
                            <a:srgbClr val="000000"/>
                          </a:solidFill>
                          <a:effectLst/>
                          <a:latin typeface="Arial" panose="020B0604020202020204" pitchFamily="34" charset="0"/>
                        </a:rPr>
                        <a:t>Average Sources of Proceeds of Buyouts – By Transaction Size</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44</a:t>
                      </a:r>
                    </a:p>
                  </a:txBody>
                  <a:tcPr marL="9525" marR="9525" marT="9525" marB="0" anchor="b">
                    <a:lnL>
                      <a:noFill/>
                    </a:lnL>
                    <a:lnR>
                      <a:noFill/>
                    </a:lnR>
                    <a:lnT>
                      <a:noFill/>
                    </a:lnT>
                    <a:lnB>
                      <a:noFill/>
                    </a:lnB>
                    <a:noFill/>
                  </a:tcPr>
                </a:tc>
                <a:extLst>
                  <a:ext uri="{0D108BD9-81ED-4DB2-BD59-A6C34878D82A}">
                    <a16:rowId xmlns:a16="http://schemas.microsoft.com/office/drawing/2014/main" val="2547573062"/>
                  </a:ext>
                </a:extLst>
              </a:tr>
              <a:tr h="190500">
                <a:tc>
                  <a:txBody>
                    <a:bodyPr/>
                    <a:lstStyle/>
                    <a:p>
                      <a:pPr algn="l" rtl="0" fontAlgn="b"/>
                      <a:r>
                        <a:rPr lang="en-US" sz="1000" b="0" i="0" u="none" strike="noStrike">
                          <a:solidFill>
                            <a:srgbClr val="000000"/>
                          </a:solidFill>
                          <a:effectLst/>
                          <a:latin typeface="Arial" panose="020B0604020202020204" pitchFamily="34" charset="0"/>
                        </a:rPr>
                        <a:t>Avg. Total Transaction Size by Buyout Type</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45</a:t>
                      </a:r>
                    </a:p>
                  </a:txBody>
                  <a:tcPr marL="9525" marR="9525" marT="9525" marB="0" anchor="b">
                    <a:lnL>
                      <a:noFill/>
                    </a:lnL>
                    <a:lnR>
                      <a:noFill/>
                    </a:lnR>
                    <a:lnT>
                      <a:noFill/>
                    </a:lnT>
                    <a:lnB>
                      <a:noFill/>
                    </a:lnB>
                    <a:noFill/>
                  </a:tcPr>
                </a:tc>
                <a:extLst>
                  <a:ext uri="{0D108BD9-81ED-4DB2-BD59-A6C34878D82A}">
                    <a16:rowId xmlns:a16="http://schemas.microsoft.com/office/drawing/2014/main" val="3320804738"/>
                  </a:ext>
                </a:extLst>
              </a:tr>
              <a:tr h="190500">
                <a:tc>
                  <a:txBody>
                    <a:bodyPr/>
                    <a:lstStyle/>
                    <a:p>
                      <a:pPr algn="l" rtl="0" fontAlgn="b"/>
                      <a:r>
                        <a:rPr lang="en-US" sz="1000" b="0" i="0" u="none" strike="noStrike">
                          <a:solidFill>
                            <a:srgbClr val="000000"/>
                          </a:solidFill>
                          <a:effectLst/>
                          <a:latin typeface="Arial" panose="020B0604020202020204" pitchFamily="34" charset="0"/>
                        </a:rPr>
                        <a:t>Rolling 3-Month Average Purchase Price Multiples</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46</a:t>
                      </a:r>
                    </a:p>
                  </a:txBody>
                  <a:tcPr marL="9525" marR="9525" marT="9525" marB="0" anchor="b">
                    <a:lnL>
                      <a:noFill/>
                    </a:lnL>
                    <a:lnR>
                      <a:noFill/>
                    </a:lnR>
                    <a:lnT>
                      <a:noFill/>
                    </a:lnT>
                    <a:lnB>
                      <a:noFill/>
                    </a:lnB>
                    <a:noFill/>
                  </a:tcPr>
                </a:tc>
                <a:extLst>
                  <a:ext uri="{0D108BD9-81ED-4DB2-BD59-A6C34878D82A}">
                    <a16:rowId xmlns:a16="http://schemas.microsoft.com/office/drawing/2014/main" val="4105173547"/>
                  </a:ext>
                </a:extLst>
              </a:tr>
              <a:tr h="190500">
                <a:tc>
                  <a:txBody>
                    <a:bodyPr/>
                    <a:lstStyle/>
                    <a:p>
                      <a:pPr algn="l" rtl="0" fontAlgn="b"/>
                      <a:r>
                        <a:rPr lang="en-US" sz="1000" b="0" i="0" u="none" strike="noStrike">
                          <a:solidFill>
                            <a:srgbClr val="000000"/>
                          </a:solidFill>
                          <a:effectLst/>
                          <a:latin typeface="Arial" panose="020B0604020202020204" pitchFamily="34" charset="0"/>
                        </a:rPr>
                        <a:t>Sources of Proceeds as a Multiple of EBITDA</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47</a:t>
                      </a:r>
                    </a:p>
                  </a:txBody>
                  <a:tcPr marL="9525" marR="9525" marT="9525" marB="0" anchor="b">
                    <a:lnL>
                      <a:noFill/>
                    </a:lnL>
                    <a:lnR>
                      <a:noFill/>
                    </a:lnR>
                    <a:lnT>
                      <a:noFill/>
                    </a:lnT>
                    <a:lnB>
                      <a:noFill/>
                    </a:lnB>
                    <a:noFill/>
                  </a:tcPr>
                </a:tc>
                <a:extLst>
                  <a:ext uri="{0D108BD9-81ED-4DB2-BD59-A6C34878D82A}">
                    <a16:rowId xmlns:a16="http://schemas.microsoft.com/office/drawing/2014/main" val="777566139"/>
                  </a:ext>
                </a:extLst>
              </a:tr>
              <a:tr h="190500">
                <a:tc>
                  <a:txBody>
                    <a:bodyPr/>
                    <a:lstStyle/>
                    <a:p>
                      <a:pPr algn="l" rtl="0" fontAlgn="b"/>
                      <a:r>
                        <a:rPr lang="en-US" sz="1000" b="0" i="0" u="none" strike="noStrike" dirty="0">
                          <a:solidFill>
                            <a:srgbClr val="000000"/>
                          </a:solidFill>
                          <a:effectLst/>
                          <a:latin typeface="Arial" panose="020B0604020202020204" pitchFamily="34" charset="0"/>
                        </a:rPr>
                        <a:t>Avg. LBO Purchase Price as Multiple of Pro Forma Trailing EBITDA</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48</a:t>
                      </a:r>
                    </a:p>
                  </a:txBody>
                  <a:tcPr marL="9525" marR="9525" marT="9525" marB="0" anchor="b">
                    <a:lnL>
                      <a:noFill/>
                    </a:lnL>
                    <a:lnR>
                      <a:noFill/>
                    </a:lnR>
                    <a:lnT>
                      <a:noFill/>
                    </a:lnT>
                    <a:lnB>
                      <a:noFill/>
                    </a:lnB>
                    <a:noFill/>
                  </a:tcPr>
                </a:tc>
                <a:extLst>
                  <a:ext uri="{0D108BD9-81ED-4DB2-BD59-A6C34878D82A}">
                    <a16:rowId xmlns:a16="http://schemas.microsoft.com/office/drawing/2014/main" val="1034503910"/>
                  </a:ext>
                </a:extLst>
              </a:tr>
              <a:tr h="190500">
                <a:tc>
                  <a:txBody>
                    <a:bodyPr/>
                    <a:lstStyle/>
                    <a:p>
                      <a:pPr algn="l" rtl="0" fontAlgn="b"/>
                      <a:r>
                        <a:rPr lang="en-US" sz="1000" b="0" i="0" u="none" strike="noStrike">
                          <a:solidFill>
                            <a:srgbClr val="000000"/>
                          </a:solidFill>
                          <a:effectLst/>
                          <a:latin typeface="Arial" panose="020B0604020202020204" pitchFamily="34" charset="0"/>
                        </a:rPr>
                        <a:t>Dist. of Buyout Purchase Price as Multiple of Pro Forma EBITDA</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49</a:t>
                      </a:r>
                    </a:p>
                  </a:txBody>
                  <a:tcPr marL="9525" marR="9525" marT="9525" marB="0" anchor="b">
                    <a:lnL>
                      <a:noFill/>
                    </a:lnL>
                    <a:lnR>
                      <a:noFill/>
                    </a:lnR>
                    <a:lnT>
                      <a:noFill/>
                    </a:lnT>
                    <a:lnB>
                      <a:noFill/>
                    </a:lnB>
                    <a:noFill/>
                  </a:tcPr>
                </a:tc>
                <a:extLst>
                  <a:ext uri="{0D108BD9-81ED-4DB2-BD59-A6C34878D82A}">
                    <a16:rowId xmlns:a16="http://schemas.microsoft.com/office/drawing/2014/main" val="2261431172"/>
                  </a:ext>
                </a:extLst>
              </a:tr>
              <a:tr h="190500">
                <a:tc>
                  <a:txBody>
                    <a:bodyPr/>
                    <a:lstStyle/>
                    <a:p>
                      <a:pPr algn="l" rtl="0" fontAlgn="b"/>
                      <a:r>
                        <a:rPr lang="en-US" sz="1000" b="0" i="0" u="none" strike="noStrike">
                          <a:solidFill>
                            <a:srgbClr val="000000"/>
                          </a:solidFill>
                          <a:effectLst/>
                          <a:latin typeface="Arial" panose="020B0604020202020204" pitchFamily="34" charset="0"/>
                        </a:rPr>
                        <a:t>Avg. Buyout PPM of PF EBITDA by Transaction Size: €1B or More</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50</a:t>
                      </a:r>
                    </a:p>
                  </a:txBody>
                  <a:tcPr marL="9525" marR="9525" marT="9525" marB="0" anchor="b">
                    <a:lnL>
                      <a:noFill/>
                    </a:lnL>
                    <a:lnR>
                      <a:noFill/>
                    </a:lnR>
                    <a:lnT>
                      <a:noFill/>
                    </a:lnT>
                    <a:lnB>
                      <a:noFill/>
                    </a:lnB>
                    <a:noFill/>
                  </a:tcPr>
                </a:tc>
                <a:extLst>
                  <a:ext uri="{0D108BD9-81ED-4DB2-BD59-A6C34878D82A}">
                    <a16:rowId xmlns:a16="http://schemas.microsoft.com/office/drawing/2014/main" val="4019259135"/>
                  </a:ext>
                </a:extLst>
              </a:tr>
              <a:tr h="190500">
                <a:tc>
                  <a:txBody>
                    <a:bodyPr/>
                    <a:lstStyle/>
                    <a:p>
                      <a:pPr algn="l" rtl="0" fontAlgn="b"/>
                      <a:r>
                        <a:rPr lang="en-US" sz="1000" b="0" i="0" u="none" strike="noStrike">
                          <a:solidFill>
                            <a:srgbClr val="000000"/>
                          </a:solidFill>
                          <a:effectLst/>
                          <a:latin typeface="Arial" panose="020B0604020202020204" pitchFamily="34" charset="0"/>
                        </a:rPr>
                        <a:t>Avg. Buyout PPM of PF EBITDA by Transaction Size: €500M or More</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51</a:t>
                      </a:r>
                    </a:p>
                  </a:txBody>
                  <a:tcPr marL="9525" marR="9525" marT="9525" marB="0" anchor="b">
                    <a:lnL>
                      <a:noFill/>
                    </a:lnL>
                    <a:lnR>
                      <a:noFill/>
                    </a:lnR>
                    <a:lnT>
                      <a:noFill/>
                    </a:lnT>
                    <a:lnB>
                      <a:noFill/>
                    </a:lnB>
                    <a:noFill/>
                  </a:tcPr>
                </a:tc>
                <a:extLst>
                  <a:ext uri="{0D108BD9-81ED-4DB2-BD59-A6C34878D82A}">
                    <a16:rowId xmlns:a16="http://schemas.microsoft.com/office/drawing/2014/main" val="3230175134"/>
                  </a:ext>
                </a:extLst>
              </a:tr>
              <a:tr h="190500">
                <a:tc>
                  <a:txBody>
                    <a:bodyPr/>
                    <a:lstStyle/>
                    <a:p>
                      <a:pPr algn="l" rtl="0" fontAlgn="b"/>
                      <a:r>
                        <a:rPr lang="en-US" sz="1000" b="0" i="0" u="none" strike="noStrike" dirty="0">
                          <a:solidFill>
                            <a:srgbClr val="000000"/>
                          </a:solidFill>
                          <a:effectLst/>
                          <a:latin typeface="Arial" panose="020B0604020202020204" pitchFamily="34" charset="0"/>
                        </a:rPr>
                        <a:t>Avg. Total Purchase Price Multiple by Buyout Type</a:t>
                      </a:r>
                    </a:p>
                  </a:txBody>
                  <a:tcPr marL="9525" marR="9525" marT="9525" marB="0" anchor="b">
                    <a:lnL>
                      <a:noFill/>
                    </a:lnL>
                    <a:lnR>
                      <a:noFill/>
                    </a:lnR>
                    <a:lnT>
                      <a:noFill/>
                    </a:lnT>
                    <a:lnB>
                      <a:noFill/>
                    </a:lnB>
                    <a:noFill/>
                  </a:tcPr>
                </a:tc>
                <a:tc>
                  <a:txBody>
                    <a:bodyPr/>
                    <a:lstStyle/>
                    <a:p>
                      <a:pPr algn="r" rtl="0" fontAlgn="b"/>
                      <a:r>
                        <a:rPr lang="en-US" sz="1000" b="0" i="0" u="none" strike="noStrike" dirty="0">
                          <a:solidFill>
                            <a:srgbClr val="000000"/>
                          </a:solidFill>
                          <a:effectLst/>
                          <a:latin typeface="Arial" panose="020B0604020202020204" pitchFamily="34" charset="0"/>
                        </a:rPr>
                        <a:t>pg. 52</a:t>
                      </a:r>
                    </a:p>
                  </a:txBody>
                  <a:tcPr marL="9525" marR="9525" marT="9525" marB="0" anchor="b">
                    <a:lnL>
                      <a:noFill/>
                    </a:lnL>
                    <a:lnR>
                      <a:noFill/>
                    </a:lnR>
                    <a:lnT>
                      <a:noFill/>
                    </a:lnT>
                    <a:lnB>
                      <a:noFill/>
                    </a:lnB>
                    <a:noFill/>
                  </a:tcPr>
                </a:tc>
                <a:extLst>
                  <a:ext uri="{0D108BD9-81ED-4DB2-BD59-A6C34878D82A}">
                    <a16:rowId xmlns:a16="http://schemas.microsoft.com/office/drawing/2014/main" val="2946049299"/>
                  </a:ext>
                </a:extLst>
              </a:tr>
            </a:tbl>
          </a:graphicData>
        </a:graphic>
      </p:graphicFrame>
    </p:spTree>
    <p:extLst>
      <p:ext uri="{BB962C8B-B14F-4D97-AF65-F5344CB8AC3E}">
        <p14:creationId xmlns:p14="http://schemas.microsoft.com/office/powerpoint/2010/main" val="2619538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Rolling 3-Month Average Equity Contribution</a:t>
            </a:r>
          </a:p>
        </p:txBody>
      </p:sp>
      <p:sp>
        <p:nvSpPr>
          <p:cNvPr id="5" name="Text Box 4">
            <a:extLst>
              <a:ext uri="{FF2B5EF4-FFF2-40B4-BE49-F238E27FC236}">
                <a16:creationId xmlns:a16="http://schemas.microsoft.com/office/drawing/2014/main" id="{C67A3274-37B7-7AEE-D6F0-660693558997}"/>
              </a:ext>
            </a:extLst>
          </p:cNvPr>
          <p:cNvSpPr txBox="1">
            <a:spLocks noChangeArrowheads="1"/>
          </p:cNvSpPr>
          <p:nvPr/>
        </p:nvSpPr>
        <p:spPr bwMode="auto">
          <a:xfrm>
            <a:off x="533400" y="57867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Note: Due to the lack of primary market activity in 4Q20, the latest readings are based on very small sample sizes. Excluding Platform Acquisitions and Other Sponsor Driven Transactions. Equity includes ordinary equity, rollover equity and shareholder loans.</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 </a:t>
            </a:r>
          </a:p>
        </p:txBody>
      </p:sp>
      <p:graphicFrame>
        <p:nvGraphicFramePr>
          <p:cNvPr id="6" name="Object 6">
            <a:extLst>
              <a:ext uri="{FF2B5EF4-FFF2-40B4-BE49-F238E27FC236}">
                <a16:creationId xmlns:a16="http://schemas.microsoft.com/office/drawing/2014/main" id="{2A8CD47D-DABA-45A9-4EE7-7C89E0C0F101}"/>
              </a:ext>
            </a:extLst>
          </p:cNvPr>
          <p:cNvGraphicFramePr>
            <a:graphicFrameLocks/>
          </p:cNvGraphicFramePr>
          <p:nvPr>
            <p:extLst>
              <p:ext uri="{D42A27DB-BD31-4B8C-83A1-F6EECF244321}">
                <p14:modId xmlns:p14="http://schemas.microsoft.com/office/powerpoint/2010/main" val="1119473467"/>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883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graphicFrame>
        <p:nvGraphicFramePr>
          <p:cNvPr id="4" name="Table 3">
            <a:extLst>
              <a:ext uri="{FF2B5EF4-FFF2-40B4-BE49-F238E27FC236}">
                <a16:creationId xmlns:a16="http://schemas.microsoft.com/office/drawing/2014/main" id="{C992BE6B-C00F-955C-DF95-7CED1D98FC6B}"/>
              </a:ext>
            </a:extLst>
          </p:cNvPr>
          <p:cNvGraphicFramePr>
            <a:graphicFrameLocks noGrp="1"/>
          </p:cNvGraphicFramePr>
          <p:nvPr>
            <p:extLst>
              <p:ext uri="{D42A27DB-BD31-4B8C-83A1-F6EECF244321}">
                <p14:modId xmlns:p14="http://schemas.microsoft.com/office/powerpoint/2010/main" val="3078937242"/>
              </p:ext>
            </p:extLst>
          </p:nvPr>
        </p:nvGraphicFramePr>
        <p:xfrm>
          <a:off x="455613" y="795338"/>
          <a:ext cx="3852428" cy="4560780"/>
        </p:xfrm>
        <a:graphic>
          <a:graphicData uri="http://schemas.openxmlformats.org/drawingml/2006/table">
            <a:tbl>
              <a:tblPr/>
              <a:tblGrid>
                <a:gridCol w="3420380">
                  <a:extLst>
                    <a:ext uri="{9D8B030D-6E8A-4147-A177-3AD203B41FA5}">
                      <a16:colId xmlns:a16="http://schemas.microsoft.com/office/drawing/2014/main" val="2964911704"/>
                    </a:ext>
                  </a:extLst>
                </a:gridCol>
                <a:gridCol w="432048">
                  <a:extLst>
                    <a:ext uri="{9D8B030D-6E8A-4147-A177-3AD203B41FA5}">
                      <a16:colId xmlns:a16="http://schemas.microsoft.com/office/drawing/2014/main" val="3761177964"/>
                    </a:ext>
                  </a:extLst>
                </a:gridCol>
              </a:tblGrid>
              <a:tr h="240658">
                <a:tc>
                  <a:txBody>
                    <a:bodyPr/>
                    <a:lstStyle/>
                    <a:p>
                      <a:pPr algn="l" rtl="0" fontAlgn="b"/>
                      <a:r>
                        <a:rPr lang="en-US" sz="900" b="1" i="0" u="none" strike="noStrike" dirty="0">
                          <a:solidFill>
                            <a:srgbClr val="000000"/>
                          </a:solidFill>
                          <a:effectLst/>
                          <a:latin typeface="Arial" panose="020B0604020202020204" pitchFamily="34" charset="0"/>
                        </a:rPr>
                        <a:t>LBO Senior Leveraged Market</a:t>
                      </a:r>
                    </a:p>
                  </a:txBody>
                  <a:tcPr marL="9525" marR="9525" marT="9525" marB="0" anchor="b">
                    <a:lnL>
                      <a:noFill/>
                    </a:lnL>
                    <a:lnR>
                      <a:noFill/>
                    </a:lnR>
                    <a:lnT>
                      <a:noFill/>
                    </a:lnT>
                    <a:lnB>
                      <a:noFill/>
                    </a:lnB>
                    <a:solidFill>
                      <a:srgbClr val="C0C0C0"/>
                    </a:solidFill>
                  </a:tcPr>
                </a:tc>
                <a:tc>
                  <a:txBody>
                    <a:bodyPr/>
                    <a:lstStyle/>
                    <a:p>
                      <a:pPr algn="l" rtl="0" fontAlgn="b"/>
                      <a:r>
                        <a:rPr lang="en-US" sz="900" b="1" i="0" u="none" strike="noStrike" dirty="0">
                          <a:solidFill>
                            <a:srgbClr val="000000"/>
                          </a:solidFill>
                          <a:effectLst/>
                          <a:latin typeface="Arial" panose="020B0604020202020204" pitchFamily="34" charset="0"/>
                        </a:rPr>
                        <a:t>pg. 3</a:t>
                      </a:r>
                    </a:p>
                  </a:txBody>
                  <a:tcPr marL="9525" marR="9525" marT="9525" marB="0" anchor="b">
                    <a:lnL>
                      <a:noFill/>
                    </a:lnL>
                    <a:lnR>
                      <a:noFill/>
                    </a:lnR>
                    <a:lnT>
                      <a:noFill/>
                    </a:lnT>
                    <a:lnB>
                      <a:noFill/>
                    </a:lnB>
                    <a:solidFill>
                      <a:srgbClr val="C0C0C0"/>
                    </a:solidFill>
                  </a:tcPr>
                </a:tc>
                <a:extLst>
                  <a:ext uri="{0D108BD9-81ED-4DB2-BD59-A6C34878D82A}">
                    <a16:rowId xmlns:a16="http://schemas.microsoft.com/office/drawing/2014/main" val="71673441"/>
                  </a:ext>
                </a:extLst>
              </a:tr>
              <a:tr h="240658">
                <a:tc>
                  <a:txBody>
                    <a:bodyPr/>
                    <a:lstStyle/>
                    <a:p>
                      <a:pPr algn="l" rtl="0" fontAlgn="b"/>
                      <a:r>
                        <a:rPr lang="en-US" sz="900" b="0" i="0" u="none" strike="noStrike" dirty="0">
                          <a:solidFill>
                            <a:srgbClr val="000000"/>
                          </a:solidFill>
                          <a:effectLst/>
                          <a:latin typeface="Arial" panose="020B0604020202020204" pitchFamily="34" charset="0"/>
                        </a:rPr>
                        <a:t>Annual Buyout Loan Volume &amp; Count</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4</a:t>
                      </a:r>
                    </a:p>
                  </a:txBody>
                  <a:tcPr marL="9525" marR="9525" marT="9525" marB="0" anchor="b">
                    <a:lnL>
                      <a:noFill/>
                    </a:lnL>
                    <a:lnR>
                      <a:noFill/>
                    </a:lnR>
                    <a:lnT>
                      <a:noFill/>
                    </a:lnT>
                    <a:lnB>
                      <a:noFill/>
                    </a:lnB>
                    <a:noFill/>
                  </a:tcPr>
                </a:tc>
                <a:extLst>
                  <a:ext uri="{0D108BD9-81ED-4DB2-BD59-A6C34878D82A}">
                    <a16:rowId xmlns:a16="http://schemas.microsoft.com/office/drawing/2014/main" val="4081974087"/>
                  </a:ext>
                </a:extLst>
              </a:tr>
              <a:tr h="240658">
                <a:tc>
                  <a:txBody>
                    <a:bodyPr/>
                    <a:lstStyle/>
                    <a:p>
                      <a:pPr algn="l" rtl="0" fontAlgn="b"/>
                      <a:r>
                        <a:rPr lang="en-US" sz="900" b="0" i="0" u="none" strike="noStrike">
                          <a:solidFill>
                            <a:srgbClr val="000000"/>
                          </a:solidFill>
                          <a:effectLst/>
                          <a:latin typeface="Arial" panose="020B0604020202020204" pitchFamily="34" charset="0"/>
                        </a:rPr>
                        <a:t>Quarterly Buyout Loan Volume &amp; Deal Count</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5</a:t>
                      </a:r>
                    </a:p>
                  </a:txBody>
                  <a:tcPr marL="9525" marR="9525" marT="9525" marB="0" anchor="b">
                    <a:lnL>
                      <a:noFill/>
                    </a:lnL>
                    <a:lnR>
                      <a:noFill/>
                    </a:lnR>
                    <a:lnT>
                      <a:noFill/>
                    </a:lnT>
                    <a:lnB>
                      <a:noFill/>
                    </a:lnB>
                    <a:noFill/>
                  </a:tcPr>
                </a:tc>
                <a:extLst>
                  <a:ext uri="{0D108BD9-81ED-4DB2-BD59-A6C34878D82A}">
                    <a16:rowId xmlns:a16="http://schemas.microsoft.com/office/drawing/2014/main" val="4197551198"/>
                  </a:ext>
                </a:extLst>
              </a:tr>
              <a:tr h="240658">
                <a:tc>
                  <a:txBody>
                    <a:bodyPr/>
                    <a:lstStyle/>
                    <a:p>
                      <a:pPr algn="l" rtl="0" fontAlgn="b"/>
                      <a:r>
                        <a:rPr lang="en-US" sz="900" b="0" i="0" u="none" strike="noStrike" dirty="0">
                          <a:solidFill>
                            <a:srgbClr val="000000"/>
                          </a:solidFill>
                          <a:effectLst/>
                          <a:latin typeface="Arial" panose="020B0604020202020204" pitchFamily="34" charset="0"/>
                        </a:rPr>
                        <a:t>Annual Buyout Transaction Volume</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6</a:t>
                      </a:r>
                    </a:p>
                  </a:txBody>
                  <a:tcPr marL="9525" marR="9525" marT="9525" marB="0" anchor="b">
                    <a:lnL>
                      <a:noFill/>
                    </a:lnL>
                    <a:lnR>
                      <a:noFill/>
                    </a:lnR>
                    <a:lnT>
                      <a:noFill/>
                    </a:lnT>
                    <a:lnB>
                      <a:noFill/>
                    </a:lnB>
                    <a:noFill/>
                  </a:tcPr>
                </a:tc>
                <a:extLst>
                  <a:ext uri="{0D108BD9-81ED-4DB2-BD59-A6C34878D82A}">
                    <a16:rowId xmlns:a16="http://schemas.microsoft.com/office/drawing/2014/main" val="3964224860"/>
                  </a:ext>
                </a:extLst>
              </a:tr>
              <a:tr h="240658">
                <a:tc>
                  <a:txBody>
                    <a:bodyPr/>
                    <a:lstStyle/>
                    <a:p>
                      <a:pPr algn="l" rtl="0" fontAlgn="b"/>
                      <a:r>
                        <a:rPr lang="en-US" sz="900" b="0" i="0" u="none" strike="noStrike">
                          <a:solidFill>
                            <a:srgbClr val="000000"/>
                          </a:solidFill>
                          <a:effectLst/>
                          <a:latin typeface="Arial" panose="020B0604020202020204" pitchFamily="34" charset="0"/>
                        </a:rPr>
                        <a:t>Trends in Diversification of Type of Buyout (volume)</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7</a:t>
                      </a:r>
                    </a:p>
                  </a:txBody>
                  <a:tcPr marL="9525" marR="9525" marT="9525" marB="0" anchor="b">
                    <a:lnL>
                      <a:noFill/>
                    </a:lnL>
                    <a:lnR>
                      <a:noFill/>
                    </a:lnR>
                    <a:lnT>
                      <a:noFill/>
                    </a:lnT>
                    <a:lnB>
                      <a:noFill/>
                    </a:lnB>
                    <a:noFill/>
                  </a:tcPr>
                </a:tc>
                <a:extLst>
                  <a:ext uri="{0D108BD9-81ED-4DB2-BD59-A6C34878D82A}">
                    <a16:rowId xmlns:a16="http://schemas.microsoft.com/office/drawing/2014/main" val="1171422539"/>
                  </a:ext>
                </a:extLst>
              </a:tr>
              <a:tr h="240658">
                <a:tc>
                  <a:txBody>
                    <a:bodyPr/>
                    <a:lstStyle/>
                    <a:p>
                      <a:pPr algn="l" rtl="0" fontAlgn="b"/>
                      <a:r>
                        <a:rPr lang="en-US" sz="900" b="0" i="0" u="none" strike="noStrike">
                          <a:solidFill>
                            <a:srgbClr val="000000"/>
                          </a:solidFill>
                          <a:effectLst/>
                          <a:latin typeface="Arial" panose="020B0604020202020204" pitchFamily="34" charset="0"/>
                        </a:rPr>
                        <a:t>Trends in Diversification of Type of Buyout (count)</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8</a:t>
                      </a:r>
                    </a:p>
                  </a:txBody>
                  <a:tcPr marL="9525" marR="9525" marT="9525" marB="0" anchor="b">
                    <a:lnL>
                      <a:noFill/>
                    </a:lnL>
                    <a:lnR>
                      <a:noFill/>
                    </a:lnR>
                    <a:lnT>
                      <a:noFill/>
                    </a:lnT>
                    <a:lnB>
                      <a:noFill/>
                    </a:lnB>
                    <a:noFill/>
                  </a:tcPr>
                </a:tc>
                <a:extLst>
                  <a:ext uri="{0D108BD9-81ED-4DB2-BD59-A6C34878D82A}">
                    <a16:rowId xmlns:a16="http://schemas.microsoft.com/office/drawing/2014/main" val="2308546705"/>
                  </a:ext>
                </a:extLst>
              </a:tr>
              <a:tr h="240658">
                <a:tc>
                  <a:txBody>
                    <a:bodyPr/>
                    <a:lstStyle/>
                    <a:p>
                      <a:pPr algn="l" rtl="0" fontAlgn="b"/>
                      <a:r>
                        <a:rPr lang="en-US" sz="900" b="0" i="0" u="none" strike="noStrike" dirty="0">
                          <a:solidFill>
                            <a:srgbClr val="000000"/>
                          </a:solidFill>
                          <a:effectLst/>
                          <a:latin typeface="Arial" panose="020B0604020202020204" pitchFamily="34" charset="0"/>
                        </a:rPr>
                        <a:t>Annual Sponsored Loan Volume &amp; Count</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9</a:t>
                      </a:r>
                    </a:p>
                  </a:txBody>
                  <a:tcPr marL="9525" marR="9525" marT="9525" marB="0" anchor="b">
                    <a:lnL>
                      <a:noFill/>
                    </a:lnL>
                    <a:lnR>
                      <a:noFill/>
                    </a:lnR>
                    <a:lnT>
                      <a:noFill/>
                    </a:lnT>
                    <a:lnB>
                      <a:noFill/>
                    </a:lnB>
                    <a:noFill/>
                  </a:tcPr>
                </a:tc>
                <a:extLst>
                  <a:ext uri="{0D108BD9-81ED-4DB2-BD59-A6C34878D82A}">
                    <a16:rowId xmlns:a16="http://schemas.microsoft.com/office/drawing/2014/main" val="478161464"/>
                  </a:ext>
                </a:extLst>
              </a:tr>
              <a:tr h="240658">
                <a:tc>
                  <a:txBody>
                    <a:bodyPr/>
                    <a:lstStyle/>
                    <a:p>
                      <a:pPr algn="l" rtl="0" fontAlgn="b"/>
                      <a:r>
                        <a:rPr lang="en-US" sz="900" b="0" i="0" u="none" strike="noStrike">
                          <a:solidFill>
                            <a:srgbClr val="000000"/>
                          </a:solidFill>
                          <a:effectLst/>
                          <a:latin typeface="Arial" panose="020B0604020202020204" pitchFamily="34" charset="0"/>
                        </a:rPr>
                        <a:t>Quarterly Sponsored Loan Volume</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10</a:t>
                      </a:r>
                    </a:p>
                  </a:txBody>
                  <a:tcPr marL="9525" marR="9525" marT="9525" marB="0" anchor="b">
                    <a:lnL>
                      <a:noFill/>
                    </a:lnL>
                    <a:lnR>
                      <a:noFill/>
                    </a:lnR>
                    <a:lnT>
                      <a:noFill/>
                    </a:lnT>
                    <a:lnB>
                      <a:noFill/>
                    </a:lnB>
                    <a:noFill/>
                  </a:tcPr>
                </a:tc>
                <a:extLst>
                  <a:ext uri="{0D108BD9-81ED-4DB2-BD59-A6C34878D82A}">
                    <a16:rowId xmlns:a16="http://schemas.microsoft.com/office/drawing/2014/main" val="1642344546"/>
                  </a:ext>
                </a:extLst>
              </a:tr>
              <a:tr h="240658">
                <a:tc>
                  <a:txBody>
                    <a:bodyPr/>
                    <a:lstStyle/>
                    <a:p>
                      <a:pPr algn="l" rtl="0" fontAlgn="b"/>
                      <a:r>
                        <a:rPr lang="en-US" sz="900" b="0" i="0" u="none" strike="noStrike">
                          <a:solidFill>
                            <a:srgbClr val="000000"/>
                          </a:solidFill>
                          <a:effectLst/>
                          <a:latin typeface="Arial" panose="020B0604020202020204" pitchFamily="34" charset="0"/>
                        </a:rPr>
                        <a:t>ProRata vs. Institutional Sponsored Loan Volume</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11</a:t>
                      </a:r>
                    </a:p>
                  </a:txBody>
                  <a:tcPr marL="9525" marR="9525" marT="9525" marB="0" anchor="b">
                    <a:lnL>
                      <a:noFill/>
                    </a:lnL>
                    <a:lnR>
                      <a:noFill/>
                    </a:lnR>
                    <a:lnT>
                      <a:noFill/>
                    </a:lnT>
                    <a:lnB>
                      <a:noFill/>
                    </a:lnB>
                    <a:noFill/>
                  </a:tcPr>
                </a:tc>
                <a:extLst>
                  <a:ext uri="{0D108BD9-81ED-4DB2-BD59-A6C34878D82A}">
                    <a16:rowId xmlns:a16="http://schemas.microsoft.com/office/drawing/2014/main" val="3163215762"/>
                  </a:ext>
                </a:extLst>
              </a:tr>
              <a:tr h="240658">
                <a:tc>
                  <a:txBody>
                    <a:bodyPr/>
                    <a:lstStyle/>
                    <a:p>
                      <a:pPr algn="l" rtl="0" fontAlgn="b"/>
                      <a:r>
                        <a:rPr lang="en-US" sz="900" b="0" i="0" u="none" strike="noStrike">
                          <a:solidFill>
                            <a:srgbClr val="000000"/>
                          </a:solidFill>
                          <a:effectLst/>
                          <a:latin typeface="Arial" panose="020B0604020202020204" pitchFamily="34" charset="0"/>
                        </a:rPr>
                        <a:t>Sponsored Loan Volume Use of Proceeds</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12</a:t>
                      </a:r>
                    </a:p>
                  </a:txBody>
                  <a:tcPr marL="9525" marR="9525" marT="9525" marB="0" anchor="b">
                    <a:lnL>
                      <a:noFill/>
                    </a:lnL>
                    <a:lnR>
                      <a:noFill/>
                    </a:lnR>
                    <a:lnT>
                      <a:noFill/>
                    </a:lnT>
                    <a:lnB>
                      <a:noFill/>
                    </a:lnB>
                    <a:noFill/>
                  </a:tcPr>
                </a:tc>
                <a:extLst>
                  <a:ext uri="{0D108BD9-81ED-4DB2-BD59-A6C34878D82A}">
                    <a16:rowId xmlns:a16="http://schemas.microsoft.com/office/drawing/2014/main" val="1429607013"/>
                  </a:ext>
                </a:extLst>
              </a:tr>
              <a:tr h="240658">
                <a:tc>
                  <a:txBody>
                    <a:bodyPr/>
                    <a:lstStyle/>
                    <a:p>
                      <a:pPr algn="l" rtl="0" fontAlgn="b"/>
                      <a:r>
                        <a:rPr lang="en-US" sz="900" b="0" i="0" u="none" strike="noStrike">
                          <a:solidFill>
                            <a:srgbClr val="000000"/>
                          </a:solidFill>
                          <a:effectLst/>
                          <a:latin typeface="Arial" panose="020B0604020202020204" pitchFamily="34" charset="0"/>
                        </a:rPr>
                        <a:t>Sponsored Loan Transactions by Purpose (volume)</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13</a:t>
                      </a:r>
                    </a:p>
                  </a:txBody>
                  <a:tcPr marL="9525" marR="9525" marT="9525" marB="0" anchor="b">
                    <a:lnL>
                      <a:noFill/>
                    </a:lnL>
                    <a:lnR>
                      <a:noFill/>
                    </a:lnR>
                    <a:lnT>
                      <a:noFill/>
                    </a:lnT>
                    <a:lnB>
                      <a:noFill/>
                    </a:lnB>
                    <a:noFill/>
                  </a:tcPr>
                </a:tc>
                <a:extLst>
                  <a:ext uri="{0D108BD9-81ED-4DB2-BD59-A6C34878D82A}">
                    <a16:rowId xmlns:a16="http://schemas.microsoft.com/office/drawing/2014/main" val="2236223360"/>
                  </a:ext>
                </a:extLst>
              </a:tr>
              <a:tr h="240658">
                <a:tc>
                  <a:txBody>
                    <a:bodyPr/>
                    <a:lstStyle/>
                    <a:p>
                      <a:pPr algn="l" rtl="0" fontAlgn="b"/>
                      <a:r>
                        <a:rPr lang="en-US" sz="900" b="0" i="0" u="none" strike="noStrike" dirty="0">
                          <a:solidFill>
                            <a:srgbClr val="000000"/>
                          </a:solidFill>
                          <a:effectLst/>
                          <a:latin typeface="Arial" panose="020B0604020202020204" pitchFamily="34" charset="0"/>
                        </a:rPr>
                        <a:t>Sponsored Loan Transactions by Purpose (deal count)</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14</a:t>
                      </a:r>
                    </a:p>
                  </a:txBody>
                  <a:tcPr marL="9525" marR="9525" marT="9525" marB="0" anchor="b">
                    <a:lnL>
                      <a:noFill/>
                    </a:lnL>
                    <a:lnR>
                      <a:noFill/>
                    </a:lnR>
                    <a:lnT>
                      <a:noFill/>
                    </a:lnT>
                    <a:lnB>
                      <a:noFill/>
                    </a:lnB>
                    <a:noFill/>
                  </a:tcPr>
                </a:tc>
                <a:extLst>
                  <a:ext uri="{0D108BD9-81ED-4DB2-BD59-A6C34878D82A}">
                    <a16:rowId xmlns:a16="http://schemas.microsoft.com/office/drawing/2014/main" val="2192161055"/>
                  </a:ext>
                </a:extLst>
              </a:tr>
              <a:tr h="240658">
                <a:tc>
                  <a:txBody>
                    <a:bodyPr/>
                    <a:lstStyle/>
                    <a:p>
                      <a:pPr algn="l" rtl="0" fontAlgn="b"/>
                      <a:r>
                        <a:rPr lang="en-US" sz="900" b="0" i="0" u="none" strike="noStrike">
                          <a:solidFill>
                            <a:srgbClr val="000000"/>
                          </a:solidFill>
                          <a:effectLst/>
                          <a:latin typeface="Arial" panose="020B0604020202020204" pitchFamily="34" charset="0"/>
                        </a:rPr>
                        <a:t>Most Active Sponsors: LTM</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15</a:t>
                      </a:r>
                    </a:p>
                  </a:txBody>
                  <a:tcPr marL="9525" marR="9525" marT="9525" marB="0" anchor="b">
                    <a:lnL>
                      <a:noFill/>
                    </a:lnL>
                    <a:lnR>
                      <a:noFill/>
                    </a:lnR>
                    <a:lnT>
                      <a:noFill/>
                    </a:lnT>
                    <a:lnB>
                      <a:noFill/>
                    </a:lnB>
                    <a:noFill/>
                  </a:tcPr>
                </a:tc>
                <a:extLst>
                  <a:ext uri="{0D108BD9-81ED-4DB2-BD59-A6C34878D82A}">
                    <a16:rowId xmlns:a16="http://schemas.microsoft.com/office/drawing/2014/main" val="2020048723"/>
                  </a:ext>
                </a:extLst>
              </a:tr>
              <a:tr h="240658">
                <a:tc>
                  <a:txBody>
                    <a:bodyPr/>
                    <a:lstStyle/>
                    <a:p>
                      <a:pPr algn="l" rtl="0" fontAlgn="b"/>
                      <a:r>
                        <a:rPr lang="en-US" sz="900" b="0" i="0" u="none" strike="noStrike">
                          <a:solidFill>
                            <a:srgbClr val="000000"/>
                          </a:solidFill>
                          <a:effectLst/>
                          <a:latin typeface="Arial" panose="020B0604020202020204" pitchFamily="34" charset="0"/>
                        </a:rPr>
                        <a:t>Most Active Sponsors: Last 3 Years</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16</a:t>
                      </a:r>
                    </a:p>
                  </a:txBody>
                  <a:tcPr marL="9525" marR="9525" marT="9525" marB="0" anchor="b">
                    <a:lnL>
                      <a:noFill/>
                    </a:lnL>
                    <a:lnR>
                      <a:noFill/>
                    </a:lnR>
                    <a:lnT>
                      <a:noFill/>
                    </a:lnT>
                    <a:lnB>
                      <a:noFill/>
                    </a:lnB>
                    <a:noFill/>
                  </a:tcPr>
                </a:tc>
                <a:extLst>
                  <a:ext uri="{0D108BD9-81ED-4DB2-BD59-A6C34878D82A}">
                    <a16:rowId xmlns:a16="http://schemas.microsoft.com/office/drawing/2014/main" val="1467700772"/>
                  </a:ext>
                </a:extLst>
              </a:tr>
              <a:tr h="240658">
                <a:tc>
                  <a:txBody>
                    <a:bodyPr/>
                    <a:lstStyle/>
                    <a:p>
                      <a:pPr algn="l" rtl="0" fontAlgn="b"/>
                      <a:r>
                        <a:rPr lang="en-US" sz="900" b="0" i="0" u="none" strike="noStrike" dirty="0">
                          <a:solidFill>
                            <a:srgbClr val="000000"/>
                          </a:solidFill>
                          <a:effectLst/>
                          <a:latin typeface="Arial" panose="020B0604020202020204" pitchFamily="34" charset="0"/>
                        </a:rPr>
                        <a:t>Sponsored Loan Transactions By Country: 3Q 2025</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17</a:t>
                      </a:r>
                    </a:p>
                  </a:txBody>
                  <a:tcPr marL="9525" marR="9525" marT="9525" marB="0" anchor="b">
                    <a:lnL>
                      <a:noFill/>
                    </a:lnL>
                    <a:lnR>
                      <a:noFill/>
                    </a:lnR>
                    <a:lnT>
                      <a:noFill/>
                    </a:lnT>
                    <a:lnB>
                      <a:noFill/>
                    </a:lnB>
                    <a:noFill/>
                  </a:tcPr>
                </a:tc>
                <a:extLst>
                  <a:ext uri="{0D108BD9-81ED-4DB2-BD59-A6C34878D82A}">
                    <a16:rowId xmlns:a16="http://schemas.microsoft.com/office/drawing/2014/main" val="3065664267"/>
                  </a:ext>
                </a:extLst>
              </a:tr>
              <a:tr h="228936">
                <a:tc>
                  <a:txBody>
                    <a:bodyPr/>
                    <a:lstStyle/>
                    <a:p>
                      <a:pPr algn="l" rtl="0" fontAlgn="b"/>
                      <a:r>
                        <a:rPr lang="en-US" sz="900" b="0" i="0" u="none" strike="noStrike" dirty="0">
                          <a:solidFill>
                            <a:srgbClr val="000000"/>
                          </a:solidFill>
                          <a:effectLst/>
                          <a:latin typeface="Arial" panose="020B0604020202020204" pitchFamily="34" charset="0"/>
                        </a:rPr>
                        <a:t>Sponsored Loan Transactions By Sector: 3Q 2025</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18</a:t>
                      </a:r>
                    </a:p>
                  </a:txBody>
                  <a:tcPr marL="9525" marR="9525" marT="9525" marB="0" anchor="b">
                    <a:lnL>
                      <a:noFill/>
                    </a:lnL>
                    <a:lnR>
                      <a:noFill/>
                    </a:lnR>
                    <a:lnT>
                      <a:noFill/>
                    </a:lnT>
                    <a:lnB>
                      <a:noFill/>
                    </a:lnB>
                    <a:noFill/>
                  </a:tcPr>
                </a:tc>
                <a:extLst>
                  <a:ext uri="{0D108BD9-81ED-4DB2-BD59-A6C34878D82A}">
                    <a16:rowId xmlns:a16="http://schemas.microsoft.com/office/drawing/2014/main" val="971185877"/>
                  </a:ext>
                </a:extLst>
              </a:tr>
              <a:tr h="240658">
                <a:tc>
                  <a:txBody>
                    <a:bodyPr/>
                    <a:lstStyle/>
                    <a:p>
                      <a:pPr algn="l" rtl="0" fontAlgn="b"/>
                      <a:r>
                        <a:rPr lang="en-US" sz="900" b="0" i="0" u="none" strike="noStrike">
                          <a:solidFill>
                            <a:srgbClr val="000000"/>
                          </a:solidFill>
                          <a:effectLst/>
                          <a:latin typeface="Arial" panose="020B0604020202020204" pitchFamily="34" charset="0"/>
                        </a:rPr>
                        <a:t>Distribution by Senior Deal Size – All Sponsored Transactions</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19</a:t>
                      </a:r>
                    </a:p>
                  </a:txBody>
                  <a:tcPr marL="9525" marR="9525" marT="9525" marB="0" anchor="b">
                    <a:lnL>
                      <a:noFill/>
                    </a:lnL>
                    <a:lnR>
                      <a:noFill/>
                    </a:lnR>
                    <a:lnT>
                      <a:noFill/>
                    </a:lnT>
                    <a:lnB>
                      <a:noFill/>
                    </a:lnB>
                    <a:noFill/>
                  </a:tcPr>
                </a:tc>
                <a:extLst>
                  <a:ext uri="{0D108BD9-81ED-4DB2-BD59-A6C34878D82A}">
                    <a16:rowId xmlns:a16="http://schemas.microsoft.com/office/drawing/2014/main" val="3834920018"/>
                  </a:ext>
                </a:extLst>
              </a:tr>
              <a:tr h="240658">
                <a:tc>
                  <a:txBody>
                    <a:bodyPr/>
                    <a:lstStyle/>
                    <a:p>
                      <a:pPr algn="l" rtl="0" fontAlgn="b"/>
                      <a:r>
                        <a:rPr lang="en-US" sz="900" b="0" i="0" u="none" strike="noStrike">
                          <a:solidFill>
                            <a:srgbClr val="000000"/>
                          </a:solidFill>
                          <a:effectLst/>
                          <a:latin typeface="Arial" panose="020B0604020202020204" pitchFamily="34" charset="0"/>
                        </a:rPr>
                        <a:t>Sponsored Cov-Lite Institutional Volume</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20</a:t>
                      </a:r>
                    </a:p>
                  </a:txBody>
                  <a:tcPr marL="9525" marR="9525" marT="9525" marB="0" anchor="b">
                    <a:lnL>
                      <a:noFill/>
                    </a:lnL>
                    <a:lnR>
                      <a:noFill/>
                    </a:lnR>
                    <a:lnT>
                      <a:noFill/>
                    </a:lnT>
                    <a:lnB>
                      <a:noFill/>
                    </a:lnB>
                    <a:noFill/>
                  </a:tcPr>
                </a:tc>
                <a:extLst>
                  <a:ext uri="{0D108BD9-81ED-4DB2-BD59-A6C34878D82A}">
                    <a16:rowId xmlns:a16="http://schemas.microsoft.com/office/drawing/2014/main" val="4116688645"/>
                  </a:ext>
                </a:extLst>
              </a:tr>
              <a:tr h="240658">
                <a:tc>
                  <a:txBody>
                    <a:bodyPr/>
                    <a:lstStyle/>
                    <a:p>
                      <a:pPr algn="l" rtl="0" fontAlgn="b"/>
                      <a:r>
                        <a:rPr lang="en-US" sz="900" b="0" i="0" u="none" strike="noStrike">
                          <a:solidFill>
                            <a:srgbClr val="000000"/>
                          </a:solidFill>
                          <a:effectLst/>
                          <a:latin typeface="Arial" panose="020B0604020202020204" pitchFamily="34" charset="0"/>
                        </a:rPr>
                        <a:t>Sources of Funding - European Sponsored Borrowers</a:t>
                      </a:r>
                    </a:p>
                  </a:txBody>
                  <a:tcPr marL="9525" marR="9525" marT="9525" marB="0" anchor="b">
                    <a:lnL>
                      <a:noFill/>
                    </a:lnL>
                    <a:lnR>
                      <a:noFill/>
                    </a:lnR>
                    <a:lnT>
                      <a:noFill/>
                    </a:lnT>
                    <a:lnB>
                      <a:noFill/>
                    </a:lnB>
                    <a:noFill/>
                  </a:tcPr>
                </a:tc>
                <a:tc>
                  <a:txBody>
                    <a:bodyPr/>
                    <a:lstStyle/>
                    <a:p>
                      <a:pPr algn="l" rtl="0" fontAlgn="b"/>
                      <a:r>
                        <a:rPr lang="en-US" sz="900" b="0" i="0" u="none" strike="noStrike" dirty="0">
                          <a:solidFill>
                            <a:srgbClr val="000000"/>
                          </a:solidFill>
                          <a:effectLst/>
                          <a:latin typeface="Arial" panose="020B0604020202020204" pitchFamily="34" charset="0"/>
                        </a:rPr>
                        <a:t>pg. 21</a:t>
                      </a:r>
                    </a:p>
                  </a:txBody>
                  <a:tcPr marL="9525" marR="9525" marT="9525" marB="0" anchor="b">
                    <a:lnL>
                      <a:noFill/>
                    </a:lnL>
                    <a:lnR>
                      <a:noFill/>
                    </a:lnR>
                    <a:lnT>
                      <a:noFill/>
                    </a:lnT>
                    <a:lnB>
                      <a:noFill/>
                    </a:lnB>
                    <a:noFill/>
                  </a:tcPr>
                </a:tc>
                <a:extLst>
                  <a:ext uri="{0D108BD9-81ED-4DB2-BD59-A6C34878D82A}">
                    <a16:rowId xmlns:a16="http://schemas.microsoft.com/office/drawing/2014/main" val="276312270"/>
                  </a:ext>
                </a:extLst>
              </a:tr>
            </a:tbl>
          </a:graphicData>
        </a:graphic>
      </p:graphicFrame>
    </p:spTree>
    <p:extLst>
      <p:ext uri="{BB962C8B-B14F-4D97-AF65-F5344CB8AC3E}">
        <p14:creationId xmlns:p14="http://schemas.microsoft.com/office/powerpoint/2010/main" val="2291874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Avg. Equity Contribution to Buyouts</a:t>
            </a:r>
          </a:p>
        </p:txBody>
      </p:sp>
      <p:sp>
        <p:nvSpPr>
          <p:cNvPr id="3" name="Text Box 4">
            <a:extLst>
              <a:ext uri="{FF2B5EF4-FFF2-40B4-BE49-F238E27FC236}">
                <a16:creationId xmlns:a16="http://schemas.microsoft.com/office/drawing/2014/main" id="{D31CAFAC-328E-68D4-2926-ACAE8856A74F}"/>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Equity includes shareholder loans, common equity and preferred stock down streamed to the operating company as common equity as well as vendor note proceeds.</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a:t>
            </a:r>
          </a:p>
        </p:txBody>
      </p:sp>
      <p:graphicFrame>
        <p:nvGraphicFramePr>
          <p:cNvPr id="4" name="Object 2">
            <a:extLst>
              <a:ext uri="{FF2B5EF4-FFF2-40B4-BE49-F238E27FC236}">
                <a16:creationId xmlns:a16="http://schemas.microsoft.com/office/drawing/2014/main" id="{04753CB2-4E99-F618-A15B-BEF495A65919}"/>
              </a:ext>
            </a:extLst>
          </p:cNvPr>
          <p:cNvGraphicFramePr>
            <a:graphicFrameLocks/>
          </p:cNvGraphicFramePr>
          <p:nvPr>
            <p:extLst>
              <p:ext uri="{D42A27DB-BD31-4B8C-83A1-F6EECF244321}">
                <p14:modId xmlns:p14="http://schemas.microsoft.com/office/powerpoint/2010/main" val="456178189"/>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9435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Avg. Equity Contribution to Buyouts by Transaction Size: €1B or More</a:t>
            </a:r>
          </a:p>
        </p:txBody>
      </p:sp>
      <p:sp>
        <p:nvSpPr>
          <p:cNvPr id="3" name="Text Box 4">
            <a:extLst>
              <a:ext uri="{FF2B5EF4-FFF2-40B4-BE49-F238E27FC236}">
                <a16:creationId xmlns:a16="http://schemas.microsoft.com/office/drawing/2014/main" id="{D31CAFAC-328E-68D4-2926-ACAE8856A74F}"/>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Equity includes shareholder loans, common equity and preferred stock down streamed to the operating company as common equity as well as vendor note proceeds.</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 </a:t>
            </a:r>
          </a:p>
        </p:txBody>
      </p:sp>
      <p:graphicFrame>
        <p:nvGraphicFramePr>
          <p:cNvPr id="5" name="Object 15">
            <a:extLst>
              <a:ext uri="{FF2B5EF4-FFF2-40B4-BE49-F238E27FC236}">
                <a16:creationId xmlns:a16="http://schemas.microsoft.com/office/drawing/2014/main" id="{B74750F5-E885-F270-08E7-88E1CC291975}"/>
              </a:ext>
            </a:extLst>
          </p:cNvPr>
          <p:cNvGraphicFramePr>
            <a:graphicFrameLocks/>
          </p:cNvGraphicFramePr>
          <p:nvPr>
            <p:extLst>
              <p:ext uri="{D42A27DB-BD31-4B8C-83A1-F6EECF244321}">
                <p14:modId xmlns:p14="http://schemas.microsoft.com/office/powerpoint/2010/main" val="1581952730"/>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099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Avg. Equity Contribution to Buyouts by Transaction Size: €500M or More</a:t>
            </a:r>
          </a:p>
        </p:txBody>
      </p:sp>
      <p:sp>
        <p:nvSpPr>
          <p:cNvPr id="3" name="Text Box 4">
            <a:extLst>
              <a:ext uri="{FF2B5EF4-FFF2-40B4-BE49-F238E27FC236}">
                <a16:creationId xmlns:a16="http://schemas.microsoft.com/office/drawing/2014/main" id="{D31CAFAC-328E-68D4-2926-ACAE8856A74F}"/>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Equity includes shareholder loans, common equity and preferred stock down streamed to the operating company as common equity as well as vendor note proceeds.</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 </a:t>
            </a:r>
          </a:p>
        </p:txBody>
      </p:sp>
      <p:graphicFrame>
        <p:nvGraphicFramePr>
          <p:cNvPr id="4" name="Object 13">
            <a:extLst>
              <a:ext uri="{FF2B5EF4-FFF2-40B4-BE49-F238E27FC236}">
                <a16:creationId xmlns:a16="http://schemas.microsoft.com/office/drawing/2014/main" id="{4E5713E8-6E21-0640-87F7-703672953956}"/>
              </a:ext>
            </a:extLst>
          </p:cNvPr>
          <p:cNvGraphicFramePr>
            <a:graphicFrameLocks/>
          </p:cNvGraphicFramePr>
          <p:nvPr>
            <p:extLst>
              <p:ext uri="{D42A27DB-BD31-4B8C-83A1-F6EECF244321}">
                <p14:modId xmlns:p14="http://schemas.microsoft.com/office/powerpoint/2010/main" val="887667971"/>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1249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a:xfrm>
            <a:off x="471529" y="225383"/>
            <a:ext cx="7019925" cy="284163"/>
          </a:xfrm>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81054" y="682582"/>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Average Sources of Proceeds of Buyouts: LTM September-25</a:t>
            </a:r>
          </a:p>
        </p:txBody>
      </p:sp>
      <p:sp>
        <p:nvSpPr>
          <p:cNvPr id="3" name="Text Box 4">
            <a:extLst>
              <a:ext uri="{FF2B5EF4-FFF2-40B4-BE49-F238E27FC236}">
                <a16:creationId xmlns:a16="http://schemas.microsoft.com/office/drawing/2014/main" id="{D31CAFAC-328E-68D4-2926-ACAE8856A74F}"/>
              </a:ext>
            </a:extLst>
          </p:cNvPr>
          <p:cNvSpPr txBox="1">
            <a:spLocks noChangeArrowheads="1"/>
          </p:cNvSpPr>
          <p:nvPr/>
        </p:nvSpPr>
        <p:spPr bwMode="auto">
          <a:xfrm>
            <a:off x="557254" y="5843546"/>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Excluding Platform Acquisitions and Other Sponsor Driven Transactions.</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 </a:t>
            </a:r>
          </a:p>
        </p:txBody>
      </p:sp>
      <p:graphicFrame>
        <p:nvGraphicFramePr>
          <p:cNvPr id="4" name="Table 3">
            <a:extLst>
              <a:ext uri="{FF2B5EF4-FFF2-40B4-BE49-F238E27FC236}">
                <a16:creationId xmlns:a16="http://schemas.microsoft.com/office/drawing/2014/main" id="{6F9670AC-75FA-0795-5887-7FA08F6554D6}"/>
              </a:ext>
            </a:extLst>
          </p:cNvPr>
          <p:cNvGraphicFramePr>
            <a:graphicFrameLocks noGrp="1"/>
          </p:cNvGraphicFramePr>
          <p:nvPr>
            <p:extLst>
              <p:ext uri="{D42A27DB-BD31-4B8C-83A1-F6EECF244321}">
                <p14:modId xmlns:p14="http://schemas.microsoft.com/office/powerpoint/2010/main" val="3795220955"/>
              </p:ext>
            </p:extLst>
          </p:nvPr>
        </p:nvGraphicFramePr>
        <p:xfrm>
          <a:off x="471529" y="1042945"/>
          <a:ext cx="5070530" cy="4475260"/>
        </p:xfrm>
        <a:graphic>
          <a:graphicData uri="http://schemas.openxmlformats.org/drawingml/2006/table">
            <a:tbl>
              <a:tblPr/>
              <a:tblGrid>
                <a:gridCol w="2483525">
                  <a:extLst>
                    <a:ext uri="{9D8B030D-6E8A-4147-A177-3AD203B41FA5}">
                      <a16:colId xmlns:a16="http://schemas.microsoft.com/office/drawing/2014/main" val="2900597146"/>
                    </a:ext>
                  </a:extLst>
                </a:gridCol>
                <a:gridCol w="2587005">
                  <a:extLst>
                    <a:ext uri="{9D8B030D-6E8A-4147-A177-3AD203B41FA5}">
                      <a16:colId xmlns:a16="http://schemas.microsoft.com/office/drawing/2014/main" val="1858364473"/>
                    </a:ext>
                  </a:extLst>
                </a:gridCol>
              </a:tblGrid>
              <a:tr h="223763">
                <a:tc>
                  <a:txBody>
                    <a:bodyPr/>
                    <a:lstStyle/>
                    <a:p>
                      <a:pPr algn="l" fontAlgn="ctr"/>
                      <a:r>
                        <a:rPr lang="en-GB" sz="1000" b="1" i="0" u="none" strike="noStrike">
                          <a:solidFill>
                            <a:srgbClr val="FFFFFF"/>
                          </a:solidFill>
                          <a:effectLst/>
                          <a:latin typeface="Arial Narrow" panose="020B0606020202030204" pitchFamily="34" charset="0"/>
                        </a:rPr>
                        <a:t>Total Sources Breakdown</a:t>
                      </a:r>
                    </a:p>
                  </a:txBody>
                  <a:tcPr marL="0" marR="0" marT="0" marB="0" anchor="ctr">
                    <a:lnL>
                      <a:noFill/>
                    </a:lnL>
                    <a:lnR>
                      <a:noFill/>
                    </a:lnR>
                    <a:lnT>
                      <a:noFill/>
                    </a:lnT>
                    <a:lnB>
                      <a:noFill/>
                    </a:lnB>
                    <a:solidFill>
                      <a:srgbClr val="051C38"/>
                    </a:solidFill>
                  </a:tcPr>
                </a:tc>
                <a:tc>
                  <a:txBody>
                    <a:bodyPr/>
                    <a:lstStyle/>
                    <a:p>
                      <a:pPr algn="l" fontAlgn="ctr"/>
                      <a:r>
                        <a:rPr lang="en-GB" sz="1000" b="1" i="0" u="none" strike="noStrike" dirty="0">
                          <a:solidFill>
                            <a:srgbClr val="FFFFFF"/>
                          </a:solidFill>
                          <a:effectLst/>
                          <a:latin typeface="Arial Narrow" panose="020B0606020202030204" pitchFamily="34" charset="0"/>
                        </a:rPr>
                        <a:t>Europe</a:t>
                      </a:r>
                    </a:p>
                  </a:txBody>
                  <a:tcPr marL="0" marR="0" marT="0" marB="0" anchor="ctr">
                    <a:lnL>
                      <a:noFill/>
                    </a:lnL>
                    <a:lnR>
                      <a:noFill/>
                    </a:lnR>
                    <a:lnT>
                      <a:noFill/>
                    </a:lnT>
                    <a:lnB>
                      <a:noFill/>
                    </a:lnB>
                    <a:solidFill>
                      <a:srgbClr val="051C38"/>
                    </a:solidFill>
                  </a:tcPr>
                </a:tc>
                <a:extLst>
                  <a:ext uri="{0D108BD9-81ED-4DB2-BD59-A6C34878D82A}">
                    <a16:rowId xmlns:a16="http://schemas.microsoft.com/office/drawing/2014/main" val="3777085805"/>
                  </a:ext>
                </a:extLst>
              </a:tr>
              <a:tr h="223763">
                <a:tc>
                  <a:txBody>
                    <a:bodyPr/>
                    <a:lstStyle/>
                    <a:p>
                      <a:pPr algn="l" fontAlgn="ctr"/>
                      <a:r>
                        <a:rPr lang="en-GB" sz="1000" b="1" i="0" u="none" strike="noStrike" dirty="0">
                          <a:solidFill>
                            <a:srgbClr val="FFFFFF"/>
                          </a:solidFill>
                          <a:effectLst/>
                          <a:latin typeface="Arial Narrow" panose="020B0606020202030204" pitchFamily="34" charset="0"/>
                        </a:rPr>
                        <a:t>Bank Debt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38.94%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84209622"/>
                  </a:ext>
                </a:extLst>
              </a:tr>
              <a:tr h="223763">
                <a:tc>
                  <a:txBody>
                    <a:bodyPr/>
                    <a:lstStyle/>
                    <a:p>
                      <a:pPr algn="l" fontAlgn="ctr"/>
                      <a:r>
                        <a:rPr lang="en-GB" sz="1000" b="1" i="0" u="none" strike="noStrike">
                          <a:solidFill>
                            <a:srgbClr val="FFFFFF"/>
                          </a:solidFill>
                          <a:effectLst/>
                          <a:latin typeface="Arial Narrow" panose="020B0606020202030204" pitchFamily="34" charset="0"/>
                        </a:rPr>
                        <a:t>2nd Lien Debt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0.00%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extLst>
                  <a:ext uri="{0D108BD9-81ED-4DB2-BD59-A6C34878D82A}">
                    <a16:rowId xmlns:a16="http://schemas.microsoft.com/office/drawing/2014/main" val="3500621399"/>
                  </a:ext>
                </a:extLst>
              </a:tr>
              <a:tr h="223763">
                <a:tc>
                  <a:txBody>
                    <a:bodyPr/>
                    <a:lstStyle/>
                    <a:p>
                      <a:pPr algn="l" fontAlgn="ctr"/>
                      <a:r>
                        <a:rPr lang="en-GB" sz="1000" b="1" i="0" u="none" strike="noStrike">
                          <a:solidFill>
                            <a:srgbClr val="FFFFFF"/>
                          </a:solidFill>
                          <a:effectLst/>
                          <a:latin typeface="Arial Narrow" panose="020B0606020202030204" pitchFamily="34" charset="0"/>
                        </a:rPr>
                        <a:t>Secured HY Bond</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9.76%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576819920"/>
                  </a:ext>
                </a:extLst>
              </a:tr>
              <a:tr h="223763">
                <a:tc>
                  <a:txBody>
                    <a:bodyPr/>
                    <a:lstStyle/>
                    <a:p>
                      <a:pPr algn="l" fontAlgn="ctr"/>
                      <a:r>
                        <a:rPr lang="en-GB" sz="1000" b="1" i="0" u="none" strike="noStrike">
                          <a:solidFill>
                            <a:srgbClr val="FFFFFF"/>
                          </a:solidFill>
                          <a:effectLst/>
                          <a:latin typeface="Arial Narrow" panose="020B0606020202030204" pitchFamily="34" charset="0"/>
                        </a:rPr>
                        <a:t>Sr Unsec. HY Bond</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0.00%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extLst>
                  <a:ext uri="{0D108BD9-81ED-4DB2-BD59-A6C34878D82A}">
                    <a16:rowId xmlns:a16="http://schemas.microsoft.com/office/drawing/2014/main" val="2468013777"/>
                  </a:ext>
                </a:extLst>
              </a:tr>
              <a:tr h="223763">
                <a:tc>
                  <a:txBody>
                    <a:bodyPr/>
                    <a:lstStyle/>
                    <a:p>
                      <a:pPr algn="l" fontAlgn="ctr"/>
                      <a:r>
                        <a:rPr lang="en-GB" sz="1000" b="1" i="0" u="none" strike="noStrike">
                          <a:solidFill>
                            <a:srgbClr val="FFFFFF"/>
                          </a:solidFill>
                          <a:effectLst/>
                          <a:latin typeface="Arial Narrow" panose="020B0606020202030204" pitchFamily="34" charset="0"/>
                        </a:rPr>
                        <a:t>Total Debt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48.71%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74944159"/>
                  </a:ext>
                </a:extLst>
              </a:tr>
              <a:tr h="223763">
                <a:tc>
                  <a:txBody>
                    <a:bodyPr/>
                    <a:lstStyle/>
                    <a:p>
                      <a:pPr algn="l" fontAlgn="ctr"/>
                      <a:r>
                        <a:rPr lang="en-GB" sz="1000" b="1" i="0" u="none" strike="noStrike" dirty="0">
                          <a:solidFill>
                            <a:srgbClr val="FFFFFF"/>
                          </a:solidFill>
                          <a:effectLst/>
                          <a:latin typeface="Arial Narrow" panose="020B0606020202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extLst>
                  <a:ext uri="{0D108BD9-81ED-4DB2-BD59-A6C34878D82A}">
                    <a16:rowId xmlns:a16="http://schemas.microsoft.com/office/drawing/2014/main" val="772320899"/>
                  </a:ext>
                </a:extLst>
              </a:tr>
              <a:tr h="223763">
                <a:tc>
                  <a:txBody>
                    <a:bodyPr/>
                    <a:lstStyle/>
                    <a:p>
                      <a:pPr algn="l" fontAlgn="ctr"/>
                      <a:r>
                        <a:rPr lang="en-GB" sz="1000" b="1" i="0" u="none" strike="noStrike">
                          <a:solidFill>
                            <a:srgbClr val="FFFFFF"/>
                          </a:solidFill>
                          <a:effectLst/>
                          <a:latin typeface="Arial Narrow" panose="020B0606020202030204" pitchFamily="34" charset="0"/>
                        </a:rPr>
                        <a:t>Preferred Equity</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0.00%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30792435"/>
                  </a:ext>
                </a:extLst>
              </a:tr>
              <a:tr h="223763">
                <a:tc>
                  <a:txBody>
                    <a:bodyPr/>
                    <a:lstStyle/>
                    <a:p>
                      <a:pPr algn="l" fontAlgn="ctr"/>
                      <a:r>
                        <a:rPr lang="en-GB" sz="1000" b="1" i="0" u="none" strike="noStrike">
                          <a:solidFill>
                            <a:srgbClr val="FFFFFF"/>
                          </a:solidFill>
                          <a:effectLst/>
                          <a:latin typeface="Arial Narrow" panose="020B0606020202030204" pitchFamily="34" charset="0"/>
                        </a:rPr>
                        <a:t>Shareholder Loan</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0.00%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extLst>
                  <a:ext uri="{0D108BD9-81ED-4DB2-BD59-A6C34878D82A}">
                    <a16:rowId xmlns:a16="http://schemas.microsoft.com/office/drawing/2014/main" val="4123915084"/>
                  </a:ext>
                </a:extLst>
              </a:tr>
              <a:tr h="223763">
                <a:tc>
                  <a:txBody>
                    <a:bodyPr/>
                    <a:lstStyle/>
                    <a:p>
                      <a:pPr algn="l" fontAlgn="ctr"/>
                      <a:r>
                        <a:rPr lang="en-GB" sz="1000" b="1" i="0" u="none" strike="noStrike">
                          <a:solidFill>
                            <a:srgbClr val="FFFFFF"/>
                          </a:solidFill>
                          <a:effectLst/>
                          <a:latin typeface="Arial Narrow" panose="020B0606020202030204" pitchFamily="34" charset="0"/>
                        </a:rPr>
                        <a:t>Rollover Equity</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0.00%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38529447"/>
                  </a:ext>
                </a:extLst>
              </a:tr>
              <a:tr h="223763">
                <a:tc>
                  <a:txBody>
                    <a:bodyPr/>
                    <a:lstStyle/>
                    <a:p>
                      <a:pPr algn="l" fontAlgn="ctr"/>
                      <a:r>
                        <a:rPr lang="en-GB" sz="1000" b="1" i="0" u="none" strike="noStrike">
                          <a:solidFill>
                            <a:srgbClr val="FFFFFF"/>
                          </a:solidFill>
                          <a:effectLst/>
                          <a:latin typeface="Arial Narrow" panose="020B0606020202030204" pitchFamily="34" charset="0"/>
                        </a:rPr>
                        <a:t>Common Equity</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46.27%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extLst>
                  <a:ext uri="{0D108BD9-81ED-4DB2-BD59-A6C34878D82A}">
                    <a16:rowId xmlns:a16="http://schemas.microsoft.com/office/drawing/2014/main" val="2964176208"/>
                  </a:ext>
                </a:extLst>
              </a:tr>
              <a:tr h="223763">
                <a:tc>
                  <a:txBody>
                    <a:bodyPr/>
                    <a:lstStyle/>
                    <a:p>
                      <a:pPr algn="l" fontAlgn="ctr"/>
                      <a:r>
                        <a:rPr lang="en-GB" sz="1000" b="1" i="0" u="none" strike="noStrike">
                          <a:solidFill>
                            <a:srgbClr val="FFFFFF"/>
                          </a:solidFill>
                          <a:effectLst/>
                          <a:latin typeface="Arial Narrow" panose="020B0606020202030204" pitchFamily="34" charset="0"/>
                        </a:rPr>
                        <a:t>Total Equity</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46.27%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69554799"/>
                  </a:ext>
                </a:extLst>
              </a:tr>
              <a:tr h="223763">
                <a:tc>
                  <a:txBody>
                    <a:bodyPr/>
                    <a:lstStyle/>
                    <a:p>
                      <a:pPr algn="l" fontAlgn="ctr"/>
                      <a:r>
                        <a:rPr lang="en-GB" sz="1000" b="1" i="0" u="none" strike="noStrike">
                          <a:solidFill>
                            <a:srgbClr val="FFFFFF"/>
                          </a:solidFill>
                          <a:effectLst/>
                          <a:latin typeface="Arial Narrow" panose="020B0606020202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extLst>
                  <a:ext uri="{0D108BD9-81ED-4DB2-BD59-A6C34878D82A}">
                    <a16:rowId xmlns:a16="http://schemas.microsoft.com/office/drawing/2014/main" val="3155485525"/>
                  </a:ext>
                </a:extLst>
              </a:tr>
              <a:tr h="223763">
                <a:tc>
                  <a:txBody>
                    <a:bodyPr/>
                    <a:lstStyle/>
                    <a:p>
                      <a:pPr algn="l" fontAlgn="ctr"/>
                      <a:r>
                        <a:rPr lang="en-GB" sz="1000" b="1" i="0" u="none" strike="noStrike">
                          <a:solidFill>
                            <a:srgbClr val="FFFFFF"/>
                          </a:solidFill>
                          <a:effectLst/>
                          <a:latin typeface="Arial Narrow" panose="020B0606020202030204" pitchFamily="34" charset="0"/>
                        </a:rPr>
                        <a:t>Total Sub Debt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2.05%</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701098326"/>
                  </a:ext>
                </a:extLst>
              </a:tr>
              <a:tr h="223763">
                <a:tc>
                  <a:txBody>
                    <a:bodyPr/>
                    <a:lstStyle/>
                    <a:p>
                      <a:pPr algn="l" fontAlgn="ctr"/>
                      <a:r>
                        <a:rPr lang="en-GB" sz="1000" b="1" i="0" u="none" strike="noStrike">
                          <a:solidFill>
                            <a:srgbClr val="FFFFFF"/>
                          </a:solidFill>
                          <a:effectLst/>
                          <a:latin typeface="Arial Narrow" panose="020B0606020202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extLst>
                  <a:ext uri="{0D108BD9-81ED-4DB2-BD59-A6C34878D82A}">
                    <a16:rowId xmlns:a16="http://schemas.microsoft.com/office/drawing/2014/main" val="1446613400"/>
                  </a:ext>
                </a:extLst>
              </a:tr>
              <a:tr h="223763">
                <a:tc>
                  <a:txBody>
                    <a:bodyPr/>
                    <a:lstStyle/>
                    <a:p>
                      <a:pPr algn="l" fontAlgn="ctr"/>
                      <a:r>
                        <a:rPr lang="en-GB" sz="1000" b="1" i="0" u="none" strike="noStrike">
                          <a:solidFill>
                            <a:srgbClr val="FFFFFF"/>
                          </a:solidFill>
                          <a:effectLst/>
                          <a:latin typeface="Arial Narrow" panose="020B0606020202030204" pitchFamily="34" charset="0"/>
                        </a:rPr>
                        <a:t>Other Sources</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2.96%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83095927"/>
                  </a:ext>
                </a:extLst>
              </a:tr>
              <a:tr h="223763">
                <a:tc>
                  <a:txBody>
                    <a:bodyPr/>
                    <a:lstStyle/>
                    <a:p>
                      <a:pPr algn="l" fontAlgn="ctr"/>
                      <a:r>
                        <a:rPr lang="en-GB" sz="1000" b="1" i="0" u="none" strike="noStrike">
                          <a:solidFill>
                            <a:srgbClr val="FFFFFF"/>
                          </a:solidFill>
                          <a:effectLst/>
                          <a:latin typeface="Arial Narrow" panose="020B0606020202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extLst>
                  <a:ext uri="{0D108BD9-81ED-4DB2-BD59-A6C34878D82A}">
                    <a16:rowId xmlns:a16="http://schemas.microsoft.com/office/drawing/2014/main" val="2626738016"/>
                  </a:ext>
                </a:extLst>
              </a:tr>
              <a:tr h="223763">
                <a:tc>
                  <a:txBody>
                    <a:bodyPr/>
                    <a:lstStyle/>
                    <a:p>
                      <a:pPr algn="l" fontAlgn="ctr"/>
                      <a:r>
                        <a:rPr lang="en-GB" sz="1000" b="1" i="0" u="none" strike="noStrike">
                          <a:solidFill>
                            <a:srgbClr val="FFFFFF"/>
                          </a:solidFill>
                          <a:effectLst/>
                          <a:latin typeface="Arial Narrow" panose="020B0606020202030204" pitchFamily="34" charset="0"/>
                        </a:rPr>
                        <a:t>Number of Observations</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10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89711196"/>
                  </a:ext>
                </a:extLst>
              </a:tr>
              <a:tr h="223763">
                <a:tc>
                  <a:txBody>
                    <a:bodyPr/>
                    <a:lstStyle/>
                    <a:p>
                      <a:pPr algn="l" fontAlgn="ctr"/>
                      <a:r>
                        <a:rPr lang="en-GB" sz="1000" b="1" i="0" u="none" strike="noStrike">
                          <a:solidFill>
                            <a:srgbClr val="FFFFFF"/>
                          </a:solidFill>
                          <a:effectLst/>
                          <a:latin typeface="Arial Narrow" panose="020B0606020202030204" pitchFamily="34" charset="0"/>
                        </a:rPr>
                        <a:t>Average Sources (€M)</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5660.85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8F5EF"/>
                    </a:solidFill>
                  </a:tcPr>
                </a:tc>
                <a:extLst>
                  <a:ext uri="{0D108BD9-81ED-4DB2-BD59-A6C34878D82A}">
                    <a16:rowId xmlns:a16="http://schemas.microsoft.com/office/drawing/2014/main" val="3043675894"/>
                  </a:ext>
                </a:extLst>
              </a:tr>
              <a:tr h="223763">
                <a:tc>
                  <a:txBody>
                    <a:bodyPr/>
                    <a:lstStyle/>
                    <a:p>
                      <a:pPr algn="l" fontAlgn="ctr"/>
                      <a:r>
                        <a:rPr lang="en-GB" sz="1000" b="1" i="0" u="none" strike="noStrike" dirty="0">
                          <a:solidFill>
                            <a:srgbClr val="FFFFFF"/>
                          </a:solidFill>
                          <a:effectLst/>
                          <a:latin typeface="Arial Narrow" panose="020B0606020202030204" pitchFamily="34" charset="0"/>
                        </a:rPr>
                        <a:t>Average Sr Loan Size (€M)</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b"/>
                      <a:r>
                        <a:rPr lang="en-GB" sz="1000" b="0" i="0" u="none" strike="noStrike" dirty="0">
                          <a:solidFill>
                            <a:srgbClr val="000000"/>
                          </a:solidFill>
                          <a:effectLst/>
                          <a:latin typeface="Arial Narrow" panose="020B0606020202030204" pitchFamily="34" charset="0"/>
                        </a:rPr>
                        <a:t>959.15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14400462"/>
                  </a:ext>
                </a:extLst>
              </a:tr>
            </a:tbl>
          </a:graphicData>
        </a:graphic>
      </p:graphicFrame>
    </p:spTree>
    <p:extLst>
      <p:ext uri="{BB962C8B-B14F-4D97-AF65-F5344CB8AC3E}">
        <p14:creationId xmlns:p14="http://schemas.microsoft.com/office/powerpoint/2010/main" val="3978596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Average Sources of Proceeds of Buyouts – By Transaction Size: LTM September-25</a:t>
            </a:r>
          </a:p>
        </p:txBody>
      </p:sp>
      <p:sp>
        <p:nvSpPr>
          <p:cNvPr id="3" name="Text Box 4">
            <a:extLst>
              <a:ext uri="{FF2B5EF4-FFF2-40B4-BE49-F238E27FC236}">
                <a16:creationId xmlns:a16="http://schemas.microsoft.com/office/drawing/2014/main" id="{D31CAFAC-328E-68D4-2926-ACAE8856A74F}"/>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Excluding Platform Acquisitions and Other Sponsor Driven Transactions.</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 </a:t>
            </a:r>
          </a:p>
        </p:txBody>
      </p:sp>
      <p:graphicFrame>
        <p:nvGraphicFramePr>
          <p:cNvPr id="8" name="Table 7">
            <a:extLst>
              <a:ext uri="{FF2B5EF4-FFF2-40B4-BE49-F238E27FC236}">
                <a16:creationId xmlns:a16="http://schemas.microsoft.com/office/drawing/2014/main" id="{FEC1D516-01BF-C10A-2B85-3EC481361549}"/>
              </a:ext>
            </a:extLst>
          </p:cNvPr>
          <p:cNvGraphicFramePr>
            <a:graphicFrameLocks noGrp="1"/>
          </p:cNvGraphicFramePr>
          <p:nvPr>
            <p:extLst>
              <p:ext uri="{D42A27DB-BD31-4B8C-83A1-F6EECF244321}">
                <p14:modId xmlns:p14="http://schemas.microsoft.com/office/powerpoint/2010/main" val="883744943"/>
              </p:ext>
            </p:extLst>
          </p:nvPr>
        </p:nvGraphicFramePr>
        <p:xfrm>
          <a:off x="447675" y="1163636"/>
          <a:ext cx="6646628" cy="4563891"/>
        </p:xfrm>
        <a:graphic>
          <a:graphicData uri="http://schemas.openxmlformats.org/drawingml/2006/table">
            <a:tbl>
              <a:tblPr/>
              <a:tblGrid>
                <a:gridCol w="1661657">
                  <a:extLst>
                    <a:ext uri="{9D8B030D-6E8A-4147-A177-3AD203B41FA5}">
                      <a16:colId xmlns:a16="http://schemas.microsoft.com/office/drawing/2014/main" val="3730887788"/>
                    </a:ext>
                  </a:extLst>
                </a:gridCol>
                <a:gridCol w="1661657">
                  <a:extLst>
                    <a:ext uri="{9D8B030D-6E8A-4147-A177-3AD203B41FA5}">
                      <a16:colId xmlns:a16="http://schemas.microsoft.com/office/drawing/2014/main" val="3080191599"/>
                    </a:ext>
                  </a:extLst>
                </a:gridCol>
                <a:gridCol w="1661657">
                  <a:extLst>
                    <a:ext uri="{9D8B030D-6E8A-4147-A177-3AD203B41FA5}">
                      <a16:colId xmlns:a16="http://schemas.microsoft.com/office/drawing/2014/main" val="4132636178"/>
                    </a:ext>
                  </a:extLst>
                </a:gridCol>
                <a:gridCol w="1661657">
                  <a:extLst>
                    <a:ext uri="{9D8B030D-6E8A-4147-A177-3AD203B41FA5}">
                      <a16:colId xmlns:a16="http://schemas.microsoft.com/office/drawing/2014/main" val="1472859105"/>
                    </a:ext>
                  </a:extLst>
                </a:gridCol>
              </a:tblGrid>
              <a:tr h="439069">
                <a:tc>
                  <a:txBody>
                    <a:bodyPr/>
                    <a:lstStyle/>
                    <a:p>
                      <a:pPr algn="l" rtl="0" fontAlgn="ctr"/>
                      <a:r>
                        <a:rPr lang="en-GB" sz="1000" b="1" i="0" u="none" strike="noStrike" dirty="0">
                          <a:solidFill>
                            <a:srgbClr val="FFFFFF"/>
                          </a:solidFill>
                          <a:effectLst/>
                          <a:latin typeface="Arial Narrow" panose="020B0606020202030204" pitchFamily="34" charset="0"/>
                        </a:rPr>
                        <a:t>Total Sources Breakdown</a:t>
                      </a:r>
                    </a:p>
                  </a:txBody>
                  <a:tcPr marL="7650" marR="7650" marT="7650" marB="0" anchor="ctr">
                    <a:lnL>
                      <a:noFill/>
                    </a:lnL>
                    <a:lnR>
                      <a:noFill/>
                    </a:lnR>
                    <a:lnT>
                      <a:noFill/>
                    </a:lnT>
                    <a:lnB>
                      <a:noFill/>
                    </a:lnB>
                    <a:solidFill>
                      <a:srgbClr val="051C38"/>
                    </a:solidFill>
                  </a:tcPr>
                </a:tc>
                <a:tc>
                  <a:txBody>
                    <a:bodyPr/>
                    <a:lstStyle/>
                    <a:p>
                      <a:pPr algn="l" rtl="0" fontAlgn="ctr"/>
                      <a:r>
                        <a:rPr lang="en-GB" sz="1000" b="1" i="0" u="none" strike="noStrike" dirty="0">
                          <a:solidFill>
                            <a:srgbClr val="FFFFFF"/>
                          </a:solidFill>
                          <a:effectLst/>
                          <a:latin typeface="Arial Narrow" panose="020B0606020202030204" pitchFamily="34" charset="0"/>
                        </a:rPr>
                        <a:t>€1B or more</a:t>
                      </a:r>
                    </a:p>
                  </a:txBody>
                  <a:tcPr marL="7650" marR="7650" marT="7650" marB="0" anchor="ctr">
                    <a:lnL>
                      <a:noFill/>
                    </a:lnL>
                    <a:lnR>
                      <a:noFill/>
                    </a:lnR>
                    <a:lnT>
                      <a:noFill/>
                    </a:lnT>
                    <a:lnB>
                      <a:noFill/>
                    </a:lnB>
                    <a:solidFill>
                      <a:srgbClr val="051C38"/>
                    </a:solidFill>
                  </a:tcPr>
                </a:tc>
                <a:tc>
                  <a:txBody>
                    <a:bodyPr/>
                    <a:lstStyle/>
                    <a:p>
                      <a:pPr algn="l" rtl="0" fontAlgn="ctr"/>
                      <a:r>
                        <a:rPr lang="en-GB" sz="1000" b="1" i="0" u="none" strike="noStrike" dirty="0">
                          <a:solidFill>
                            <a:srgbClr val="FFFFFF"/>
                          </a:solidFill>
                          <a:effectLst/>
                          <a:latin typeface="Arial Narrow" panose="020B0606020202030204" pitchFamily="34" charset="0"/>
                        </a:rPr>
                        <a:t>€500M or more</a:t>
                      </a:r>
                    </a:p>
                  </a:txBody>
                  <a:tcPr marL="7650" marR="7650" marT="7650" marB="0" anchor="ctr">
                    <a:lnL>
                      <a:noFill/>
                    </a:lnL>
                    <a:lnR>
                      <a:noFill/>
                    </a:lnR>
                    <a:lnT>
                      <a:noFill/>
                    </a:lnT>
                    <a:lnB>
                      <a:noFill/>
                    </a:lnB>
                    <a:solidFill>
                      <a:srgbClr val="051C38"/>
                    </a:solidFill>
                  </a:tcPr>
                </a:tc>
                <a:tc>
                  <a:txBody>
                    <a:bodyPr/>
                    <a:lstStyle/>
                    <a:p>
                      <a:pPr algn="l" rtl="0" fontAlgn="ctr"/>
                      <a:r>
                        <a:rPr lang="en-GB" sz="1000" b="1" i="0" u="none" strike="noStrike" dirty="0">
                          <a:solidFill>
                            <a:srgbClr val="FFFFFF"/>
                          </a:solidFill>
                          <a:effectLst/>
                          <a:latin typeface="Arial Narrow" panose="020B0606020202030204" pitchFamily="34" charset="0"/>
                        </a:rPr>
                        <a:t>€250M-€500M</a:t>
                      </a:r>
                    </a:p>
                  </a:txBody>
                  <a:tcPr marL="7650" marR="7650" marT="7650" marB="0" anchor="ctr">
                    <a:lnL>
                      <a:noFill/>
                    </a:lnL>
                    <a:lnR>
                      <a:noFill/>
                    </a:lnR>
                    <a:lnT>
                      <a:noFill/>
                    </a:lnT>
                    <a:lnB>
                      <a:noFill/>
                    </a:lnB>
                    <a:solidFill>
                      <a:srgbClr val="051C38"/>
                    </a:solidFill>
                  </a:tcPr>
                </a:tc>
                <a:extLst>
                  <a:ext uri="{0D108BD9-81ED-4DB2-BD59-A6C34878D82A}">
                    <a16:rowId xmlns:a16="http://schemas.microsoft.com/office/drawing/2014/main" val="3926376695"/>
                  </a:ext>
                </a:extLst>
              </a:tr>
              <a:tr h="129138">
                <a:tc>
                  <a:txBody>
                    <a:bodyPr/>
                    <a:lstStyle/>
                    <a:p>
                      <a:pPr algn="l" rtl="0" fontAlgn="ctr"/>
                      <a:r>
                        <a:rPr lang="en-GB" sz="1000" b="1" i="0" u="none" strike="noStrike" dirty="0">
                          <a:solidFill>
                            <a:srgbClr val="FFFFFF"/>
                          </a:solidFill>
                          <a:effectLst/>
                          <a:latin typeface="Arial Narrow" panose="020B0606020202030204" pitchFamily="34" charset="0"/>
                        </a:rPr>
                        <a:t>Bank Debt</a:t>
                      </a:r>
                    </a:p>
                  </a:txBody>
                  <a:tcPr marL="7650" marR="7650" marT="7650" marB="0" anchor="ctr">
                    <a:lnL w="6350" cap="flat" cmpd="sng" algn="ctr">
                      <a:solidFill>
                        <a:srgbClr val="000000"/>
                      </a:solidFill>
                      <a:prstDash val="solid"/>
                      <a:round/>
                      <a:headEnd type="none" w="med" len="med"/>
                      <a:tailEnd type="none" w="med" len="med"/>
                    </a:lnL>
                    <a:lnR>
                      <a:noFill/>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36.5%</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38.9%</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extLst>
                  <a:ext uri="{0D108BD9-81ED-4DB2-BD59-A6C34878D82A}">
                    <a16:rowId xmlns:a16="http://schemas.microsoft.com/office/drawing/2014/main" val="3824630385"/>
                  </a:ext>
                </a:extLst>
              </a:tr>
              <a:tr h="219534">
                <a:tc>
                  <a:txBody>
                    <a:bodyPr/>
                    <a:lstStyle/>
                    <a:p>
                      <a:pPr algn="l" rtl="0" fontAlgn="ctr"/>
                      <a:r>
                        <a:rPr lang="en-GB" sz="1000" b="1" i="0" u="none" strike="noStrike" dirty="0">
                          <a:solidFill>
                            <a:srgbClr val="FFFFFF"/>
                          </a:solidFill>
                          <a:effectLst/>
                          <a:latin typeface="Arial Narrow" panose="020B0606020202030204" pitchFamily="34" charset="0"/>
                        </a:rPr>
                        <a:t>2nd Lien Debt</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293825584"/>
                  </a:ext>
                </a:extLst>
              </a:tr>
              <a:tr h="219534">
                <a:tc>
                  <a:txBody>
                    <a:bodyPr/>
                    <a:lstStyle/>
                    <a:p>
                      <a:pPr algn="l" rtl="0" fontAlgn="ctr"/>
                      <a:r>
                        <a:rPr lang="en-GB" sz="1000" b="1" i="0" u="none" strike="noStrike" dirty="0">
                          <a:solidFill>
                            <a:srgbClr val="FFFFFF"/>
                          </a:solidFill>
                          <a:effectLst/>
                          <a:latin typeface="Arial Narrow" panose="020B0606020202030204" pitchFamily="34" charset="0"/>
                        </a:rPr>
                        <a:t>Secured HY Bond</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10.8%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9.8%</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extLst>
                  <a:ext uri="{0D108BD9-81ED-4DB2-BD59-A6C34878D82A}">
                    <a16:rowId xmlns:a16="http://schemas.microsoft.com/office/drawing/2014/main" val="531968198"/>
                  </a:ext>
                </a:extLst>
              </a:tr>
              <a:tr h="219534">
                <a:tc>
                  <a:txBody>
                    <a:bodyPr/>
                    <a:lstStyle/>
                    <a:p>
                      <a:pPr algn="l" rtl="0" fontAlgn="ctr"/>
                      <a:r>
                        <a:rPr lang="en-GB" sz="1000" b="1" i="0" u="none" strike="noStrike" dirty="0">
                          <a:solidFill>
                            <a:srgbClr val="FFFFFF"/>
                          </a:solidFill>
                          <a:effectLst/>
                          <a:latin typeface="Arial Narrow" panose="020B0606020202030204" pitchFamily="34" charset="0"/>
                        </a:rPr>
                        <a:t>Sr </a:t>
                      </a:r>
                      <a:r>
                        <a:rPr lang="en-GB" sz="1000" b="1" i="0" u="none" strike="noStrike" dirty="0" err="1">
                          <a:solidFill>
                            <a:srgbClr val="FFFFFF"/>
                          </a:solidFill>
                          <a:effectLst/>
                          <a:latin typeface="Arial Narrow" panose="020B0606020202030204" pitchFamily="34" charset="0"/>
                        </a:rPr>
                        <a:t>Unsec</a:t>
                      </a:r>
                      <a:r>
                        <a:rPr lang="en-GB" sz="1000" b="1" i="0" u="none" strike="noStrike" dirty="0">
                          <a:solidFill>
                            <a:srgbClr val="FFFFFF"/>
                          </a:solidFill>
                          <a:effectLst/>
                          <a:latin typeface="Arial Narrow" panose="020B0606020202030204" pitchFamily="34" charset="0"/>
                        </a:rPr>
                        <a:t>. HY Bond</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440729171"/>
                  </a:ext>
                </a:extLst>
              </a:tr>
              <a:tr h="129138">
                <a:tc>
                  <a:txBody>
                    <a:bodyPr/>
                    <a:lstStyle/>
                    <a:p>
                      <a:pPr algn="l" rtl="0" fontAlgn="ctr"/>
                      <a:r>
                        <a:rPr lang="en-GB" sz="1000" b="1" i="0" u="none" strike="noStrike">
                          <a:solidFill>
                            <a:srgbClr val="FFFFFF"/>
                          </a:solidFill>
                          <a:effectLst/>
                          <a:latin typeface="Arial Narrow" panose="020B0606020202030204" pitchFamily="34" charset="0"/>
                        </a:rPr>
                        <a:t>Total Debt</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47.4%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48.7%</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extLst>
                  <a:ext uri="{0D108BD9-81ED-4DB2-BD59-A6C34878D82A}">
                    <a16:rowId xmlns:a16="http://schemas.microsoft.com/office/drawing/2014/main" val="119674536"/>
                  </a:ext>
                </a:extLst>
              </a:tr>
              <a:tr h="129138">
                <a:tc>
                  <a:txBody>
                    <a:bodyPr/>
                    <a:lstStyle/>
                    <a:p>
                      <a:pPr algn="l" rtl="0" fontAlgn="ctr"/>
                      <a:r>
                        <a:rPr lang="en-GB" sz="1000" b="1" i="0" u="none" strike="noStrike" dirty="0">
                          <a:solidFill>
                            <a:srgbClr val="FFFFFF"/>
                          </a:solidFill>
                          <a:effectLst/>
                          <a:latin typeface="Arial Narrow" panose="020B0606020202030204" pitchFamily="34"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049494267"/>
                  </a:ext>
                </a:extLst>
              </a:tr>
              <a:tr h="219534">
                <a:tc>
                  <a:txBody>
                    <a:bodyPr/>
                    <a:lstStyle/>
                    <a:p>
                      <a:pPr algn="l" rtl="0" fontAlgn="ctr"/>
                      <a:r>
                        <a:rPr lang="en-GB" sz="1000" b="1" i="0" u="none" strike="noStrike">
                          <a:solidFill>
                            <a:srgbClr val="FFFFFF"/>
                          </a:solidFill>
                          <a:effectLst/>
                          <a:latin typeface="Arial Narrow" panose="020B0606020202030204" pitchFamily="34" charset="0"/>
                        </a:rPr>
                        <a:t>Preferred Equity</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0.0%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extLst>
                  <a:ext uri="{0D108BD9-81ED-4DB2-BD59-A6C34878D82A}">
                    <a16:rowId xmlns:a16="http://schemas.microsoft.com/office/drawing/2014/main" val="148035497"/>
                  </a:ext>
                </a:extLst>
              </a:tr>
              <a:tr h="219534">
                <a:tc>
                  <a:txBody>
                    <a:bodyPr/>
                    <a:lstStyle/>
                    <a:p>
                      <a:pPr algn="l" rtl="0" fontAlgn="ctr"/>
                      <a:r>
                        <a:rPr lang="en-GB" sz="1000" b="1" i="0" u="none" strike="noStrike" dirty="0">
                          <a:solidFill>
                            <a:srgbClr val="FFFFFF"/>
                          </a:solidFill>
                          <a:effectLst/>
                          <a:latin typeface="Arial Narrow" panose="020B0606020202030204" pitchFamily="34" charset="0"/>
                        </a:rPr>
                        <a:t>Shareholder Loan</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322368996"/>
                  </a:ext>
                </a:extLst>
              </a:tr>
              <a:tr h="219534">
                <a:tc>
                  <a:txBody>
                    <a:bodyPr/>
                    <a:lstStyle/>
                    <a:p>
                      <a:pPr algn="l" rtl="0" fontAlgn="ctr"/>
                      <a:r>
                        <a:rPr lang="en-GB" sz="1000" b="1" i="0" u="none" strike="noStrike" dirty="0">
                          <a:solidFill>
                            <a:srgbClr val="FFFFFF"/>
                          </a:solidFill>
                          <a:effectLst/>
                          <a:latin typeface="Arial Narrow" panose="020B0606020202030204" pitchFamily="34" charset="0"/>
                        </a:rPr>
                        <a:t>Rollover Equity</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0.0%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extLst>
                  <a:ext uri="{0D108BD9-81ED-4DB2-BD59-A6C34878D82A}">
                    <a16:rowId xmlns:a16="http://schemas.microsoft.com/office/drawing/2014/main" val="411096653"/>
                  </a:ext>
                </a:extLst>
              </a:tr>
              <a:tr h="219534">
                <a:tc>
                  <a:txBody>
                    <a:bodyPr/>
                    <a:lstStyle/>
                    <a:p>
                      <a:pPr algn="l" rtl="0" fontAlgn="ctr"/>
                      <a:r>
                        <a:rPr lang="en-GB" sz="1000" b="1" i="0" u="none" strike="noStrike">
                          <a:solidFill>
                            <a:srgbClr val="FFFFFF"/>
                          </a:solidFill>
                          <a:effectLst/>
                          <a:latin typeface="Arial Narrow" panose="020B0606020202030204" pitchFamily="34" charset="0"/>
                        </a:rPr>
                        <a:t>Common Equity</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47.0%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46.3%</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541215983"/>
                  </a:ext>
                </a:extLst>
              </a:tr>
              <a:tr h="219534">
                <a:tc>
                  <a:txBody>
                    <a:bodyPr/>
                    <a:lstStyle/>
                    <a:p>
                      <a:pPr algn="l" rtl="0" fontAlgn="ctr"/>
                      <a:r>
                        <a:rPr lang="en-GB" sz="1000" b="1" i="0" u="none" strike="noStrike" dirty="0">
                          <a:solidFill>
                            <a:srgbClr val="FFFFFF"/>
                          </a:solidFill>
                          <a:effectLst/>
                          <a:latin typeface="Arial Narrow" panose="020B0606020202030204" pitchFamily="34" charset="0"/>
                        </a:rPr>
                        <a:t>Total Equity</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47.0%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46.3%</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extLst>
                  <a:ext uri="{0D108BD9-81ED-4DB2-BD59-A6C34878D82A}">
                    <a16:rowId xmlns:a16="http://schemas.microsoft.com/office/drawing/2014/main" val="307671384"/>
                  </a:ext>
                </a:extLst>
              </a:tr>
              <a:tr h="129138">
                <a:tc>
                  <a:txBody>
                    <a:bodyPr/>
                    <a:lstStyle/>
                    <a:p>
                      <a:pPr algn="l" rtl="0" fontAlgn="ctr"/>
                      <a:r>
                        <a:rPr lang="en-GB" sz="1000" b="1" i="0" u="none" strike="noStrike">
                          <a:solidFill>
                            <a:srgbClr val="FFFFFF"/>
                          </a:solidFill>
                          <a:effectLst/>
                          <a:latin typeface="Arial Narrow" panose="020B0606020202030204" pitchFamily="34"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795409448"/>
                  </a:ext>
                </a:extLst>
              </a:tr>
              <a:tr h="129138">
                <a:tc>
                  <a:txBody>
                    <a:bodyPr/>
                    <a:lstStyle/>
                    <a:p>
                      <a:pPr algn="l" fontAlgn="ctr"/>
                      <a:r>
                        <a:rPr lang="en-GB" sz="1000" b="1" i="0" u="none" strike="noStrike" dirty="0">
                          <a:solidFill>
                            <a:srgbClr val="FFFFFF"/>
                          </a:solidFill>
                          <a:effectLst/>
                          <a:latin typeface="Arial Narrow" panose="020B0606020202030204" pitchFamily="34" charset="0"/>
                        </a:rPr>
                        <a:t>Total Sub Debt</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2.3%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2.1%</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extLst>
                  <a:ext uri="{0D108BD9-81ED-4DB2-BD59-A6C34878D82A}">
                    <a16:rowId xmlns:a16="http://schemas.microsoft.com/office/drawing/2014/main" val="2406995950"/>
                  </a:ext>
                </a:extLst>
              </a:tr>
              <a:tr h="200813">
                <a:tc>
                  <a:txBody>
                    <a:bodyPr/>
                    <a:lstStyle/>
                    <a:p>
                      <a:pPr algn="l" fontAlgn="ctr"/>
                      <a:r>
                        <a:rPr lang="en-GB" sz="1000" b="0" i="0" u="none" strike="noStrike" dirty="0">
                          <a:solidFill>
                            <a:srgbClr val="000000"/>
                          </a:solidFill>
                          <a:effectLst/>
                          <a:latin typeface="Arial" panose="020B0604020202020204" pitchFamily="34"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62766621"/>
                  </a:ext>
                </a:extLst>
              </a:tr>
              <a:tr h="219534">
                <a:tc>
                  <a:txBody>
                    <a:bodyPr/>
                    <a:lstStyle/>
                    <a:p>
                      <a:pPr algn="l" rtl="0" fontAlgn="ctr"/>
                      <a:r>
                        <a:rPr lang="en-GB" sz="1000" b="1" i="0" u="none" strike="noStrike">
                          <a:solidFill>
                            <a:srgbClr val="FFFFFF"/>
                          </a:solidFill>
                          <a:effectLst/>
                          <a:latin typeface="Arial Narrow" panose="020B0606020202030204" pitchFamily="34" charset="0"/>
                        </a:rPr>
                        <a:t>Other Sources</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3.3%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3.0%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extLst>
                  <a:ext uri="{0D108BD9-81ED-4DB2-BD59-A6C34878D82A}">
                    <a16:rowId xmlns:a16="http://schemas.microsoft.com/office/drawing/2014/main" val="3107497593"/>
                  </a:ext>
                </a:extLst>
              </a:tr>
              <a:tr h="129138">
                <a:tc>
                  <a:txBody>
                    <a:bodyPr/>
                    <a:lstStyle/>
                    <a:p>
                      <a:pPr algn="l" rtl="0" fontAlgn="ctr"/>
                      <a:r>
                        <a:rPr lang="en-GB" sz="1000" b="1" i="0" u="none" strike="noStrike" dirty="0">
                          <a:solidFill>
                            <a:srgbClr val="FFFFFF"/>
                          </a:solidFill>
                          <a:effectLst/>
                          <a:latin typeface="Arial Narrow" panose="020B0606020202030204" pitchFamily="34" charset="0"/>
                        </a:rPr>
                        <a:t> </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 </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964560834"/>
                  </a:ext>
                </a:extLst>
              </a:tr>
              <a:tr h="329301">
                <a:tc>
                  <a:txBody>
                    <a:bodyPr/>
                    <a:lstStyle/>
                    <a:p>
                      <a:pPr algn="l" rtl="0" fontAlgn="ctr"/>
                      <a:r>
                        <a:rPr lang="en-GB" sz="1000" b="1" i="0" u="none" strike="noStrike" dirty="0">
                          <a:solidFill>
                            <a:srgbClr val="FFFFFF"/>
                          </a:solidFill>
                          <a:effectLst/>
                          <a:latin typeface="Arial Narrow" panose="020B0606020202030204" pitchFamily="34" charset="0"/>
                        </a:rPr>
                        <a:t>Number of Observations</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9</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10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0</a:t>
                      </a:r>
                    </a:p>
                  </a:txBody>
                  <a:tcPr marL="0" marR="0" marT="0" marB="0" anchor="ctr">
                    <a:lnL>
                      <a:noFill/>
                    </a:lnL>
                    <a:lnR>
                      <a:noFill/>
                    </a:lnR>
                    <a:lnT>
                      <a:noFill/>
                    </a:lnT>
                    <a:lnB>
                      <a:noFill/>
                    </a:lnB>
                    <a:noFill/>
                  </a:tcPr>
                </a:tc>
                <a:extLst>
                  <a:ext uri="{0D108BD9-81ED-4DB2-BD59-A6C34878D82A}">
                    <a16:rowId xmlns:a16="http://schemas.microsoft.com/office/drawing/2014/main" val="598317320"/>
                  </a:ext>
                </a:extLst>
              </a:tr>
              <a:tr h="329301">
                <a:tc>
                  <a:txBody>
                    <a:bodyPr/>
                    <a:lstStyle/>
                    <a:p>
                      <a:pPr algn="l" rtl="0" fontAlgn="ctr"/>
                      <a:r>
                        <a:rPr lang="en-GB" sz="1000" b="1" i="0" u="none" strike="noStrike" dirty="0">
                          <a:solidFill>
                            <a:srgbClr val="FFFFFF"/>
                          </a:solidFill>
                          <a:effectLst/>
                          <a:latin typeface="Arial Narrow" panose="020B0606020202030204" pitchFamily="34" charset="0"/>
                        </a:rPr>
                        <a:t>Average Sources (€M)</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6183.6</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5660.9</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831614827"/>
                  </a:ext>
                </a:extLst>
              </a:tr>
              <a:tr h="329301">
                <a:tc>
                  <a:txBody>
                    <a:bodyPr/>
                    <a:lstStyle/>
                    <a:p>
                      <a:pPr algn="l" rtl="0" fontAlgn="ctr"/>
                      <a:r>
                        <a:rPr lang="en-GB" sz="1000" b="1" i="0" u="none" strike="noStrike" dirty="0">
                          <a:solidFill>
                            <a:srgbClr val="FFFFFF"/>
                          </a:solidFill>
                          <a:effectLst/>
                          <a:latin typeface="Arial Narrow" panose="020B0606020202030204" pitchFamily="34" charset="0"/>
                        </a:rPr>
                        <a:t>Average Sr Loan Size (€M)</a:t>
                      </a:r>
                    </a:p>
                  </a:txBody>
                  <a:tcPr marL="7650" marR="7650" marT="76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1003.5</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959.1</a:t>
                      </a:r>
                    </a:p>
                  </a:txBody>
                  <a:tcPr marL="0" marR="0" marT="0" marB="0" anchor="ctr">
                    <a:lnL>
                      <a:noFill/>
                    </a:lnL>
                    <a:lnR>
                      <a:noFill/>
                    </a:lnR>
                    <a:lnT>
                      <a:noFill/>
                    </a:lnT>
                    <a:lnB>
                      <a:noFill/>
                    </a:lnB>
                    <a:noFill/>
                  </a:tcPr>
                </a:tc>
                <a:tc>
                  <a:txBody>
                    <a:bodyPr/>
                    <a:lstStyle/>
                    <a:p>
                      <a:pPr algn="ctr" fontAlgn="ctr"/>
                      <a:r>
                        <a:rPr lang="en-GB" sz="1000" b="0" i="0" u="none" strike="noStrike" dirty="0">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extLst>
                  <a:ext uri="{0D108BD9-81ED-4DB2-BD59-A6C34878D82A}">
                    <a16:rowId xmlns:a16="http://schemas.microsoft.com/office/drawing/2014/main" val="394201670"/>
                  </a:ext>
                </a:extLst>
              </a:tr>
            </a:tbl>
          </a:graphicData>
        </a:graphic>
      </p:graphicFrame>
    </p:spTree>
    <p:extLst>
      <p:ext uri="{BB962C8B-B14F-4D97-AF65-F5344CB8AC3E}">
        <p14:creationId xmlns:p14="http://schemas.microsoft.com/office/powerpoint/2010/main" val="1931807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Avg. Total Transaction Size by Buyout Type</a:t>
            </a:r>
          </a:p>
        </p:txBody>
      </p:sp>
      <p:sp>
        <p:nvSpPr>
          <p:cNvPr id="5" name="Text Box 4">
            <a:extLst>
              <a:ext uri="{FF2B5EF4-FFF2-40B4-BE49-F238E27FC236}">
                <a16:creationId xmlns:a16="http://schemas.microsoft.com/office/drawing/2014/main" id="{20F8A6CA-BBE4-AA03-9228-D5D82D95A984}"/>
              </a:ext>
            </a:extLst>
          </p:cNvPr>
          <p:cNvSpPr txBox="1">
            <a:spLocks noChangeArrowheads="1"/>
          </p:cNvSpPr>
          <p:nvPr/>
        </p:nvSpPr>
        <p:spPr bwMode="auto">
          <a:xfrm>
            <a:off x="533400" y="57867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2013 spike driven by jumbo Dell (10/13) deal and 2016 spike by Keurig (EURO 2/16)</a:t>
            </a:r>
          </a:p>
          <a:p>
            <a:pPr algn="r">
              <a:lnSpc>
                <a:spcPct val="100000"/>
              </a:lnSpc>
              <a:spcBef>
                <a:spcPct val="0"/>
              </a:spcBef>
              <a:buClrTx/>
              <a:buFontTx/>
              <a:buNone/>
            </a:pPr>
            <a:r>
              <a:rPr lang="en-US" altLang="en-US" sz="800" b="0">
                <a:solidFill>
                  <a:schemeClr val="tx1"/>
                </a:solidFill>
                <a:latin typeface="+mn-lt"/>
              </a:rPr>
              <a:t>NA: unable to form a meaningful sample.  </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a:t>
            </a:r>
          </a:p>
        </p:txBody>
      </p:sp>
      <p:graphicFrame>
        <p:nvGraphicFramePr>
          <p:cNvPr id="3" name="Table 2">
            <a:extLst>
              <a:ext uri="{FF2B5EF4-FFF2-40B4-BE49-F238E27FC236}">
                <a16:creationId xmlns:a16="http://schemas.microsoft.com/office/drawing/2014/main" id="{D29CEA23-CDAB-9B23-7E0E-7618CD33A308}"/>
              </a:ext>
            </a:extLst>
          </p:cNvPr>
          <p:cNvGraphicFramePr>
            <a:graphicFrameLocks noGrp="1"/>
          </p:cNvGraphicFramePr>
          <p:nvPr>
            <p:extLst>
              <p:ext uri="{D42A27DB-BD31-4B8C-83A1-F6EECF244321}">
                <p14:modId xmlns:p14="http://schemas.microsoft.com/office/powerpoint/2010/main" val="2505107676"/>
              </p:ext>
            </p:extLst>
          </p:nvPr>
        </p:nvGraphicFramePr>
        <p:xfrm>
          <a:off x="457200" y="1163636"/>
          <a:ext cx="8026400" cy="4051300"/>
        </p:xfrm>
        <a:graphic>
          <a:graphicData uri="http://schemas.openxmlformats.org/drawingml/2006/table">
            <a:tbl>
              <a:tblPr/>
              <a:tblGrid>
                <a:gridCol w="1016000">
                  <a:extLst>
                    <a:ext uri="{9D8B030D-6E8A-4147-A177-3AD203B41FA5}">
                      <a16:colId xmlns:a16="http://schemas.microsoft.com/office/drawing/2014/main" val="4119882253"/>
                    </a:ext>
                  </a:extLst>
                </a:gridCol>
                <a:gridCol w="1536700">
                  <a:extLst>
                    <a:ext uri="{9D8B030D-6E8A-4147-A177-3AD203B41FA5}">
                      <a16:colId xmlns:a16="http://schemas.microsoft.com/office/drawing/2014/main" val="605809282"/>
                    </a:ext>
                  </a:extLst>
                </a:gridCol>
                <a:gridCol w="1689100">
                  <a:extLst>
                    <a:ext uri="{9D8B030D-6E8A-4147-A177-3AD203B41FA5}">
                      <a16:colId xmlns:a16="http://schemas.microsoft.com/office/drawing/2014/main" val="2997330501"/>
                    </a:ext>
                  </a:extLst>
                </a:gridCol>
                <a:gridCol w="1765300">
                  <a:extLst>
                    <a:ext uri="{9D8B030D-6E8A-4147-A177-3AD203B41FA5}">
                      <a16:colId xmlns:a16="http://schemas.microsoft.com/office/drawing/2014/main" val="3196458563"/>
                    </a:ext>
                  </a:extLst>
                </a:gridCol>
                <a:gridCol w="2019300">
                  <a:extLst>
                    <a:ext uri="{9D8B030D-6E8A-4147-A177-3AD203B41FA5}">
                      <a16:colId xmlns:a16="http://schemas.microsoft.com/office/drawing/2014/main" val="3610790107"/>
                    </a:ext>
                  </a:extLst>
                </a:gridCol>
              </a:tblGrid>
              <a:tr h="184150">
                <a:tc>
                  <a:txBody>
                    <a:bodyPr/>
                    <a:lstStyle/>
                    <a:p>
                      <a:pPr algn="l" fontAlgn="ctr"/>
                      <a:r>
                        <a:rPr lang="en-GB" sz="1000" b="1" i="0" u="none" strike="noStrike">
                          <a:solidFill>
                            <a:srgbClr val="FFFFFF"/>
                          </a:solidFill>
                          <a:effectLst/>
                          <a:latin typeface="Arial Narrow" panose="020B0606020202030204" pitchFamily="34" charset="0"/>
                        </a:rPr>
                        <a:t>Year</a:t>
                      </a:r>
                    </a:p>
                  </a:txBody>
                  <a:tcPr marL="0" marR="0" marT="0"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All Buyouts</a:t>
                      </a:r>
                    </a:p>
                  </a:txBody>
                  <a:tcPr marL="0" marR="0" marT="0"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Secondary Buyout</a:t>
                      </a:r>
                    </a:p>
                  </a:txBody>
                  <a:tcPr marL="0" marR="0" marT="0"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Corporate Divestiture</a:t>
                      </a:r>
                    </a:p>
                  </a:txBody>
                  <a:tcPr marL="0" marR="0" marT="0" marB="0" anchor="ctr">
                    <a:lnL>
                      <a:noFill/>
                    </a:lnL>
                    <a:lnR>
                      <a:noFill/>
                    </a:lnR>
                    <a:lnT>
                      <a:noFill/>
                    </a:lnT>
                    <a:lnB>
                      <a:noFill/>
                    </a:lnB>
                    <a:solidFill>
                      <a:srgbClr val="051C38"/>
                    </a:solidFill>
                  </a:tcPr>
                </a:tc>
                <a:tc>
                  <a:txBody>
                    <a:bodyPr/>
                    <a:lstStyle/>
                    <a:p>
                      <a:pPr algn="l" fontAlgn="ctr"/>
                      <a:r>
                        <a:rPr lang="en-GB" sz="1000" b="1" i="0" u="none" strike="noStrike">
                          <a:solidFill>
                            <a:srgbClr val="FFFFFF"/>
                          </a:solidFill>
                          <a:effectLst/>
                          <a:latin typeface="Arial Narrow" panose="020B0606020202030204" pitchFamily="34" charset="0"/>
                        </a:rPr>
                        <a:t>Public to Private</a:t>
                      </a:r>
                    </a:p>
                  </a:txBody>
                  <a:tcPr marL="0" marR="0" marT="0" marB="0" anchor="ctr">
                    <a:lnL>
                      <a:noFill/>
                    </a:lnL>
                    <a:lnR>
                      <a:noFill/>
                    </a:lnR>
                    <a:lnT>
                      <a:noFill/>
                    </a:lnT>
                    <a:lnB>
                      <a:noFill/>
                    </a:lnB>
                    <a:solidFill>
                      <a:srgbClr val="051C38"/>
                    </a:solidFill>
                  </a:tcPr>
                </a:tc>
                <a:extLst>
                  <a:ext uri="{0D108BD9-81ED-4DB2-BD59-A6C34878D82A}">
                    <a16:rowId xmlns:a16="http://schemas.microsoft.com/office/drawing/2014/main" val="2666610817"/>
                  </a:ext>
                </a:extLst>
              </a:tr>
              <a:tr h="184150">
                <a:tc>
                  <a:txBody>
                    <a:bodyPr/>
                    <a:lstStyle/>
                    <a:p>
                      <a:pPr algn="l" fontAlgn="ctr"/>
                      <a:r>
                        <a:rPr lang="en-GB" sz="1000" b="1" i="0" u="none" strike="noStrike">
                          <a:solidFill>
                            <a:srgbClr val="FFFFFF"/>
                          </a:solidFill>
                          <a:effectLst/>
                          <a:latin typeface="Arial Narrow" panose="020B0606020202030204" pitchFamily="34" charset="0"/>
                        </a:rPr>
                        <a:t>2005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dirty="0">
                          <a:solidFill>
                            <a:srgbClr val="000000"/>
                          </a:solidFill>
                          <a:effectLst/>
                          <a:latin typeface="Arial Narrow" panose="020B0606020202030204" pitchFamily="34" charset="0"/>
                        </a:rPr>
                        <a:t>1070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670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1530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3080</a:t>
                      </a:r>
                    </a:p>
                  </a:txBody>
                  <a:tcPr marL="0" marR="0" marT="0" marB="0" anchor="ctr">
                    <a:lnL>
                      <a:noFill/>
                    </a:lnL>
                    <a:lnR>
                      <a:noFill/>
                    </a:lnR>
                    <a:lnT>
                      <a:noFill/>
                    </a:lnT>
                    <a:lnB>
                      <a:noFill/>
                    </a:lnB>
                    <a:noFill/>
                  </a:tcPr>
                </a:tc>
                <a:extLst>
                  <a:ext uri="{0D108BD9-81ED-4DB2-BD59-A6C34878D82A}">
                    <a16:rowId xmlns:a16="http://schemas.microsoft.com/office/drawing/2014/main" val="729060400"/>
                  </a:ext>
                </a:extLst>
              </a:tr>
              <a:tr h="184150">
                <a:tc>
                  <a:txBody>
                    <a:bodyPr/>
                    <a:lstStyle/>
                    <a:p>
                      <a:pPr algn="l" fontAlgn="ctr"/>
                      <a:r>
                        <a:rPr lang="en-GB" sz="1000" b="1" i="0" u="none" strike="noStrike" dirty="0">
                          <a:solidFill>
                            <a:srgbClr val="FFFFFF"/>
                          </a:solidFill>
                          <a:effectLst/>
                          <a:latin typeface="Arial Narrow" panose="020B0606020202030204" pitchFamily="34" charset="0"/>
                        </a:rPr>
                        <a:t>2006</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dirty="0">
                          <a:solidFill>
                            <a:srgbClr val="000000"/>
                          </a:solidFill>
                          <a:effectLst/>
                          <a:latin typeface="Arial Narrow" panose="020B0606020202030204" pitchFamily="34" charset="0"/>
                        </a:rPr>
                        <a:t>1220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800</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880</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2410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102163420"/>
                  </a:ext>
                </a:extLst>
              </a:tr>
              <a:tr h="184150">
                <a:tc>
                  <a:txBody>
                    <a:bodyPr/>
                    <a:lstStyle/>
                    <a:p>
                      <a:pPr algn="l" fontAlgn="ctr"/>
                      <a:r>
                        <a:rPr lang="en-GB" sz="1000" b="1" i="0" u="none" strike="noStrike">
                          <a:solidFill>
                            <a:srgbClr val="FFFFFF"/>
                          </a:solidFill>
                          <a:effectLst/>
                          <a:latin typeface="Arial Narrow" panose="020B0606020202030204" pitchFamily="34" charset="0"/>
                        </a:rPr>
                        <a:t>2007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dirty="0">
                          <a:solidFill>
                            <a:srgbClr val="000000"/>
                          </a:solidFill>
                          <a:effectLst/>
                          <a:latin typeface="Arial Narrow" panose="020B0606020202030204" pitchFamily="34" charset="0"/>
                        </a:rPr>
                        <a:t>1360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960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1090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3290</a:t>
                      </a:r>
                    </a:p>
                  </a:txBody>
                  <a:tcPr marL="0" marR="0" marT="0" marB="0" anchor="ctr">
                    <a:lnL>
                      <a:noFill/>
                    </a:lnL>
                    <a:lnR>
                      <a:noFill/>
                    </a:lnR>
                    <a:lnT>
                      <a:noFill/>
                    </a:lnT>
                    <a:lnB>
                      <a:noFill/>
                    </a:lnB>
                    <a:noFill/>
                  </a:tcPr>
                </a:tc>
                <a:extLst>
                  <a:ext uri="{0D108BD9-81ED-4DB2-BD59-A6C34878D82A}">
                    <a16:rowId xmlns:a16="http://schemas.microsoft.com/office/drawing/2014/main" val="398612473"/>
                  </a:ext>
                </a:extLst>
              </a:tr>
              <a:tr h="184150">
                <a:tc>
                  <a:txBody>
                    <a:bodyPr/>
                    <a:lstStyle/>
                    <a:p>
                      <a:pPr algn="l" fontAlgn="ctr"/>
                      <a:r>
                        <a:rPr lang="en-GB" sz="1000" b="1" i="0" u="none" strike="noStrike">
                          <a:solidFill>
                            <a:srgbClr val="FFFFFF"/>
                          </a:solidFill>
                          <a:effectLst/>
                          <a:latin typeface="Arial Narrow" panose="020B0606020202030204" pitchFamily="34" charset="0"/>
                        </a:rPr>
                        <a:t>2008</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dirty="0">
                          <a:solidFill>
                            <a:srgbClr val="000000"/>
                          </a:solidFill>
                          <a:effectLst/>
                          <a:latin typeface="Arial Narrow" panose="020B0606020202030204" pitchFamily="34" charset="0"/>
                        </a:rPr>
                        <a:t>850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610</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1020</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1530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567907513"/>
                  </a:ext>
                </a:extLst>
              </a:tr>
              <a:tr h="184150">
                <a:tc>
                  <a:txBody>
                    <a:bodyPr/>
                    <a:lstStyle/>
                    <a:p>
                      <a:pPr algn="l" fontAlgn="ctr"/>
                      <a:r>
                        <a:rPr lang="en-GB" sz="1000" b="1" i="0" u="none" strike="noStrike">
                          <a:solidFill>
                            <a:srgbClr val="FFFFFF"/>
                          </a:solidFill>
                          <a:effectLst/>
                          <a:latin typeface="Arial Narrow" panose="020B0606020202030204" pitchFamily="34" charset="0"/>
                        </a:rPr>
                        <a:t>2009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960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1140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extLst>
                  <a:ext uri="{0D108BD9-81ED-4DB2-BD59-A6C34878D82A}">
                    <a16:rowId xmlns:a16="http://schemas.microsoft.com/office/drawing/2014/main" val="768259687"/>
                  </a:ext>
                </a:extLst>
              </a:tr>
              <a:tr h="184150">
                <a:tc>
                  <a:txBody>
                    <a:bodyPr/>
                    <a:lstStyle/>
                    <a:p>
                      <a:pPr algn="l" fontAlgn="ctr"/>
                      <a:r>
                        <a:rPr lang="en-GB" sz="1000" b="1" i="0" u="none" strike="noStrike">
                          <a:solidFill>
                            <a:srgbClr val="FFFFFF"/>
                          </a:solidFill>
                          <a:effectLst/>
                          <a:latin typeface="Arial Narrow" panose="020B0606020202030204" pitchFamily="34" charset="0"/>
                        </a:rPr>
                        <a:t>2010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dirty="0">
                          <a:solidFill>
                            <a:srgbClr val="000000"/>
                          </a:solidFill>
                          <a:effectLst/>
                          <a:latin typeface="Arial Narrow" panose="020B0606020202030204" pitchFamily="34" charset="0"/>
                        </a:rPr>
                        <a:t>1040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680</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1350</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06063995"/>
                  </a:ext>
                </a:extLst>
              </a:tr>
              <a:tr h="184150">
                <a:tc>
                  <a:txBody>
                    <a:bodyPr/>
                    <a:lstStyle/>
                    <a:p>
                      <a:pPr algn="l" fontAlgn="ctr"/>
                      <a:r>
                        <a:rPr lang="en-GB" sz="1000" b="1" i="0" u="none" strike="noStrike">
                          <a:solidFill>
                            <a:srgbClr val="FFFFFF"/>
                          </a:solidFill>
                          <a:effectLst/>
                          <a:latin typeface="Arial Narrow" panose="020B0606020202030204" pitchFamily="34" charset="0"/>
                        </a:rPr>
                        <a:t>2011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dirty="0">
                          <a:solidFill>
                            <a:srgbClr val="000000"/>
                          </a:solidFill>
                          <a:effectLst/>
                          <a:latin typeface="Arial Narrow" panose="020B0606020202030204" pitchFamily="34" charset="0"/>
                        </a:rPr>
                        <a:t>840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720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800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noFill/>
                  </a:tcPr>
                </a:tc>
                <a:extLst>
                  <a:ext uri="{0D108BD9-81ED-4DB2-BD59-A6C34878D82A}">
                    <a16:rowId xmlns:a16="http://schemas.microsoft.com/office/drawing/2014/main" val="1531872537"/>
                  </a:ext>
                </a:extLst>
              </a:tr>
              <a:tr h="184150">
                <a:tc>
                  <a:txBody>
                    <a:bodyPr/>
                    <a:lstStyle/>
                    <a:p>
                      <a:pPr algn="l" fontAlgn="ctr"/>
                      <a:r>
                        <a:rPr lang="en-GB" sz="1000" b="1" i="0" u="none" strike="noStrike">
                          <a:solidFill>
                            <a:srgbClr val="FFFFFF"/>
                          </a:solidFill>
                          <a:effectLst/>
                          <a:latin typeface="Arial Narrow" panose="020B0606020202030204" pitchFamily="34" charset="0"/>
                        </a:rPr>
                        <a:t>2012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dirty="0">
                          <a:solidFill>
                            <a:srgbClr val="000000"/>
                          </a:solidFill>
                          <a:effectLst/>
                          <a:latin typeface="Arial Narrow" panose="020B0606020202030204" pitchFamily="34" charset="0"/>
                        </a:rPr>
                        <a:t>1040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930</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800</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45488138"/>
                  </a:ext>
                </a:extLst>
              </a:tr>
              <a:tr h="184150">
                <a:tc>
                  <a:txBody>
                    <a:bodyPr/>
                    <a:lstStyle/>
                    <a:p>
                      <a:pPr algn="l" fontAlgn="ctr"/>
                      <a:r>
                        <a:rPr lang="en-GB" sz="1000" b="1" i="0" u="none" strike="noStrike">
                          <a:solidFill>
                            <a:srgbClr val="FFFFFF"/>
                          </a:solidFill>
                          <a:effectLst/>
                          <a:latin typeface="Arial Narrow" panose="020B0606020202030204" pitchFamily="34" charset="0"/>
                        </a:rPr>
                        <a:t>2013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2070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820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1200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6230</a:t>
                      </a:r>
                    </a:p>
                  </a:txBody>
                  <a:tcPr marL="0" marR="0" marT="0" marB="0" anchor="ctr">
                    <a:lnL>
                      <a:noFill/>
                    </a:lnL>
                    <a:lnR>
                      <a:noFill/>
                    </a:lnR>
                    <a:lnT>
                      <a:noFill/>
                    </a:lnT>
                    <a:lnB>
                      <a:noFill/>
                    </a:lnB>
                    <a:noFill/>
                  </a:tcPr>
                </a:tc>
                <a:extLst>
                  <a:ext uri="{0D108BD9-81ED-4DB2-BD59-A6C34878D82A}">
                    <a16:rowId xmlns:a16="http://schemas.microsoft.com/office/drawing/2014/main" val="211958450"/>
                  </a:ext>
                </a:extLst>
              </a:tr>
              <a:tr h="184150">
                <a:tc>
                  <a:txBody>
                    <a:bodyPr/>
                    <a:lstStyle/>
                    <a:p>
                      <a:pPr algn="l" fontAlgn="ctr"/>
                      <a:r>
                        <a:rPr lang="en-GB" sz="1000" b="1" i="0" u="none" strike="noStrike">
                          <a:solidFill>
                            <a:srgbClr val="FFFFFF"/>
                          </a:solidFill>
                          <a:effectLst/>
                          <a:latin typeface="Arial Narrow" panose="020B0606020202030204" pitchFamily="34" charset="0"/>
                        </a:rPr>
                        <a:t>2014</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1024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868</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1297</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748</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095024936"/>
                  </a:ext>
                </a:extLst>
              </a:tr>
              <a:tr h="184150">
                <a:tc>
                  <a:txBody>
                    <a:bodyPr/>
                    <a:lstStyle/>
                    <a:p>
                      <a:pPr algn="l" fontAlgn="ctr"/>
                      <a:r>
                        <a:rPr lang="en-GB" sz="1000" b="1" i="0" u="none" strike="noStrike">
                          <a:solidFill>
                            <a:srgbClr val="FFFFFF"/>
                          </a:solidFill>
                          <a:effectLst/>
                          <a:latin typeface="Arial Narrow" panose="020B0606020202030204" pitchFamily="34" charset="0"/>
                        </a:rPr>
                        <a:t>2015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943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dirty="0">
                          <a:solidFill>
                            <a:srgbClr val="000000"/>
                          </a:solidFill>
                          <a:effectLst/>
                          <a:latin typeface="Arial Narrow" panose="020B0606020202030204" pitchFamily="34" charset="0"/>
                        </a:rPr>
                        <a:t>818</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1215</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616</a:t>
                      </a:r>
                    </a:p>
                  </a:txBody>
                  <a:tcPr marL="0" marR="0" marT="0" marB="0" anchor="ctr">
                    <a:lnL>
                      <a:noFill/>
                    </a:lnL>
                    <a:lnR>
                      <a:noFill/>
                    </a:lnR>
                    <a:lnT>
                      <a:noFill/>
                    </a:lnT>
                    <a:lnB>
                      <a:noFill/>
                    </a:lnB>
                    <a:noFill/>
                  </a:tcPr>
                </a:tc>
                <a:extLst>
                  <a:ext uri="{0D108BD9-81ED-4DB2-BD59-A6C34878D82A}">
                    <a16:rowId xmlns:a16="http://schemas.microsoft.com/office/drawing/2014/main" val="2654245519"/>
                  </a:ext>
                </a:extLst>
              </a:tr>
              <a:tr h="184150">
                <a:tc>
                  <a:txBody>
                    <a:bodyPr/>
                    <a:lstStyle/>
                    <a:p>
                      <a:pPr algn="l" fontAlgn="ctr"/>
                      <a:r>
                        <a:rPr lang="en-GB" sz="1000" b="1" i="0" u="none" strike="noStrike">
                          <a:solidFill>
                            <a:srgbClr val="FFFFFF"/>
                          </a:solidFill>
                          <a:effectLst/>
                          <a:latin typeface="Arial Narrow" panose="020B0606020202030204" pitchFamily="34" charset="0"/>
                        </a:rPr>
                        <a:t>2016</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1355</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653</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1839</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6370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175356361"/>
                  </a:ext>
                </a:extLst>
              </a:tr>
              <a:tr h="184150">
                <a:tc>
                  <a:txBody>
                    <a:bodyPr/>
                    <a:lstStyle/>
                    <a:p>
                      <a:pPr algn="l" fontAlgn="ctr"/>
                      <a:r>
                        <a:rPr lang="en-GB" sz="1000" b="1" i="0" u="none" strike="noStrike">
                          <a:solidFill>
                            <a:srgbClr val="FFFFFF"/>
                          </a:solidFill>
                          <a:effectLst/>
                          <a:latin typeface="Arial Narrow" panose="020B0606020202030204" pitchFamily="34" charset="0"/>
                        </a:rPr>
                        <a:t>2017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1363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dirty="0">
                          <a:solidFill>
                            <a:srgbClr val="000000"/>
                          </a:solidFill>
                          <a:effectLst/>
                          <a:latin typeface="Arial Narrow" panose="020B0606020202030204" pitchFamily="34" charset="0"/>
                        </a:rPr>
                        <a:t>1106</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970</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3272</a:t>
                      </a:r>
                    </a:p>
                  </a:txBody>
                  <a:tcPr marL="0" marR="0" marT="0" marB="0" anchor="ctr">
                    <a:lnL>
                      <a:noFill/>
                    </a:lnL>
                    <a:lnR>
                      <a:noFill/>
                    </a:lnR>
                    <a:lnT>
                      <a:noFill/>
                    </a:lnT>
                    <a:lnB>
                      <a:noFill/>
                    </a:lnB>
                    <a:noFill/>
                  </a:tcPr>
                </a:tc>
                <a:extLst>
                  <a:ext uri="{0D108BD9-81ED-4DB2-BD59-A6C34878D82A}">
                    <a16:rowId xmlns:a16="http://schemas.microsoft.com/office/drawing/2014/main" val="197340193"/>
                  </a:ext>
                </a:extLst>
              </a:tr>
              <a:tr h="184150">
                <a:tc>
                  <a:txBody>
                    <a:bodyPr/>
                    <a:lstStyle/>
                    <a:p>
                      <a:pPr algn="l" fontAlgn="ctr"/>
                      <a:r>
                        <a:rPr lang="en-GB" sz="1000" b="1" i="0" u="none" strike="noStrike">
                          <a:solidFill>
                            <a:srgbClr val="FFFFFF"/>
                          </a:solidFill>
                          <a:effectLst/>
                          <a:latin typeface="Arial Narrow" panose="020B0606020202030204" pitchFamily="34" charset="0"/>
                        </a:rPr>
                        <a:t>2018</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2325</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1272</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4356</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304667593"/>
                  </a:ext>
                </a:extLst>
              </a:tr>
              <a:tr h="184150">
                <a:tc>
                  <a:txBody>
                    <a:bodyPr/>
                    <a:lstStyle/>
                    <a:p>
                      <a:pPr algn="l" fontAlgn="ctr"/>
                      <a:r>
                        <a:rPr lang="en-GB" sz="1000" b="1" i="0" u="none" strike="noStrike">
                          <a:solidFill>
                            <a:srgbClr val="FFFFFF"/>
                          </a:solidFill>
                          <a:effectLst/>
                          <a:latin typeface="Arial Narrow" panose="020B0606020202030204" pitchFamily="34" charset="0"/>
                        </a:rPr>
                        <a:t>2019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2483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dirty="0">
                          <a:solidFill>
                            <a:srgbClr val="000000"/>
                          </a:solidFill>
                          <a:effectLst/>
                          <a:latin typeface="Arial Narrow" panose="020B0606020202030204" pitchFamily="34" charset="0"/>
                        </a:rPr>
                        <a:t>867</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3992</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2833</a:t>
                      </a:r>
                    </a:p>
                  </a:txBody>
                  <a:tcPr marL="0" marR="0" marT="0" marB="0" anchor="ctr">
                    <a:lnL>
                      <a:noFill/>
                    </a:lnL>
                    <a:lnR>
                      <a:noFill/>
                    </a:lnR>
                    <a:lnT>
                      <a:noFill/>
                    </a:lnT>
                    <a:lnB>
                      <a:noFill/>
                    </a:lnB>
                    <a:noFill/>
                  </a:tcPr>
                </a:tc>
                <a:extLst>
                  <a:ext uri="{0D108BD9-81ED-4DB2-BD59-A6C34878D82A}">
                    <a16:rowId xmlns:a16="http://schemas.microsoft.com/office/drawing/2014/main" val="2751059602"/>
                  </a:ext>
                </a:extLst>
              </a:tr>
              <a:tr h="184150">
                <a:tc>
                  <a:txBody>
                    <a:bodyPr/>
                    <a:lstStyle/>
                    <a:p>
                      <a:pPr algn="l" fontAlgn="ctr"/>
                      <a:r>
                        <a:rPr lang="en-GB" sz="1000" b="1" i="0" u="none" strike="noStrike">
                          <a:solidFill>
                            <a:srgbClr val="FFFFFF"/>
                          </a:solidFill>
                          <a:effectLst/>
                          <a:latin typeface="Arial Narrow" panose="020B0606020202030204" pitchFamily="34" charset="0"/>
                        </a:rPr>
                        <a:t>2020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dirty="0">
                          <a:solidFill>
                            <a:srgbClr val="000000"/>
                          </a:solidFill>
                          <a:effectLst/>
                          <a:latin typeface="Arial Narrow" panose="020B0606020202030204" pitchFamily="34" charset="0"/>
                        </a:rPr>
                        <a:t>4090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1623</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7766</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6992</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829823402"/>
                  </a:ext>
                </a:extLst>
              </a:tr>
              <a:tr h="184150">
                <a:tc>
                  <a:txBody>
                    <a:bodyPr/>
                    <a:lstStyle/>
                    <a:p>
                      <a:pPr algn="l" fontAlgn="ctr"/>
                      <a:r>
                        <a:rPr lang="en-GB" sz="1000" b="1" i="0" u="none" strike="noStrike">
                          <a:solidFill>
                            <a:srgbClr val="FFFFFF"/>
                          </a:solidFill>
                          <a:effectLst/>
                          <a:latin typeface="Arial Narrow" panose="020B0606020202030204" pitchFamily="34" charset="0"/>
                        </a:rPr>
                        <a:t>2021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a:solidFill>
                            <a:srgbClr val="000000"/>
                          </a:solidFill>
                          <a:effectLst/>
                          <a:latin typeface="Arial Narrow" panose="020B0606020202030204" pitchFamily="34" charset="0"/>
                        </a:rPr>
                        <a:t>3911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GB" sz="1000" b="0" i="0" u="none" strike="noStrike" dirty="0">
                          <a:solidFill>
                            <a:srgbClr val="000000"/>
                          </a:solidFill>
                          <a:effectLst/>
                          <a:latin typeface="Arial Narrow" panose="020B0606020202030204" pitchFamily="34" charset="0"/>
                        </a:rPr>
                        <a:t>2721</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2594</a:t>
                      </a:r>
                    </a:p>
                  </a:txBody>
                  <a:tcPr marL="0" marR="0" marT="0" marB="0" anchor="ctr">
                    <a:lnL>
                      <a:noFill/>
                    </a:lnL>
                    <a:lnR>
                      <a:noFill/>
                    </a:lnR>
                    <a:lnT>
                      <a:noFill/>
                    </a:lnT>
                    <a:lnB>
                      <a:noFill/>
                    </a:lnB>
                    <a:noFill/>
                  </a:tcPr>
                </a:tc>
                <a:tc>
                  <a:txBody>
                    <a:bodyPr/>
                    <a:lstStyle/>
                    <a:p>
                      <a:pPr algn="ctr" fontAlgn="ctr"/>
                      <a:r>
                        <a:rPr lang="en-GB" sz="1000" b="0" i="0" u="none" strike="noStrike">
                          <a:solidFill>
                            <a:srgbClr val="000000"/>
                          </a:solidFill>
                          <a:effectLst/>
                          <a:latin typeface="Arial Narrow" panose="020B0606020202030204" pitchFamily="34" charset="0"/>
                        </a:rPr>
                        <a:t>2949</a:t>
                      </a:r>
                    </a:p>
                  </a:txBody>
                  <a:tcPr marL="0" marR="0" marT="0" marB="0" anchor="ctr">
                    <a:lnL>
                      <a:noFill/>
                    </a:lnL>
                    <a:lnR>
                      <a:noFill/>
                    </a:lnR>
                    <a:lnT>
                      <a:noFill/>
                    </a:lnT>
                    <a:lnB>
                      <a:noFill/>
                    </a:lnB>
                    <a:noFill/>
                  </a:tcPr>
                </a:tc>
                <a:extLst>
                  <a:ext uri="{0D108BD9-81ED-4DB2-BD59-A6C34878D82A}">
                    <a16:rowId xmlns:a16="http://schemas.microsoft.com/office/drawing/2014/main" val="4144201941"/>
                  </a:ext>
                </a:extLst>
              </a:tr>
              <a:tr h="184150">
                <a:tc>
                  <a:txBody>
                    <a:bodyPr/>
                    <a:lstStyle/>
                    <a:p>
                      <a:pPr algn="l" fontAlgn="ctr"/>
                      <a:r>
                        <a:rPr lang="en-GB" sz="1000" b="1" i="0" u="none" strike="noStrike">
                          <a:solidFill>
                            <a:srgbClr val="FFFFFF"/>
                          </a:solidFill>
                          <a:effectLst/>
                          <a:latin typeface="Arial Narrow" panose="020B0606020202030204" pitchFamily="34" charset="0"/>
                        </a:rPr>
                        <a:t>2022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dirty="0">
                          <a:solidFill>
                            <a:srgbClr val="000000"/>
                          </a:solidFill>
                          <a:effectLst/>
                          <a:latin typeface="Arial Narrow" panose="020B0606020202030204" pitchFamily="34" charset="0"/>
                        </a:rPr>
                        <a:t>7472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dirty="0">
                          <a:solidFill>
                            <a:srgbClr val="000000"/>
                          </a:solidFill>
                          <a:effectLst/>
                          <a:latin typeface="Arial Narrow" panose="020B0606020202030204" pitchFamily="34" charset="0"/>
                        </a:rPr>
                        <a:t>4017</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dirty="0">
                          <a:solidFill>
                            <a:srgbClr val="000000"/>
                          </a:solidFill>
                          <a:effectLst/>
                          <a:latin typeface="Arial Narrow" panose="020B0606020202030204" pitchFamily="34" charset="0"/>
                        </a:rPr>
                        <a:t>2594</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a:solidFill>
                            <a:srgbClr val="000000"/>
                          </a:solidFill>
                          <a:effectLst/>
                          <a:latin typeface="Arial Narrow" panose="020B0606020202030204" pitchFamily="34" charset="0"/>
                        </a:rPr>
                        <a:t>2949</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434199691"/>
                  </a:ext>
                </a:extLst>
              </a:tr>
              <a:tr h="184150">
                <a:tc>
                  <a:txBody>
                    <a:bodyPr/>
                    <a:lstStyle/>
                    <a:p>
                      <a:pPr algn="l" fontAlgn="ctr"/>
                      <a:r>
                        <a:rPr lang="en-GB" sz="1000" b="1" i="0" u="none" strike="noStrike">
                          <a:solidFill>
                            <a:srgbClr val="FFFFFF"/>
                          </a:solidFill>
                          <a:effectLst/>
                          <a:latin typeface="Arial Narrow" panose="020B0606020202030204" pitchFamily="34" charset="0"/>
                        </a:rPr>
                        <a:t>2023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marL="0" algn="ctr"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6468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marL="0" algn="ctr"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N/A</a:t>
                      </a:r>
                    </a:p>
                  </a:txBody>
                  <a:tcPr marL="0" marR="0" marT="0" marB="0" anchor="ctr">
                    <a:lnL>
                      <a:noFill/>
                    </a:lnL>
                    <a:lnR>
                      <a:noFill/>
                    </a:lnR>
                    <a:lnT>
                      <a:noFill/>
                    </a:lnT>
                    <a:lnB>
                      <a:noFill/>
                    </a:lnB>
                    <a:noFill/>
                  </a:tcPr>
                </a:tc>
                <a:tc>
                  <a:txBody>
                    <a:bodyPr/>
                    <a:lstStyle/>
                    <a:p>
                      <a:pPr marL="0" algn="ctr"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N/A</a:t>
                      </a:r>
                    </a:p>
                  </a:txBody>
                  <a:tcPr marL="0" marR="0" marT="0" marB="0" anchor="ctr">
                    <a:lnL>
                      <a:noFill/>
                    </a:lnL>
                    <a:lnR>
                      <a:noFill/>
                    </a:lnR>
                    <a:lnT>
                      <a:noFill/>
                    </a:lnT>
                    <a:lnB>
                      <a:noFill/>
                    </a:lnB>
                    <a:noFill/>
                  </a:tcPr>
                </a:tc>
                <a:tc>
                  <a:txBody>
                    <a:bodyPr/>
                    <a:lstStyle/>
                    <a:p>
                      <a:pPr marL="0" algn="ctr" defTabSz="914400" rtl="0" eaLnBrk="1" fontAlgn="ctr" latinLnBrk="0" hangingPunct="1"/>
                      <a:r>
                        <a:rPr lang="en-GB" sz="1000" b="0" i="0" u="none" strike="noStrike" kern="1200" dirty="0">
                          <a:solidFill>
                            <a:srgbClr val="000000"/>
                          </a:solidFill>
                          <a:effectLst/>
                          <a:latin typeface="Arial Narrow" panose="020B0606020202030204" pitchFamily="34" charset="0"/>
                          <a:ea typeface="+mn-ea"/>
                          <a:cs typeface="+mn-cs"/>
                        </a:rPr>
                        <a:t>4699</a:t>
                      </a:r>
                    </a:p>
                  </a:txBody>
                  <a:tcPr marL="0" marR="0" marT="0" marB="0" anchor="ctr">
                    <a:lnL>
                      <a:noFill/>
                    </a:lnL>
                    <a:lnR>
                      <a:noFill/>
                    </a:lnR>
                    <a:lnT>
                      <a:noFill/>
                    </a:lnT>
                    <a:lnB>
                      <a:noFill/>
                    </a:lnB>
                    <a:noFill/>
                  </a:tcPr>
                </a:tc>
                <a:extLst>
                  <a:ext uri="{0D108BD9-81ED-4DB2-BD59-A6C34878D82A}">
                    <a16:rowId xmlns:a16="http://schemas.microsoft.com/office/drawing/2014/main" val="4275105606"/>
                  </a:ext>
                </a:extLst>
              </a:tr>
              <a:tr h="184150">
                <a:tc>
                  <a:txBody>
                    <a:bodyPr/>
                    <a:lstStyle/>
                    <a:p>
                      <a:pPr algn="l" fontAlgn="ctr"/>
                      <a:r>
                        <a:rPr lang="en-GB" sz="1000" b="1" i="0" u="none" strike="noStrike">
                          <a:solidFill>
                            <a:srgbClr val="FFFFFF"/>
                          </a:solidFill>
                          <a:effectLst/>
                          <a:latin typeface="Arial Narrow" panose="020B0606020202030204" pitchFamily="34" charset="0"/>
                        </a:rPr>
                        <a:t>2024</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ctr"/>
                      <a:r>
                        <a:rPr lang="en-GB" sz="1000" b="0" i="0" u="none" strike="noStrike" dirty="0">
                          <a:solidFill>
                            <a:srgbClr val="000000"/>
                          </a:solidFill>
                          <a:effectLst/>
                          <a:latin typeface="Arial Narrow" panose="020B0606020202030204" pitchFamily="34" charset="0"/>
                        </a:rPr>
                        <a:t>3058</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8F5EF"/>
                    </a:solidFill>
                  </a:tcPr>
                </a:tc>
                <a:tc>
                  <a:txBody>
                    <a:bodyPr/>
                    <a:lstStyle/>
                    <a:p>
                      <a:pPr algn="ctr" fontAlgn="ctr"/>
                      <a:r>
                        <a:rPr lang="en-GB" sz="1000" b="0" i="0" u="none" strike="noStrike" dirty="0">
                          <a:solidFill>
                            <a:srgbClr val="000000"/>
                          </a:solidFill>
                          <a:effectLst/>
                          <a:latin typeface="Arial Narrow" panose="020B0606020202030204" pitchFamily="34" charset="0"/>
                        </a:rPr>
                        <a:t>2537</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dirty="0">
                          <a:solidFill>
                            <a:srgbClr val="000000"/>
                          </a:solidFill>
                          <a:effectLst/>
                          <a:latin typeface="Arial Narrow" panose="020B0606020202030204" pitchFamily="34" charset="0"/>
                        </a:rPr>
                        <a:t>4039</a:t>
                      </a:r>
                    </a:p>
                  </a:txBody>
                  <a:tcPr marL="0" marR="0" marT="0" marB="0" anchor="ctr">
                    <a:lnL>
                      <a:noFill/>
                    </a:lnL>
                    <a:lnR>
                      <a:noFill/>
                    </a:lnR>
                    <a:lnT>
                      <a:noFill/>
                    </a:lnT>
                    <a:lnB>
                      <a:noFill/>
                    </a:lnB>
                    <a:solidFill>
                      <a:srgbClr val="F8F5EF"/>
                    </a:solidFill>
                  </a:tcPr>
                </a:tc>
                <a:tc>
                  <a:txBody>
                    <a:bodyPr/>
                    <a:lstStyle/>
                    <a:p>
                      <a:pPr algn="ctr" fontAlgn="ctr"/>
                      <a:r>
                        <a:rPr lang="en-GB" sz="1000" b="0" i="0" u="none" strike="noStrike" dirty="0">
                          <a:solidFill>
                            <a:srgbClr val="000000"/>
                          </a:solidFill>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08124819"/>
                  </a:ext>
                </a:extLst>
              </a:tr>
              <a:tr h="184150">
                <a:tc>
                  <a:txBody>
                    <a:bodyPr/>
                    <a:lstStyle/>
                    <a:p>
                      <a:pPr algn="l" fontAlgn="ctr"/>
                      <a:r>
                        <a:rPr lang="en-GB" sz="1000" b="1" i="0" u="none" strike="noStrike" dirty="0">
                          <a:solidFill>
                            <a:srgbClr val="FFFFFF"/>
                          </a:solidFill>
                          <a:effectLst/>
                          <a:latin typeface="Arial Narrow" panose="020B0606020202030204" pitchFamily="34" charset="0"/>
                        </a:rPr>
                        <a:t>LTM Sep-25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051C38"/>
                    </a:solidFill>
                  </a:tcPr>
                </a:tc>
                <a:tc>
                  <a:txBody>
                    <a:bodyPr/>
                    <a:lstStyle/>
                    <a:p>
                      <a:pPr algn="ctr" fontAlgn="b"/>
                      <a:r>
                        <a:rPr lang="en-GB" sz="1000" b="0" i="0" u="none" strike="noStrike" kern="1200" dirty="0">
                          <a:solidFill>
                            <a:srgbClr val="000000"/>
                          </a:solidFill>
                          <a:effectLst/>
                          <a:latin typeface="Arial Narrow" panose="020B0606020202030204" pitchFamily="34" charset="0"/>
                          <a:ea typeface="+mn-ea"/>
                          <a:cs typeface="+mn-cs"/>
                        </a:rPr>
                        <a:t>5661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marL="0" algn="ctr" defTabSz="914400" rtl="0" eaLnBrk="1" fontAlgn="b" latinLnBrk="0" hangingPunct="1"/>
                      <a:r>
                        <a:rPr lang="en-GB" sz="1000" b="0" i="0" u="none" strike="noStrike" kern="1200" dirty="0">
                          <a:solidFill>
                            <a:srgbClr val="000000"/>
                          </a:solidFill>
                          <a:effectLst/>
                          <a:latin typeface="Arial Narrow" panose="020B0606020202030204" pitchFamily="34" charset="0"/>
                          <a:ea typeface="+mn-ea"/>
                          <a:cs typeface="+mn-cs"/>
                        </a:rPr>
                        <a:t>N/A</a:t>
                      </a:r>
                    </a:p>
                  </a:txBody>
                  <a:tcPr marL="0" marR="0" marT="0" marB="0" anchor="b">
                    <a:lnL>
                      <a:noFill/>
                    </a:lnL>
                    <a:lnR>
                      <a:noFill/>
                    </a:lnR>
                    <a:lnT>
                      <a:noFill/>
                    </a:lnT>
                    <a:lnB>
                      <a:noFill/>
                    </a:lnB>
                    <a:noFill/>
                  </a:tcPr>
                </a:tc>
                <a:tc>
                  <a:txBody>
                    <a:bodyPr/>
                    <a:lstStyle/>
                    <a:p>
                      <a:pPr marL="0" algn="ctr" defTabSz="914400" rtl="0" eaLnBrk="1" fontAlgn="b" latinLnBrk="0" hangingPunct="1"/>
                      <a:r>
                        <a:rPr lang="en-GB" sz="1000" b="0" i="0" u="none" strike="noStrike" kern="1200" dirty="0">
                          <a:solidFill>
                            <a:srgbClr val="000000"/>
                          </a:solidFill>
                          <a:effectLst/>
                          <a:latin typeface="Arial Narrow" panose="020B0606020202030204" pitchFamily="34" charset="0"/>
                          <a:ea typeface="+mn-ea"/>
                          <a:cs typeface="+mn-cs"/>
                        </a:rPr>
                        <a:t>5496</a:t>
                      </a:r>
                    </a:p>
                  </a:txBody>
                  <a:tcPr marL="0" marR="0" marT="0" marB="0" anchor="b">
                    <a:lnL>
                      <a:noFill/>
                    </a:lnL>
                    <a:lnR>
                      <a:noFill/>
                    </a:lnR>
                    <a:lnT>
                      <a:noFill/>
                    </a:lnT>
                    <a:lnB>
                      <a:noFill/>
                    </a:lnB>
                    <a:noFill/>
                  </a:tcPr>
                </a:tc>
                <a:tc>
                  <a:txBody>
                    <a:bodyPr/>
                    <a:lstStyle/>
                    <a:p>
                      <a:pPr marL="0" algn="ctr" defTabSz="914400" rtl="0" eaLnBrk="1" fontAlgn="b" latinLnBrk="0" hangingPunct="1"/>
                      <a:r>
                        <a:rPr lang="en-GB" sz="1000" b="0" i="0" u="none" strike="noStrike" kern="1200" dirty="0">
                          <a:solidFill>
                            <a:srgbClr val="000000"/>
                          </a:solidFill>
                          <a:effectLst/>
                          <a:latin typeface="Arial Narrow" panose="020B0606020202030204" pitchFamily="34" charset="0"/>
                          <a:ea typeface="+mn-ea"/>
                          <a:cs typeface="+mn-cs"/>
                        </a:rPr>
                        <a:t>6235</a:t>
                      </a:r>
                    </a:p>
                  </a:txBody>
                  <a:tcPr marL="0" marR="0" marT="0" marB="0" anchor="b">
                    <a:lnL>
                      <a:noFill/>
                    </a:lnL>
                    <a:lnR>
                      <a:noFill/>
                    </a:lnR>
                    <a:lnT>
                      <a:noFill/>
                    </a:lnT>
                    <a:lnB>
                      <a:noFill/>
                    </a:lnB>
                    <a:noFill/>
                  </a:tcPr>
                </a:tc>
                <a:extLst>
                  <a:ext uri="{0D108BD9-81ED-4DB2-BD59-A6C34878D82A}">
                    <a16:rowId xmlns:a16="http://schemas.microsoft.com/office/drawing/2014/main" val="3727268788"/>
                  </a:ext>
                </a:extLst>
              </a:tr>
            </a:tbl>
          </a:graphicData>
        </a:graphic>
      </p:graphicFrame>
    </p:spTree>
    <p:extLst>
      <p:ext uri="{BB962C8B-B14F-4D97-AF65-F5344CB8AC3E}">
        <p14:creationId xmlns:p14="http://schemas.microsoft.com/office/powerpoint/2010/main" val="2116552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Rolling 3-Month Average Purchase Price Multiples</a:t>
            </a:r>
          </a:p>
        </p:txBody>
      </p:sp>
      <p:sp>
        <p:nvSpPr>
          <p:cNvPr id="5" name="Text Box 4">
            <a:extLst>
              <a:ext uri="{FF2B5EF4-FFF2-40B4-BE49-F238E27FC236}">
                <a16:creationId xmlns:a16="http://schemas.microsoft.com/office/drawing/2014/main" id="{20F8A6CA-BBE4-AA03-9228-D5D82D95A984}"/>
              </a:ext>
            </a:extLst>
          </p:cNvPr>
          <p:cNvSpPr txBox="1">
            <a:spLocks noChangeArrowheads="1"/>
          </p:cNvSpPr>
          <p:nvPr/>
        </p:nvSpPr>
        <p:spPr bwMode="auto">
          <a:xfrm>
            <a:off x="533400" y="57867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Excluding Platform Acquisitions and Other Sponsor Driven Transactions.</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a:t>
            </a:r>
            <a:br>
              <a:rPr lang="en-US" altLang="en-US" sz="800" b="0">
                <a:solidFill>
                  <a:schemeClr val="tx1"/>
                </a:solidFill>
                <a:latin typeface="+mn-lt"/>
              </a:rPr>
            </a:br>
            <a:r>
              <a:rPr lang="en-US" altLang="en-US" sz="800" b="0">
                <a:solidFill>
                  <a:schemeClr val="tx1"/>
                </a:solidFill>
                <a:latin typeface="+mn-lt"/>
              </a:rPr>
              <a:t>Note: Due to the lack of primary market activity in 4Q20, the latest readings are based on very small sample sizes. </a:t>
            </a:r>
          </a:p>
        </p:txBody>
      </p:sp>
      <p:graphicFrame>
        <p:nvGraphicFramePr>
          <p:cNvPr id="3" name="Object 2">
            <a:extLst>
              <a:ext uri="{FF2B5EF4-FFF2-40B4-BE49-F238E27FC236}">
                <a16:creationId xmlns:a16="http://schemas.microsoft.com/office/drawing/2014/main" id="{901E745A-7DC0-AF3A-4823-D2E1D15AD67C}"/>
              </a:ext>
            </a:extLst>
          </p:cNvPr>
          <p:cNvGraphicFramePr>
            <a:graphicFrameLocks noGrp="1"/>
          </p:cNvGraphicFramePr>
          <p:nvPr>
            <p:extLst>
              <p:ext uri="{D42A27DB-BD31-4B8C-83A1-F6EECF244321}">
                <p14:modId xmlns:p14="http://schemas.microsoft.com/office/powerpoint/2010/main" val="735246606"/>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8653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Sources of Proceeds as a Multiple of EBITDA</a:t>
            </a:r>
          </a:p>
        </p:txBody>
      </p:sp>
      <p:sp>
        <p:nvSpPr>
          <p:cNvPr id="5" name="Text Box 4">
            <a:extLst>
              <a:ext uri="{FF2B5EF4-FFF2-40B4-BE49-F238E27FC236}">
                <a16:creationId xmlns:a16="http://schemas.microsoft.com/office/drawing/2014/main" id="{20F8A6CA-BBE4-AA03-9228-D5D82D95A984}"/>
              </a:ext>
            </a:extLst>
          </p:cNvPr>
          <p:cNvSpPr txBox="1">
            <a:spLocks noChangeArrowheads="1"/>
          </p:cNvSpPr>
          <p:nvPr/>
        </p:nvSpPr>
        <p:spPr bwMode="auto">
          <a:xfrm>
            <a:off x="533400" y="5786735"/>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Note: Debt/EBITDA multiple listed here is based on Sources &amp; Uses, while the analysis in the “Credit Statistics” section is based on Capitalization.</a:t>
            </a:r>
            <a:br>
              <a:rPr lang="en-US" altLang="en-US" sz="800" b="0">
                <a:solidFill>
                  <a:schemeClr val="tx1"/>
                </a:solidFill>
                <a:latin typeface="+mn-lt"/>
              </a:rPr>
            </a:br>
            <a:r>
              <a:rPr lang="en-US" altLang="en-US" sz="800" b="0">
                <a:solidFill>
                  <a:schemeClr val="tx1"/>
                </a:solidFill>
                <a:latin typeface="+mn-lt"/>
              </a:rPr>
              <a:t>This may result in varying results.</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a:t>
            </a:r>
          </a:p>
        </p:txBody>
      </p:sp>
      <p:graphicFrame>
        <p:nvGraphicFramePr>
          <p:cNvPr id="6" name="Object 5">
            <a:extLst>
              <a:ext uri="{FF2B5EF4-FFF2-40B4-BE49-F238E27FC236}">
                <a16:creationId xmlns:a16="http://schemas.microsoft.com/office/drawing/2014/main" id="{E563F5E5-9512-4FB1-6F39-C1B9F21AAE40}"/>
              </a:ext>
            </a:extLst>
          </p:cNvPr>
          <p:cNvGraphicFramePr>
            <a:graphicFrameLocks/>
          </p:cNvGraphicFramePr>
          <p:nvPr>
            <p:extLst>
              <p:ext uri="{D42A27DB-BD31-4B8C-83A1-F6EECF244321}">
                <p14:modId xmlns:p14="http://schemas.microsoft.com/office/powerpoint/2010/main" val="62624514"/>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6392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67474"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GB" altLang="en-US" sz="1100" kern="0" dirty="0">
                <a:solidFill>
                  <a:schemeClr val="tx1"/>
                </a:solidFill>
              </a:rPr>
              <a:t>Avg. Buyout Purchase Price as Multiple of Pro Forma Trailing EBITDA</a:t>
            </a:r>
            <a:endParaRPr lang="en-US" altLang="en-US" sz="1100" kern="0" dirty="0">
              <a:solidFill>
                <a:schemeClr val="tx1"/>
              </a:solidFill>
            </a:endParaRPr>
          </a:p>
        </p:txBody>
      </p:sp>
      <p:sp>
        <p:nvSpPr>
          <p:cNvPr id="3" name="Text Box 4">
            <a:extLst>
              <a:ext uri="{FF2B5EF4-FFF2-40B4-BE49-F238E27FC236}">
                <a16:creationId xmlns:a16="http://schemas.microsoft.com/office/drawing/2014/main" id="{0D4C0FA5-7EC3-D8F9-D2DB-26FF460B3A86}"/>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Excluding Platform Acquisitions and Other Sponsor Driven Transactions.</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 </a:t>
            </a:r>
          </a:p>
        </p:txBody>
      </p:sp>
      <p:graphicFrame>
        <p:nvGraphicFramePr>
          <p:cNvPr id="4" name="Object 5">
            <a:extLst>
              <a:ext uri="{FF2B5EF4-FFF2-40B4-BE49-F238E27FC236}">
                <a16:creationId xmlns:a16="http://schemas.microsoft.com/office/drawing/2014/main" id="{8DF79D04-0BD5-6179-D7FF-10B4AE366BE3}"/>
              </a:ext>
            </a:extLst>
          </p:cNvPr>
          <p:cNvGraphicFramePr>
            <a:graphicFrameLocks/>
          </p:cNvGraphicFramePr>
          <p:nvPr>
            <p:extLst>
              <p:ext uri="{D42A27DB-BD31-4B8C-83A1-F6EECF244321}">
                <p14:modId xmlns:p14="http://schemas.microsoft.com/office/powerpoint/2010/main" val="3228500718"/>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1001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Dist. of Buyout Purchase Price as Multiple of Pro Forma EBITDA</a:t>
            </a:r>
          </a:p>
        </p:txBody>
      </p:sp>
      <p:sp>
        <p:nvSpPr>
          <p:cNvPr id="3" name="Text Box 4">
            <a:extLst>
              <a:ext uri="{FF2B5EF4-FFF2-40B4-BE49-F238E27FC236}">
                <a16:creationId xmlns:a16="http://schemas.microsoft.com/office/drawing/2014/main" id="{0D4C0FA5-7EC3-D8F9-D2DB-26FF460B3A86}"/>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Excluding Platform Acquisitions and Other Sponsor Driven Transactions.  Based on Deal Count.</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a:t>
            </a:r>
          </a:p>
        </p:txBody>
      </p:sp>
      <p:graphicFrame>
        <p:nvGraphicFramePr>
          <p:cNvPr id="5" name="Object 5">
            <a:extLst>
              <a:ext uri="{FF2B5EF4-FFF2-40B4-BE49-F238E27FC236}">
                <a16:creationId xmlns:a16="http://schemas.microsoft.com/office/drawing/2014/main" id="{D2F044BB-2BC0-ED3E-F02C-5127D8DE14FA}"/>
              </a:ext>
            </a:extLst>
          </p:cNvPr>
          <p:cNvGraphicFramePr>
            <a:graphicFrameLocks/>
          </p:cNvGraphicFramePr>
          <p:nvPr>
            <p:extLst>
              <p:ext uri="{D42A27DB-BD31-4B8C-83A1-F6EECF244321}">
                <p14:modId xmlns:p14="http://schemas.microsoft.com/office/powerpoint/2010/main" val="22900252"/>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993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Annual Buyout Loan Volume &amp; Count (€B)</a:t>
            </a:r>
          </a:p>
        </p:txBody>
      </p:sp>
      <p:sp>
        <p:nvSpPr>
          <p:cNvPr id="3" name="Text Box 4">
            <a:extLst>
              <a:ext uri="{FF2B5EF4-FFF2-40B4-BE49-F238E27FC236}">
                <a16:creationId xmlns:a16="http://schemas.microsoft.com/office/drawing/2014/main" id="{34B0DEA1-81CC-AE9B-47B4-D256734FA6EF}"/>
              </a:ext>
            </a:extLst>
          </p:cNvPr>
          <p:cNvSpPr txBox="1">
            <a:spLocks noChangeArrowheads="1"/>
          </p:cNvSpPr>
          <p:nvPr/>
        </p:nvSpPr>
        <p:spPr bwMode="auto">
          <a:xfrm>
            <a:off x="533400" y="57912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Reflects initial/secondary buyouts only (excludes recaps, refinancings, </a:t>
            </a:r>
            <a:r>
              <a:rPr lang="en-US" altLang="en-US" sz="800" b="0" err="1">
                <a:solidFill>
                  <a:schemeClr val="tx1"/>
                </a:solidFill>
                <a:latin typeface="+mn-lt"/>
              </a:rPr>
              <a:t>etc</a:t>
            </a:r>
            <a:r>
              <a:rPr lang="en-US" altLang="en-US" sz="800" b="0">
                <a:solidFill>
                  <a:schemeClr val="tx1"/>
                </a:solidFill>
                <a:latin typeface="+mn-lt"/>
              </a:rPr>
              <a:t>).  </a:t>
            </a:r>
          </a:p>
          <a:p>
            <a:pPr algn="r">
              <a:lnSpc>
                <a:spcPct val="100000"/>
              </a:lnSpc>
              <a:spcBef>
                <a:spcPct val="0"/>
              </a:spcBef>
              <a:buClrTx/>
              <a:buFontTx/>
              <a:buNone/>
            </a:pPr>
            <a:r>
              <a:rPr lang="en-US" altLang="en-US" sz="800" b="0">
                <a:solidFill>
                  <a:schemeClr val="tx1"/>
                </a:solidFill>
                <a:latin typeface="+mn-lt"/>
              </a:rPr>
              <a:t>*Deal Count counts First and Second Lien portions of a single transaction as one event.</a:t>
            </a:r>
          </a:p>
          <a:p>
            <a:pPr algn="r">
              <a:lnSpc>
                <a:spcPct val="100000"/>
              </a:lnSpc>
              <a:spcBef>
                <a:spcPct val="0"/>
              </a:spcBef>
              <a:buClrTx/>
              <a:buFontTx/>
              <a:buNone/>
            </a:pPr>
            <a:r>
              <a:rPr lang="en-US" altLang="en-US" sz="800" b="0">
                <a:solidFill>
                  <a:schemeClr val="tx1"/>
                </a:solidFill>
                <a:latin typeface="+mn-lt"/>
              </a:rPr>
              <a:t>LCD updates all current year volume as necessary to reflect the latest bank meeting information</a:t>
            </a:r>
          </a:p>
        </p:txBody>
      </p:sp>
      <p:graphicFrame>
        <p:nvGraphicFramePr>
          <p:cNvPr id="4" name="Object 3">
            <a:extLst>
              <a:ext uri="{FF2B5EF4-FFF2-40B4-BE49-F238E27FC236}">
                <a16:creationId xmlns:a16="http://schemas.microsoft.com/office/drawing/2014/main" id="{BBAD63E3-1824-1EC0-DC8C-7D52E1C1BC2F}"/>
              </a:ext>
            </a:extLst>
          </p:cNvPr>
          <p:cNvGraphicFramePr>
            <a:graphicFrameLocks noGrp="1"/>
          </p:cNvGraphicFramePr>
          <p:nvPr>
            <p:extLst>
              <p:ext uri="{D42A27DB-BD31-4B8C-83A1-F6EECF244321}">
                <p14:modId xmlns:p14="http://schemas.microsoft.com/office/powerpoint/2010/main" val="1605427240"/>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3605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Avg. Buyout PPM of PF EBITDA by Transaction Size: €1B or More</a:t>
            </a:r>
          </a:p>
        </p:txBody>
      </p:sp>
      <p:sp>
        <p:nvSpPr>
          <p:cNvPr id="3" name="Text Box 4">
            <a:extLst>
              <a:ext uri="{FF2B5EF4-FFF2-40B4-BE49-F238E27FC236}">
                <a16:creationId xmlns:a16="http://schemas.microsoft.com/office/drawing/2014/main" id="{0D4C0FA5-7EC3-D8F9-D2DB-26FF460B3A86}"/>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Excluding Platform Acquisitions and Other Sponsor Driven Transactions.</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a:t>
            </a:r>
          </a:p>
        </p:txBody>
      </p:sp>
      <p:graphicFrame>
        <p:nvGraphicFramePr>
          <p:cNvPr id="4" name="Object 5">
            <a:extLst>
              <a:ext uri="{FF2B5EF4-FFF2-40B4-BE49-F238E27FC236}">
                <a16:creationId xmlns:a16="http://schemas.microsoft.com/office/drawing/2014/main" id="{A3A37E30-F8A4-060E-DFC4-C8A98BEE652F}"/>
              </a:ext>
            </a:extLst>
          </p:cNvPr>
          <p:cNvGraphicFramePr>
            <a:graphicFrameLocks/>
          </p:cNvGraphicFramePr>
          <p:nvPr>
            <p:extLst>
              <p:ext uri="{D42A27DB-BD31-4B8C-83A1-F6EECF244321}">
                <p14:modId xmlns:p14="http://schemas.microsoft.com/office/powerpoint/2010/main" val="2071145900"/>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2417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Avg. Buyout PPM of PF EBITDA by Transaction Size: €500M or More</a:t>
            </a:r>
          </a:p>
        </p:txBody>
      </p:sp>
      <p:sp>
        <p:nvSpPr>
          <p:cNvPr id="3" name="Text Box 4">
            <a:extLst>
              <a:ext uri="{FF2B5EF4-FFF2-40B4-BE49-F238E27FC236}">
                <a16:creationId xmlns:a16="http://schemas.microsoft.com/office/drawing/2014/main" id="{0D4C0FA5-7EC3-D8F9-D2DB-26FF460B3A86}"/>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Excluding Platform Acquisitions and Other Sponsor Driven Transactions.</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a:t>
            </a:r>
          </a:p>
        </p:txBody>
      </p:sp>
      <p:graphicFrame>
        <p:nvGraphicFramePr>
          <p:cNvPr id="5" name="Object 5">
            <a:extLst>
              <a:ext uri="{FF2B5EF4-FFF2-40B4-BE49-F238E27FC236}">
                <a16:creationId xmlns:a16="http://schemas.microsoft.com/office/drawing/2014/main" id="{4555656A-7801-F967-11E5-D9276D29E7D0}"/>
              </a:ext>
            </a:extLst>
          </p:cNvPr>
          <p:cNvGraphicFramePr>
            <a:graphicFrameLocks/>
          </p:cNvGraphicFramePr>
          <p:nvPr>
            <p:extLst>
              <p:ext uri="{D42A27DB-BD31-4B8C-83A1-F6EECF244321}">
                <p14:modId xmlns:p14="http://schemas.microsoft.com/office/powerpoint/2010/main" val="2766491945"/>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4382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Sources/Uses Analysis for Buyouts</a:t>
            </a:r>
          </a:p>
        </p:txBody>
      </p:sp>
      <p:sp>
        <p:nvSpPr>
          <p:cNvPr id="2" name="Text Placeholder 1">
            <a:extLst>
              <a:ext uri="{FF2B5EF4-FFF2-40B4-BE49-F238E27FC236}">
                <a16:creationId xmlns:a16="http://schemas.microsoft.com/office/drawing/2014/main" id="{20D43839-CF7B-8AFB-4836-D683480D66DF}"/>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Avg. Total Purchase Price Multiple by Buyout Type</a:t>
            </a:r>
          </a:p>
        </p:txBody>
      </p:sp>
      <p:sp>
        <p:nvSpPr>
          <p:cNvPr id="3" name="Text Box 4">
            <a:extLst>
              <a:ext uri="{FF2B5EF4-FFF2-40B4-BE49-F238E27FC236}">
                <a16:creationId xmlns:a16="http://schemas.microsoft.com/office/drawing/2014/main" id="{0D4C0FA5-7EC3-D8F9-D2DB-26FF460B3A86}"/>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NA: unable to form a meaningful sample.  </a:t>
            </a:r>
          </a:p>
          <a:p>
            <a:pPr algn="r">
              <a:lnSpc>
                <a:spcPct val="100000"/>
              </a:lnSpc>
              <a:spcBef>
                <a:spcPct val="0"/>
              </a:spcBef>
              <a:buClrTx/>
              <a:buFontTx/>
              <a:buNone/>
            </a:pPr>
            <a:r>
              <a:rPr lang="en-US" altLang="en-US" sz="800" b="0">
                <a:solidFill>
                  <a:schemeClr val="tx1"/>
                </a:solidFill>
                <a:latin typeface="+mn-lt"/>
              </a:rPr>
              <a:t>Includes only transactions for which Sources/Uses were made available.</a:t>
            </a:r>
          </a:p>
        </p:txBody>
      </p:sp>
      <p:sp>
        <p:nvSpPr>
          <p:cNvPr id="4" name="TextBox 3">
            <a:extLst>
              <a:ext uri="{FF2B5EF4-FFF2-40B4-BE49-F238E27FC236}">
                <a16:creationId xmlns:a16="http://schemas.microsoft.com/office/drawing/2014/main" id="{E917163A-4F32-E9E9-5243-97C6BECDCA61}"/>
              </a:ext>
            </a:extLst>
          </p:cNvPr>
          <p:cNvSpPr txBox="1"/>
          <p:nvPr/>
        </p:nvSpPr>
        <p:spPr>
          <a:xfrm>
            <a:off x="3497580" y="1740884"/>
            <a:ext cx="2148840" cy="369332"/>
          </a:xfrm>
          <a:prstGeom prst="rect">
            <a:avLst/>
          </a:prstGeom>
          <a:solidFill>
            <a:srgbClr val="FAF56B"/>
          </a:solidFill>
        </p:spPr>
        <p:txBody>
          <a:bodyPr wrap="square" rtlCol="0">
            <a:spAutoFit/>
          </a:bodyPr>
          <a:lstStyle/>
          <a:p>
            <a:pPr algn="ctr"/>
            <a:r>
              <a:rPr lang="en-GB" dirty="0"/>
              <a:t>Update</a:t>
            </a:r>
          </a:p>
        </p:txBody>
      </p:sp>
      <p:graphicFrame>
        <p:nvGraphicFramePr>
          <p:cNvPr id="9" name="Table 8">
            <a:extLst>
              <a:ext uri="{FF2B5EF4-FFF2-40B4-BE49-F238E27FC236}">
                <a16:creationId xmlns:a16="http://schemas.microsoft.com/office/drawing/2014/main" id="{9EB91F99-D42C-DDA9-0ADB-1A5A8934690B}"/>
              </a:ext>
            </a:extLst>
          </p:cNvPr>
          <p:cNvGraphicFramePr>
            <a:graphicFrameLocks noGrp="1"/>
          </p:cNvGraphicFramePr>
          <p:nvPr>
            <p:extLst>
              <p:ext uri="{D42A27DB-BD31-4B8C-83A1-F6EECF244321}">
                <p14:modId xmlns:p14="http://schemas.microsoft.com/office/powerpoint/2010/main" val="1048210936"/>
              </p:ext>
            </p:extLst>
          </p:nvPr>
        </p:nvGraphicFramePr>
        <p:xfrm>
          <a:off x="457200" y="990600"/>
          <a:ext cx="6858000" cy="4605524"/>
        </p:xfrm>
        <a:graphic>
          <a:graphicData uri="http://schemas.openxmlformats.org/drawingml/2006/table">
            <a:tbl>
              <a:tblPr/>
              <a:tblGrid>
                <a:gridCol w="1169519">
                  <a:extLst>
                    <a:ext uri="{9D8B030D-6E8A-4147-A177-3AD203B41FA5}">
                      <a16:colId xmlns:a16="http://schemas.microsoft.com/office/drawing/2014/main" val="3360988867"/>
                    </a:ext>
                  </a:extLst>
                </a:gridCol>
                <a:gridCol w="978578">
                  <a:extLst>
                    <a:ext uri="{9D8B030D-6E8A-4147-A177-3AD203B41FA5}">
                      <a16:colId xmlns:a16="http://schemas.microsoft.com/office/drawing/2014/main" val="1895323622"/>
                    </a:ext>
                  </a:extLst>
                </a:gridCol>
                <a:gridCol w="1511625">
                  <a:extLst>
                    <a:ext uri="{9D8B030D-6E8A-4147-A177-3AD203B41FA5}">
                      <a16:colId xmlns:a16="http://schemas.microsoft.com/office/drawing/2014/main" val="3228668803"/>
                    </a:ext>
                  </a:extLst>
                </a:gridCol>
                <a:gridCol w="1813949">
                  <a:extLst>
                    <a:ext uri="{9D8B030D-6E8A-4147-A177-3AD203B41FA5}">
                      <a16:colId xmlns:a16="http://schemas.microsoft.com/office/drawing/2014/main" val="1111783156"/>
                    </a:ext>
                  </a:extLst>
                </a:gridCol>
                <a:gridCol w="1384329">
                  <a:extLst>
                    <a:ext uri="{9D8B030D-6E8A-4147-A177-3AD203B41FA5}">
                      <a16:colId xmlns:a16="http://schemas.microsoft.com/office/drawing/2014/main" val="739118213"/>
                    </a:ext>
                  </a:extLst>
                </a:gridCol>
              </a:tblGrid>
              <a:tr h="209342">
                <a:tc>
                  <a:txBody>
                    <a:bodyPr/>
                    <a:lstStyle/>
                    <a:p>
                      <a:pPr algn="ctr" fontAlgn="ctr"/>
                      <a:r>
                        <a:rPr lang="en-GB" sz="1000" b="1" i="0" u="none" strike="noStrike" dirty="0">
                          <a:solidFill>
                            <a:srgbClr val="FFFFFF"/>
                          </a:solidFill>
                          <a:effectLst/>
                          <a:latin typeface="Arial Narrow" panose="020B0606020202030204" pitchFamily="34" charset="0"/>
                        </a:rPr>
                        <a:t>Year</a:t>
                      </a:r>
                    </a:p>
                  </a:txBody>
                  <a:tcPr marL="0" marR="0" marT="0" marB="0" anchor="ctr">
                    <a:lnL>
                      <a:noFill/>
                    </a:lnL>
                    <a:lnR>
                      <a:noFill/>
                    </a:lnR>
                    <a:lnT>
                      <a:noFill/>
                    </a:lnT>
                    <a:lnB>
                      <a:noFill/>
                    </a:lnB>
                    <a:solidFill>
                      <a:srgbClr val="051C38"/>
                    </a:solidFill>
                  </a:tcPr>
                </a:tc>
                <a:tc>
                  <a:txBody>
                    <a:bodyPr/>
                    <a:lstStyle/>
                    <a:p>
                      <a:pPr algn="ctr" fontAlgn="ctr"/>
                      <a:r>
                        <a:rPr lang="en-GB" sz="1000" b="1" i="0" u="none" strike="noStrike">
                          <a:solidFill>
                            <a:srgbClr val="FFFFFF"/>
                          </a:solidFill>
                          <a:effectLst/>
                          <a:latin typeface="Arial Narrow" panose="020B0606020202030204" pitchFamily="34" charset="0"/>
                        </a:rPr>
                        <a:t>All Buyouts</a:t>
                      </a:r>
                    </a:p>
                  </a:txBody>
                  <a:tcPr marL="0" marR="0" marT="0" marB="0" anchor="ctr">
                    <a:lnL>
                      <a:noFill/>
                    </a:lnL>
                    <a:lnR>
                      <a:noFill/>
                    </a:lnR>
                    <a:lnT>
                      <a:noFill/>
                    </a:lnT>
                    <a:lnB>
                      <a:noFill/>
                    </a:lnB>
                    <a:solidFill>
                      <a:srgbClr val="051C38"/>
                    </a:solidFill>
                  </a:tcPr>
                </a:tc>
                <a:tc>
                  <a:txBody>
                    <a:bodyPr/>
                    <a:lstStyle/>
                    <a:p>
                      <a:pPr algn="ctr" fontAlgn="ctr"/>
                      <a:r>
                        <a:rPr lang="en-GB" sz="1000" b="1" i="0" u="none" strike="noStrike">
                          <a:solidFill>
                            <a:srgbClr val="FFFFFF"/>
                          </a:solidFill>
                          <a:effectLst/>
                          <a:latin typeface="Arial Narrow" panose="020B0606020202030204" pitchFamily="34" charset="0"/>
                        </a:rPr>
                        <a:t>Secondary Buyout</a:t>
                      </a:r>
                    </a:p>
                  </a:txBody>
                  <a:tcPr marL="0" marR="0" marT="0" marB="0" anchor="ctr">
                    <a:lnL>
                      <a:noFill/>
                    </a:lnL>
                    <a:lnR>
                      <a:noFill/>
                    </a:lnR>
                    <a:lnT>
                      <a:noFill/>
                    </a:lnT>
                    <a:lnB>
                      <a:noFill/>
                    </a:lnB>
                    <a:solidFill>
                      <a:srgbClr val="051C38"/>
                    </a:solidFill>
                  </a:tcPr>
                </a:tc>
                <a:tc>
                  <a:txBody>
                    <a:bodyPr/>
                    <a:lstStyle/>
                    <a:p>
                      <a:pPr algn="ctr" fontAlgn="ctr"/>
                      <a:r>
                        <a:rPr lang="en-GB" sz="1000" b="1" i="0" u="none" strike="noStrike">
                          <a:solidFill>
                            <a:srgbClr val="FFFFFF"/>
                          </a:solidFill>
                          <a:effectLst/>
                          <a:latin typeface="Arial Narrow" panose="020B0606020202030204" pitchFamily="34" charset="0"/>
                        </a:rPr>
                        <a:t>Corporate Divestiture</a:t>
                      </a:r>
                    </a:p>
                  </a:txBody>
                  <a:tcPr marL="0" marR="0" marT="0" marB="0" anchor="ctr">
                    <a:lnL>
                      <a:noFill/>
                    </a:lnL>
                    <a:lnR>
                      <a:noFill/>
                    </a:lnR>
                    <a:lnT>
                      <a:noFill/>
                    </a:lnT>
                    <a:lnB>
                      <a:noFill/>
                    </a:lnB>
                    <a:solidFill>
                      <a:srgbClr val="051C38"/>
                    </a:solidFill>
                  </a:tcPr>
                </a:tc>
                <a:tc>
                  <a:txBody>
                    <a:bodyPr/>
                    <a:lstStyle/>
                    <a:p>
                      <a:pPr algn="ctr" fontAlgn="ctr"/>
                      <a:r>
                        <a:rPr lang="en-GB" sz="1000" b="1" i="0" u="none" strike="noStrike">
                          <a:solidFill>
                            <a:srgbClr val="FFFFFF"/>
                          </a:solidFill>
                          <a:effectLst/>
                          <a:latin typeface="Arial Narrow" panose="020B0606020202030204" pitchFamily="34" charset="0"/>
                        </a:rPr>
                        <a:t>Public to Private</a:t>
                      </a:r>
                    </a:p>
                  </a:txBody>
                  <a:tcPr marL="0" marR="0" marT="0" marB="0" anchor="ctr">
                    <a:lnL>
                      <a:noFill/>
                    </a:lnL>
                    <a:lnR>
                      <a:noFill/>
                    </a:lnR>
                    <a:lnT>
                      <a:noFill/>
                    </a:lnT>
                    <a:lnB>
                      <a:noFill/>
                    </a:lnB>
                    <a:solidFill>
                      <a:srgbClr val="051C38"/>
                    </a:solidFill>
                  </a:tcPr>
                </a:tc>
                <a:extLst>
                  <a:ext uri="{0D108BD9-81ED-4DB2-BD59-A6C34878D82A}">
                    <a16:rowId xmlns:a16="http://schemas.microsoft.com/office/drawing/2014/main" val="3820956044"/>
                  </a:ext>
                </a:extLst>
              </a:tr>
              <a:tr h="209342">
                <a:tc>
                  <a:txBody>
                    <a:bodyPr/>
                    <a:lstStyle/>
                    <a:p>
                      <a:pPr algn="ctr" fontAlgn="ctr"/>
                      <a:r>
                        <a:rPr lang="en-GB" sz="1000" b="1" i="0" u="none" strike="noStrike">
                          <a:solidFill>
                            <a:srgbClr val="FFFFFF"/>
                          </a:solidFill>
                          <a:effectLst/>
                          <a:latin typeface="Arial Narrow" panose="020B0606020202030204" pitchFamily="34" charset="0"/>
                        </a:rPr>
                        <a:t>2005</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8.3x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8.6x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7.7x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8.7x</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3007847406"/>
                  </a:ext>
                </a:extLst>
              </a:tr>
              <a:tr h="209342">
                <a:tc>
                  <a:txBody>
                    <a:bodyPr/>
                    <a:lstStyle/>
                    <a:p>
                      <a:pPr algn="ctr" fontAlgn="ctr"/>
                      <a:r>
                        <a:rPr lang="en-GB" sz="1000" b="1" i="0" u="none" strike="noStrike" dirty="0">
                          <a:solidFill>
                            <a:srgbClr val="FFFFFF"/>
                          </a:solidFill>
                          <a:effectLst/>
                          <a:latin typeface="Arial Narrow" panose="020B0606020202030204" pitchFamily="34" charset="0"/>
                        </a:rPr>
                        <a:t>2006</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8.8x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8.8x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8.2x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9.8x</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4065337"/>
                  </a:ext>
                </a:extLst>
              </a:tr>
              <a:tr h="209342">
                <a:tc>
                  <a:txBody>
                    <a:bodyPr/>
                    <a:lstStyle/>
                    <a:p>
                      <a:pPr algn="ctr" fontAlgn="ctr"/>
                      <a:r>
                        <a:rPr lang="en-GB" sz="1000" b="1" i="0" u="none" strike="noStrike">
                          <a:solidFill>
                            <a:srgbClr val="FFFFFF"/>
                          </a:solidFill>
                          <a:effectLst/>
                          <a:latin typeface="Arial Narrow" panose="020B0606020202030204" pitchFamily="34" charset="0"/>
                        </a:rPr>
                        <a:t>2007</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9.7x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10.4x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9.0x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10.4x</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1338534466"/>
                  </a:ext>
                </a:extLst>
              </a:tr>
              <a:tr h="209342">
                <a:tc>
                  <a:txBody>
                    <a:bodyPr/>
                    <a:lstStyle/>
                    <a:p>
                      <a:pPr algn="ctr" fontAlgn="ctr"/>
                      <a:r>
                        <a:rPr lang="en-GB" sz="1000" b="1" i="0" u="none" strike="noStrike">
                          <a:solidFill>
                            <a:srgbClr val="FFFFFF"/>
                          </a:solidFill>
                          <a:effectLst/>
                          <a:latin typeface="Arial Narrow" panose="020B0606020202030204" pitchFamily="34" charset="0"/>
                        </a:rPr>
                        <a:t>2008</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9.7x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9.9x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9.0x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10.3x</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47162255"/>
                  </a:ext>
                </a:extLst>
              </a:tr>
              <a:tr h="209342">
                <a:tc>
                  <a:txBody>
                    <a:bodyPr/>
                    <a:lstStyle/>
                    <a:p>
                      <a:pPr algn="ctr" fontAlgn="ctr"/>
                      <a:r>
                        <a:rPr lang="en-GB" sz="1000" b="1" i="0" u="none" strike="noStrike">
                          <a:solidFill>
                            <a:srgbClr val="FFFFFF"/>
                          </a:solidFill>
                          <a:effectLst/>
                          <a:latin typeface="Arial Narrow" panose="020B0606020202030204" pitchFamily="34" charset="0"/>
                        </a:rPr>
                        <a:t>2009</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dirty="0">
                          <a:solidFill>
                            <a:srgbClr val="000000"/>
                          </a:solidFill>
                          <a:effectLst/>
                          <a:latin typeface="Arial Narrow" panose="020B0606020202030204" pitchFamily="34" charset="0"/>
                        </a:rPr>
                        <a:t>8.9x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N/A</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9.9x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N/A</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122550202"/>
                  </a:ext>
                </a:extLst>
              </a:tr>
              <a:tr h="209342">
                <a:tc>
                  <a:txBody>
                    <a:bodyPr/>
                    <a:lstStyle/>
                    <a:p>
                      <a:pPr algn="ctr" fontAlgn="ctr"/>
                      <a:r>
                        <a:rPr lang="en-GB" sz="1000" b="1" i="0" u="none" strike="noStrike">
                          <a:solidFill>
                            <a:srgbClr val="FFFFFF"/>
                          </a:solidFill>
                          <a:effectLst/>
                          <a:latin typeface="Arial Narrow" panose="020B0606020202030204" pitchFamily="34" charset="0"/>
                        </a:rPr>
                        <a:t>2010</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9.2x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dirty="0">
                          <a:solidFill>
                            <a:srgbClr val="000000"/>
                          </a:solidFill>
                          <a:effectLst/>
                          <a:latin typeface="Arial Narrow" panose="020B0606020202030204" pitchFamily="34" charset="0"/>
                        </a:rPr>
                        <a:t>9.7x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7.4x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N/A</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496431774"/>
                  </a:ext>
                </a:extLst>
              </a:tr>
              <a:tr h="209342">
                <a:tc>
                  <a:txBody>
                    <a:bodyPr/>
                    <a:lstStyle/>
                    <a:p>
                      <a:pPr algn="ctr" fontAlgn="ctr"/>
                      <a:r>
                        <a:rPr lang="en-GB" sz="1000" b="1" i="0" u="none" strike="noStrike">
                          <a:solidFill>
                            <a:srgbClr val="FFFFFF"/>
                          </a:solidFill>
                          <a:effectLst/>
                          <a:latin typeface="Arial Narrow" panose="020B0606020202030204" pitchFamily="34" charset="0"/>
                        </a:rPr>
                        <a:t>2011</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8.8x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8.8x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8.6x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N/A</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3679682725"/>
                  </a:ext>
                </a:extLst>
              </a:tr>
              <a:tr h="209342">
                <a:tc>
                  <a:txBody>
                    <a:bodyPr/>
                    <a:lstStyle/>
                    <a:p>
                      <a:pPr algn="ctr" fontAlgn="ctr"/>
                      <a:r>
                        <a:rPr lang="en-GB" sz="1000" b="1" i="0" u="none" strike="noStrike">
                          <a:solidFill>
                            <a:srgbClr val="FFFFFF"/>
                          </a:solidFill>
                          <a:effectLst/>
                          <a:latin typeface="Arial Narrow" panose="020B0606020202030204" pitchFamily="34" charset="0"/>
                        </a:rPr>
                        <a:t>2012</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9.3x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9.4x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8.7x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N/A</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500321788"/>
                  </a:ext>
                </a:extLst>
              </a:tr>
              <a:tr h="209342">
                <a:tc>
                  <a:txBody>
                    <a:bodyPr/>
                    <a:lstStyle/>
                    <a:p>
                      <a:pPr algn="ctr" fontAlgn="ctr"/>
                      <a:r>
                        <a:rPr lang="en-GB" sz="1000" b="1" i="0" u="none" strike="noStrike">
                          <a:solidFill>
                            <a:srgbClr val="FFFFFF"/>
                          </a:solidFill>
                          <a:effectLst/>
                          <a:latin typeface="Arial Narrow" panose="020B0606020202030204" pitchFamily="34" charset="0"/>
                        </a:rPr>
                        <a:t>2013</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8.7x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9.0x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8.0x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8.7x</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2666267067"/>
                  </a:ext>
                </a:extLst>
              </a:tr>
              <a:tr h="209342">
                <a:tc>
                  <a:txBody>
                    <a:bodyPr/>
                    <a:lstStyle/>
                    <a:p>
                      <a:pPr algn="ctr" fontAlgn="ctr"/>
                      <a:r>
                        <a:rPr lang="en-GB" sz="1000" b="1" i="0" u="none" strike="noStrike">
                          <a:solidFill>
                            <a:srgbClr val="FFFFFF"/>
                          </a:solidFill>
                          <a:effectLst/>
                          <a:latin typeface="Arial Narrow" panose="020B0606020202030204" pitchFamily="34" charset="0"/>
                        </a:rPr>
                        <a:t>2014</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9.7x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dirty="0">
                          <a:solidFill>
                            <a:srgbClr val="000000"/>
                          </a:solidFill>
                          <a:effectLst/>
                          <a:latin typeface="Arial Narrow" panose="020B0606020202030204" pitchFamily="34" charset="0"/>
                        </a:rPr>
                        <a:t>9.8x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dirty="0">
                          <a:solidFill>
                            <a:srgbClr val="000000"/>
                          </a:solidFill>
                          <a:effectLst/>
                          <a:latin typeface="Arial Narrow" panose="020B0606020202030204" pitchFamily="34" charset="0"/>
                        </a:rPr>
                        <a:t>9.3x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8.7x</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137897064"/>
                  </a:ext>
                </a:extLst>
              </a:tr>
              <a:tr h="209342">
                <a:tc>
                  <a:txBody>
                    <a:bodyPr/>
                    <a:lstStyle/>
                    <a:p>
                      <a:pPr algn="ctr" fontAlgn="ctr"/>
                      <a:r>
                        <a:rPr lang="en-GB" sz="1000" b="1" i="0" u="none" strike="noStrike">
                          <a:solidFill>
                            <a:srgbClr val="FFFFFF"/>
                          </a:solidFill>
                          <a:effectLst/>
                          <a:latin typeface="Arial Narrow" panose="020B0606020202030204" pitchFamily="34" charset="0"/>
                        </a:rPr>
                        <a:t>2015</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9.2x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8.9x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dirty="0">
                          <a:solidFill>
                            <a:srgbClr val="000000"/>
                          </a:solidFill>
                          <a:effectLst/>
                          <a:latin typeface="Arial Narrow" panose="020B0606020202030204" pitchFamily="34" charset="0"/>
                        </a:rPr>
                        <a:t>9.9x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10.7x</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234425175"/>
                  </a:ext>
                </a:extLst>
              </a:tr>
              <a:tr h="209342">
                <a:tc>
                  <a:txBody>
                    <a:bodyPr/>
                    <a:lstStyle/>
                    <a:p>
                      <a:pPr algn="ctr" fontAlgn="ctr"/>
                      <a:r>
                        <a:rPr lang="en-GB" sz="1000" b="1" i="0" u="none" strike="noStrike">
                          <a:solidFill>
                            <a:srgbClr val="FFFFFF"/>
                          </a:solidFill>
                          <a:effectLst/>
                          <a:latin typeface="Arial Narrow" panose="020B0606020202030204" pitchFamily="34" charset="0"/>
                        </a:rPr>
                        <a:t>2016</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10.0x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9.7x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8.4x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12.8x</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81367617"/>
                  </a:ext>
                </a:extLst>
              </a:tr>
              <a:tr h="209342">
                <a:tc>
                  <a:txBody>
                    <a:bodyPr/>
                    <a:lstStyle/>
                    <a:p>
                      <a:pPr algn="ctr" fontAlgn="ctr"/>
                      <a:r>
                        <a:rPr lang="en-GB" sz="1000" b="1" i="0" u="none" strike="noStrike">
                          <a:solidFill>
                            <a:srgbClr val="FFFFFF"/>
                          </a:solidFill>
                          <a:effectLst/>
                          <a:latin typeface="Arial Narrow" panose="020B0606020202030204" pitchFamily="34" charset="0"/>
                        </a:rPr>
                        <a:t>2017</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10.3x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10.6x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dirty="0">
                          <a:solidFill>
                            <a:srgbClr val="000000"/>
                          </a:solidFill>
                          <a:effectLst/>
                          <a:latin typeface="Arial Narrow" panose="020B0606020202030204" pitchFamily="34" charset="0"/>
                        </a:rPr>
                        <a:t>8.9x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9.4x</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3767207402"/>
                  </a:ext>
                </a:extLst>
              </a:tr>
              <a:tr h="209342">
                <a:tc>
                  <a:txBody>
                    <a:bodyPr/>
                    <a:lstStyle/>
                    <a:p>
                      <a:pPr algn="ctr" fontAlgn="ctr"/>
                      <a:r>
                        <a:rPr lang="en-GB" sz="1000" b="1" i="0" u="none" strike="noStrike">
                          <a:solidFill>
                            <a:srgbClr val="FFFFFF"/>
                          </a:solidFill>
                          <a:effectLst/>
                          <a:latin typeface="Arial Narrow" panose="020B0606020202030204" pitchFamily="34" charset="0"/>
                        </a:rPr>
                        <a:t>2018</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11.0x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11.6x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9.5x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N/A</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59748037"/>
                  </a:ext>
                </a:extLst>
              </a:tr>
              <a:tr h="209342">
                <a:tc>
                  <a:txBody>
                    <a:bodyPr/>
                    <a:lstStyle/>
                    <a:p>
                      <a:pPr algn="ctr" fontAlgn="ctr"/>
                      <a:r>
                        <a:rPr lang="en-GB" sz="1000" b="1" i="0" u="none" strike="noStrike">
                          <a:solidFill>
                            <a:srgbClr val="FFFFFF"/>
                          </a:solidFill>
                          <a:effectLst/>
                          <a:latin typeface="Arial Narrow" panose="020B0606020202030204" pitchFamily="34" charset="0"/>
                        </a:rPr>
                        <a:t>2019</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11.0x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12.1x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dirty="0">
                          <a:solidFill>
                            <a:srgbClr val="000000"/>
                          </a:solidFill>
                          <a:effectLst/>
                          <a:latin typeface="Arial Narrow" panose="020B0606020202030204" pitchFamily="34" charset="0"/>
                        </a:rPr>
                        <a:t>8.9x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12.4x</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4095789863"/>
                  </a:ext>
                </a:extLst>
              </a:tr>
              <a:tr h="209342">
                <a:tc>
                  <a:txBody>
                    <a:bodyPr/>
                    <a:lstStyle/>
                    <a:p>
                      <a:pPr algn="ctr" fontAlgn="ctr"/>
                      <a:r>
                        <a:rPr lang="en-GB" sz="1000" b="1" i="0" u="none" strike="noStrike">
                          <a:solidFill>
                            <a:srgbClr val="FFFFFF"/>
                          </a:solidFill>
                          <a:effectLst/>
                          <a:latin typeface="Arial Narrow" panose="020B0606020202030204" pitchFamily="34" charset="0"/>
                        </a:rPr>
                        <a:t>2020</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12.3x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12.6x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14.3x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9.8x</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40729708"/>
                  </a:ext>
                </a:extLst>
              </a:tr>
              <a:tr h="209342">
                <a:tc>
                  <a:txBody>
                    <a:bodyPr/>
                    <a:lstStyle/>
                    <a:p>
                      <a:pPr algn="ctr" fontAlgn="ctr"/>
                      <a:r>
                        <a:rPr lang="en-GB" sz="1000" b="1" i="0" u="none" strike="noStrike">
                          <a:solidFill>
                            <a:srgbClr val="FFFFFF"/>
                          </a:solidFill>
                          <a:effectLst/>
                          <a:latin typeface="Arial Narrow" panose="020B0606020202030204" pitchFamily="34" charset="0"/>
                        </a:rPr>
                        <a:t>2021</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11.5x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10.4x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11.9x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dirty="0">
                          <a:solidFill>
                            <a:srgbClr val="000000"/>
                          </a:solidFill>
                          <a:effectLst/>
                          <a:latin typeface="Arial Narrow" panose="020B0606020202030204" pitchFamily="34" charset="0"/>
                        </a:rPr>
                        <a:t>10.0x</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841000774"/>
                  </a:ext>
                </a:extLst>
              </a:tr>
              <a:tr h="209342">
                <a:tc>
                  <a:txBody>
                    <a:bodyPr/>
                    <a:lstStyle/>
                    <a:p>
                      <a:pPr algn="ctr" fontAlgn="ctr"/>
                      <a:r>
                        <a:rPr lang="en-GB" sz="1000" b="1" i="0" u="none" strike="noStrike">
                          <a:solidFill>
                            <a:srgbClr val="FFFFFF"/>
                          </a:solidFill>
                          <a:effectLst/>
                          <a:latin typeface="Arial Narrow" panose="020B0606020202030204" pitchFamily="34" charset="0"/>
                        </a:rPr>
                        <a:t>2022</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10.7x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10.5x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10.9x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10.6x</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41710199"/>
                  </a:ext>
                </a:extLst>
              </a:tr>
              <a:tr h="209342">
                <a:tc>
                  <a:txBody>
                    <a:bodyPr/>
                    <a:lstStyle/>
                    <a:p>
                      <a:pPr algn="ctr" fontAlgn="ctr"/>
                      <a:r>
                        <a:rPr lang="en-GB" sz="1000" b="1" i="0" u="none" strike="noStrike">
                          <a:solidFill>
                            <a:srgbClr val="FFFFFF"/>
                          </a:solidFill>
                          <a:effectLst/>
                          <a:latin typeface="Arial Narrow" panose="020B0606020202030204" pitchFamily="34" charset="0"/>
                        </a:rPr>
                        <a:t>2023</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9.7x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N/A</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N/A</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dirty="0">
                          <a:solidFill>
                            <a:srgbClr val="000000"/>
                          </a:solidFill>
                          <a:effectLst/>
                          <a:latin typeface="Arial Narrow" panose="020B0606020202030204" pitchFamily="34" charset="0"/>
                        </a:rPr>
                        <a:t>9.2x</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3585472844"/>
                  </a:ext>
                </a:extLst>
              </a:tr>
              <a:tr h="209342">
                <a:tc>
                  <a:txBody>
                    <a:bodyPr/>
                    <a:lstStyle/>
                    <a:p>
                      <a:pPr algn="ctr" fontAlgn="ctr"/>
                      <a:r>
                        <a:rPr lang="en-GB" sz="1000" b="1" i="0" u="none" strike="noStrike">
                          <a:solidFill>
                            <a:srgbClr val="FFFFFF"/>
                          </a:solidFill>
                          <a:effectLst/>
                          <a:latin typeface="Arial Narrow" panose="020B0606020202030204" pitchFamily="34" charset="0"/>
                        </a:rPr>
                        <a:t>2024</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10.6x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13.0x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a:solidFill>
                            <a:srgbClr val="000000"/>
                          </a:solidFill>
                          <a:effectLst/>
                          <a:latin typeface="Arial Narrow" panose="020B0606020202030204" pitchFamily="34" charset="0"/>
                        </a:rPr>
                        <a:t>7.1x</a:t>
                      </a:r>
                    </a:p>
                  </a:txBody>
                  <a:tcPr marL="0" marR="0" marT="0" marB="0" anchor="b">
                    <a:lnL>
                      <a:noFill/>
                    </a:lnL>
                    <a:lnR>
                      <a:noFill/>
                    </a:lnR>
                    <a:lnT>
                      <a:noFill/>
                    </a:lnT>
                    <a:lnB>
                      <a:noFill/>
                    </a:lnB>
                    <a:solidFill>
                      <a:srgbClr val="FFFFFF"/>
                    </a:solidFill>
                  </a:tcPr>
                </a:tc>
                <a:tc>
                  <a:txBody>
                    <a:bodyPr/>
                    <a:lstStyle/>
                    <a:p>
                      <a:pPr algn="ctr" fontAlgn="b"/>
                      <a:r>
                        <a:rPr lang="en-GB" sz="1000" b="0" i="0" u="none" strike="noStrike" dirty="0">
                          <a:solidFill>
                            <a:srgbClr val="000000"/>
                          </a:solidFill>
                          <a:effectLst/>
                          <a:latin typeface="Arial Narrow" panose="020B0606020202030204" pitchFamily="34" charset="0"/>
                        </a:rPr>
                        <a:t>N/A</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76132110"/>
                  </a:ext>
                </a:extLst>
              </a:tr>
              <a:tr h="209342">
                <a:tc>
                  <a:txBody>
                    <a:bodyPr/>
                    <a:lstStyle/>
                    <a:p>
                      <a:pPr algn="ctr" fontAlgn="ctr"/>
                      <a:r>
                        <a:rPr lang="en-GB" sz="1000" b="1" i="0" u="none" strike="noStrike">
                          <a:solidFill>
                            <a:srgbClr val="FFFFFF"/>
                          </a:solidFill>
                          <a:effectLst/>
                          <a:latin typeface="Arial Narrow" panose="020B0606020202030204" pitchFamily="34" charset="0"/>
                        </a:rPr>
                        <a:t>LTM Sep-25</a:t>
                      </a:r>
                    </a:p>
                  </a:txBody>
                  <a:tcPr marL="0" marR="0" marT="0" marB="0" anchor="ctr">
                    <a:lnL>
                      <a:noFill/>
                    </a:lnL>
                    <a:lnR>
                      <a:noFill/>
                    </a:lnR>
                    <a:lnT>
                      <a:noFill/>
                    </a:lnT>
                    <a:lnB>
                      <a:noFill/>
                    </a:lnB>
                    <a:solidFill>
                      <a:srgbClr val="051C38"/>
                    </a:solidFill>
                  </a:tcPr>
                </a:tc>
                <a:tc>
                  <a:txBody>
                    <a:bodyPr/>
                    <a:lstStyle/>
                    <a:p>
                      <a:pPr algn="ctr" fontAlgn="b"/>
                      <a:r>
                        <a:rPr lang="en-GB" sz="1000" b="0" i="0" u="none" strike="noStrike">
                          <a:solidFill>
                            <a:srgbClr val="000000"/>
                          </a:solidFill>
                          <a:effectLst/>
                          <a:latin typeface="Arial Narrow" panose="020B0606020202030204" pitchFamily="34" charset="0"/>
                        </a:rPr>
                        <a:t>9.2x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N/A</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a:solidFill>
                            <a:srgbClr val="000000"/>
                          </a:solidFill>
                          <a:effectLst/>
                          <a:latin typeface="Arial Narrow" panose="020B0606020202030204" pitchFamily="34" charset="0"/>
                        </a:rPr>
                        <a:t>10.2x</a:t>
                      </a:r>
                    </a:p>
                  </a:txBody>
                  <a:tcPr marL="0" marR="0" marT="0" marB="0" anchor="b">
                    <a:lnL>
                      <a:noFill/>
                    </a:lnL>
                    <a:lnR>
                      <a:noFill/>
                    </a:lnR>
                    <a:lnT>
                      <a:noFill/>
                    </a:lnT>
                    <a:lnB>
                      <a:noFill/>
                    </a:lnB>
                    <a:solidFill>
                      <a:srgbClr val="F8F5EF"/>
                    </a:solidFill>
                  </a:tcPr>
                </a:tc>
                <a:tc>
                  <a:txBody>
                    <a:bodyPr/>
                    <a:lstStyle/>
                    <a:p>
                      <a:pPr algn="ctr" fontAlgn="b"/>
                      <a:r>
                        <a:rPr lang="en-GB" sz="1000" b="0" i="0" u="none" strike="noStrike" dirty="0">
                          <a:solidFill>
                            <a:srgbClr val="000000"/>
                          </a:solidFill>
                          <a:effectLst/>
                          <a:latin typeface="Arial Narrow" panose="020B0606020202030204" pitchFamily="34" charset="0"/>
                        </a:rPr>
                        <a:t>8.9x</a:t>
                      </a:r>
                    </a:p>
                  </a:txBody>
                  <a:tcPr marL="0" marR="0" marT="0" marB="0" anchor="b">
                    <a:lnL>
                      <a:noFill/>
                    </a:lnL>
                    <a:lnR>
                      <a:noFill/>
                    </a:lnR>
                    <a:lnT>
                      <a:noFill/>
                    </a:lnT>
                    <a:lnB>
                      <a:noFill/>
                    </a:lnB>
                    <a:solidFill>
                      <a:srgbClr val="F8F5EF"/>
                    </a:solidFill>
                  </a:tcPr>
                </a:tc>
                <a:extLst>
                  <a:ext uri="{0D108BD9-81ED-4DB2-BD59-A6C34878D82A}">
                    <a16:rowId xmlns:a16="http://schemas.microsoft.com/office/drawing/2014/main" val="1234903801"/>
                  </a:ext>
                </a:extLst>
              </a:tr>
            </a:tbl>
          </a:graphicData>
        </a:graphic>
      </p:graphicFrame>
    </p:spTree>
    <p:extLst>
      <p:ext uri="{BB962C8B-B14F-4D97-AF65-F5344CB8AC3E}">
        <p14:creationId xmlns:p14="http://schemas.microsoft.com/office/powerpoint/2010/main" val="3841539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European Leveraged Buyout Review Methodology</a:t>
            </a:r>
          </a:p>
        </p:txBody>
      </p:sp>
      <p:sp>
        <p:nvSpPr>
          <p:cNvPr id="4" name="TextBox 3">
            <a:extLst>
              <a:ext uri="{FF2B5EF4-FFF2-40B4-BE49-F238E27FC236}">
                <a16:creationId xmlns:a16="http://schemas.microsoft.com/office/drawing/2014/main" id="{24EB8591-29F7-D664-66BE-529D014D7F36}"/>
              </a:ext>
            </a:extLst>
          </p:cNvPr>
          <p:cNvSpPr txBox="1"/>
          <p:nvPr/>
        </p:nvSpPr>
        <p:spPr>
          <a:xfrm>
            <a:off x="4724400" y="857244"/>
            <a:ext cx="3968496" cy="4145494"/>
          </a:xfrm>
          <a:prstGeom prst="rect">
            <a:avLst/>
          </a:prstGeom>
          <a:noFill/>
        </p:spPr>
        <p:txBody>
          <a:bodyPr wrap="square" lIns="0" tIns="0" rIns="0" bIns="0">
            <a:sp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800" b="1" i="0" u="none" strike="noStrike" kern="0" cap="none" spc="0" normalizeH="0" baseline="0" noProof="0" dirty="0">
                <a:ln>
                  <a:noFill/>
                </a:ln>
                <a:solidFill>
                  <a:schemeClr val="tx1"/>
                </a:solidFill>
                <a:effectLst/>
                <a:uLnTx/>
                <a:uFillTx/>
                <a:latin typeface="Arial" panose="020B0604020202020204" pitchFamily="34" charset="0"/>
              </a:rPr>
              <a:t>LBO: </a:t>
            </a:r>
            <a:r>
              <a:rPr kumimoji="0" lang="en-US" sz="800" b="0" i="0" u="none" strike="noStrike" kern="0" cap="none" spc="0" normalizeH="0" baseline="0" noProof="0" dirty="0">
                <a:ln>
                  <a:noFill/>
                </a:ln>
                <a:solidFill>
                  <a:schemeClr val="tx1"/>
                </a:solidFill>
                <a:effectLst/>
                <a:uLnTx/>
                <a:uFillTx/>
                <a:latin typeface="Arial" panose="020B0604020202020204" pitchFamily="34" charset="0"/>
              </a:rPr>
              <a:t>Acquisition of the majority share of a company by a private equity sponsor. Excludes recapitalizations, refinancings, and follow-on acquisitions.</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800" b="1" i="0" u="none" strike="noStrike" kern="0" cap="none" spc="0" normalizeH="0" baseline="0" noProof="0" dirty="0">
                <a:ln>
                  <a:noFill/>
                </a:ln>
                <a:solidFill>
                  <a:schemeClr val="tx1"/>
                </a:solidFill>
                <a:effectLst/>
                <a:uLnTx/>
                <a:uFillTx/>
                <a:latin typeface="Arial" panose="020B0604020202020204" pitchFamily="34" charset="0"/>
              </a:rPr>
              <a:t>Recapitalization: </a:t>
            </a:r>
            <a:r>
              <a:rPr kumimoji="0" lang="en-US" sz="800" b="0" i="0" u="none" strike="noStrike" kern="0" cap="none" spc="0" normalizeH="0" baseline="0" noProof="0" dirty="0">
                <a:ln>
                  <a:noFill/>
                </a:ln>
                <a:solidFill>
                  <a:schemeClr val="tx1"/>
                </a:solidFill>
                <a:effectLst/>
                <a:uLnTx/>
                <a:uFillTx/>
                <a:latin typeface="Arial" panose="020B0604020202020204" pitchFamily="34" charset="0"/>
              </a:rPr>
              <a:t>A leveraged loan backing a recapitalization results in changes in the composition of an entity’s balance sheet mix between debt and equity either by 1) issuing debt to pay a dividend or repurchase stock, or 2) selling new equity, in some cases to repay debt.</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rPr>
              <a:t>Covenant-lite: </a:t>
            </a:r>
            <a:r>
              <a:rPr kumimoji="0" lang="en-US" sz="800" b="0" i="0" u="none" strike="noStrike" kern="1200" cap="none" spc="0" normalizeH="0" baseline="0" noProof="0" dirty="0">
                <a:ln>
                  <a:noFill/>
                </a:ln>
                <a:solidFill>
                  <a:schemeClr val="tx1"/>
                </a:solidFill>
                <a:effectLst/>
                <a:uLnTx/>
                <a:uFillTx/>
                <a:latin typeface="Arial" panose="020B0604020202020204" pitchFamily="34" charset="0"/>
              </a:rPr>
              <a:t>loans that have bond-like financial incurrence covenants rather than the traditional maintenance covenants. </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rPr>
              <a:t>Spread: </a:t>
            </a:r>
            <a:r>
              <a:rPr kumimoji="0" lang="en-US" sz="800" b="0" i="0" u="none" strike="noStrike" kern="1200" cap="none" spc="0" normalizeH="0" baseline="0" noProof="0" dirty="0">
                <a:ln>
                  <a:noFill/>
                </a:ln>
                <a:solidFill>
                  <a:schemeClr val="tx1"/>
                </a:solidFill>
                <a:effectLst/>
                <a:uLnTx/>
                <a:uFillTx/>
                <a:latin typeface="Arial" panose="020B0604020202020204" pitchFamily="34" charset="0"/>
              </a:rPr>
              <a:t>premium above a base rate; data reflects contractual spread at issuance of each loan.</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rPr>
              <a:t>Yield-to-maturity: </a:t>
            </a:r>
            <a:r>
              <a:rPr kumimoji="0" lang="en-US" sz="800" b="0" i="0" u="none" strike="noStrike" kern="1200" cap="none" spc="0" normalizeH="0" baseline="0" noProof="0" dirty="0">
                <a:ln>
                  <a:noFill/>
                </a:ln>
                <a:solidFill>
                  <a:schemeClr val="tx1"/>
                </a:solidFill>
                <a:effectLst/>
                <a:uLnTx/>
                <a:uFillTx/>
                <a:latin typeface="Arial" panose="020B0604020202020204" pitchFamily="34" charset="0"/>
              </a:rPr>
              <a:t>the primary yield adjusted for the break price over the stated term of the facility.</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rPr>
              <a:t>EBITDA: </a:t>
            </a:r>
            <a:r>
              <a:rPr kumimoji="0" lang="en-US" sz="800" b="0" i="0" u="none" strike="noStrike" kern="1200" cap="none" spc="0" normalizeH="0" baseline="0" noProof="0" dirty="0">
                <a:ln>
                  <a:noFill/>
                </a:ln>
                <a:solidFill>
                  <a:schemeClr val="tx1"/>
                </a:solidFill>
                <a:effectLst/>
                <a:uLnTx/>
                <a:uFillTx/>
                <a:latin typeface="Arial" panose="020B0604020202020204" pitchFamily="34" charset="0"/>
              </a:rPr>
              <a:t>reflects pro forma adjusted EBITDA, as provided in the Offering Memorandum during the loan syndication process.</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rPr>
              <a:t>Leverage ratio: </a:t>
            </a:r>
            <a:r>
              <a:rPr kumimoji="0" lang="en-US" sz="800" b="0" i="0" u="none" strike="noStrike" kern="1200" cap="none" spc="0" normalizeH="0" baseline="0" noProof="0" dirty="0">
                <a:ln>
                  <a:noFill/>
                </a:ln>
                <a:solidFill>
                  <a:schemeClr val="tx1"/>
                </a:solidFill>
                <a:effectLst/>
                <a:uLnTx/>
                <a:uFillTx/>
                <a:latin typeface="Arial" panose="020B0604020202020204" pitchFamily="34" charset="0"/>
              </a:rPr>
              <a:t>Debt to EBITDA ratio at closing of each loan, based on pro forma adjusted EBITDA provided in the Offering Memorandum during the loan syndication process.  </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rPr>
              <a:t>Loan Distressed Ratio:  </a:t>
            </a:r>
            <a:r>
              <a:rPr kumimoji="0" lang="en-US" sz="800" b="0" i="0" u="none" strike="noStrike" kern="1200" cap="none" spc="0" normalizeH="0" baseline="0" noProof="0" dirty="0">
                <a:ln>
                  <a:noFill/>
                </a:ln>
                <a:solidFill>
                  <a:schemeClr val="tx1"/>
                </a:solidFill>
                <a:effectLst/>
                <a:uLnTx/>
                <a:uFillTx/>
                <a:latin typeface="Arial" panose="020B0604020202020204" pitchFamily="34" charset="0"/>
              </a:rPr>
              <a:t>Percent of performing loans priced below 80</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rPr>
              <a:t>Payment Default:</a:t>
            </a:r>
            <a:br>
              <a:rPr kumimoji="0" lang="en-US" sz="800" b="1" i="0" u="none" strike="noStrike" kern="1200" cap="none" spc="0" normalizeH="0" baseline="0" noProof="0" dirty="0">
                <a:ln>
                  <a:noFill/>
                </a:ln>
                <a:solidFill>
                  <a:schemeClr val="tx1"/>
                </a:solidFill>
                <a:effectLst/>
                <a:uLnTx/>
                <a:uFillTx/>
                <a:latin typeface="Arial" panose="020B0604020202020204" pitchFamily="34" charset="0"/>
              </a:rPr>
            </a:br>
            <a:endParaRPr kumimoji="0" lang="en-US" sz="800" b="1" i="0" u="none" strike="noStrike" kern="120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rPr>
              <a:t>1) The company files for bankruptcy</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rPr>
              <a:t>2) The facility gets downgraded to D by S&amp;P (excluding distressed exchanges / sub-par buybacks)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rPr>
              <a:t>3) The interest payment is missed without a forbearance</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rPr>
              <a:t>4) Loan must be a constituent of the Morningstar LSTA US Leveraged Loan Index Methodology</a:t>
            </a:r>
          </a:p>
        </p:txBody>
      </p:sp>
      <p:sp>
        <p:nvSpPr>
          <p:cNvPr id="6" name="TextBox 5">
            <a:extLst>
              <a:ext uri="{FF2B5EF4-FFF2-40B4-BE49-F238E27FC236}">
                <a16:creationId xmlns:a16="http://schemas.microsoft.com/office/drawing/2014/main" id="{ED94D2D4-0AA1-47F6-6C8C-8CA2C8F601FA}"/>
              </a:ext>
            </a:extLst>
          </p:cNvPr>
          <p:cNvSpPr txBox="1"/>
          <p:nvPr/>
        </p:nvSpPr>
        <p:spPr>
          <a:xfrm>
            <a:off x="447676" y="857244"/>
            <a:ext cx="3971926" cy="4413324"/>
          </a:xfrm>
          <a:prstGeom prst="rect">
            <a:avLst/>
          </a:prstGeom>
          <a:noFill/>
        </p:spPr>
        <p:txBody>
          <a:bodyPr wrap="square" lIns="0" tIns="0" rIns="0" bIns="0">
            <a:spAutoFit/>
          </a:bodyPr>
          <a:lstStyle/>
          <a:p>
            <a:pPr marL="0" marR="0" lvl="0" indent="0" algn="l" defTabSz="914400" rtl="0" eaLnBrk="0" fontAlgn="base" latinLnBrk="0" hangingPunct="0">
              <a:lnSpc>
                <a:spcPct val="107000"/>
              </a:lnSpc>
              <a:spcBef>
                <a:spcPts val="0"/>
              </a:spcBef>
              <a:spcAft>
                <a:spcPts val="800"/>
              </a:spcAft>
              <a:buClr>
                <a:srgbClr val="000000"/>
              </a:buClr>
              <a:buSzTx/>
              <a:buFont typeface="Arial" panose="020B0604020202020204" pitchFamily="34" charset="0"/>
              <a:buNone/>
              <a:tabLst/>
              <a:defRPr/>
            </a:pPr>
            <a:r>
              <a:rPr kumimoji="0" lang="en-US" sz="8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rPr>
              <a:t>Dataset covered</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7000"/>
              </a:lnSpc>
              <a:spcBef>
                <a:spcPts val="0"/>
              </a:spcBef>
              <a:spcAft>
                <a:spcPts val="800"/>
              </a:spcAft>
              <a:buClr>
                <a:srgbClr val="000000"/>
              </a:buClr>
              <a:buSzTx/>
              <a:buFont typeface="Arial" panose="020B0604020202020204" pitchFamily="34" charset="0"/>
              <a:buNone/>
              <a:tabLst/>
              <a:defRPr/>
            </a:pP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rPr>
              <a:t>Unless noted otherwise, all the data included in this report reflects the </a:t>
            </a:r>
            <a:r>
              <a:rPr kumimoji="0" lang="en-US" sz="800" b="0" i="0" u="sng"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rPr>
              <a:t>European broadly syndicated leveraged loans market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rPr>
              <a:t>, as tracked by PitchBook LCD. With the exception of the section titled “Secondary Market”, the data reflects the new-issue (primary) leveraged loan market. The dataset includes all leveraged loans syndicated in Europe, including </a:t>
            </a:r>
            <a:r>
              <a:rPr lang="en-US" sz="800" kern="0" dirty="0">
                <a:solidFill>
                  <a:srgbClr val="000000"/>
                </a:solidFill>
                <a:latin typeface="Arial" panose="020B0604020202020204" pitchFamily="34" charset="0"/>
                <a:ea typeface="Calibri" panose="020F0502020204030204" pitchFamily="34" charset="0"/>
              </a:rPr>
              <a:t>EUR</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rPr>
              <a:t>-denominated tranches of borrowers domiciled in  the U.S. and other locations.</a:t>
            </a:r>
          </a:p>
          <a:p>
            <a:pPr marL="0" marR="0" lvl="0" indent="0" algn="l" defTabSz="914400" rtl="0" eaLnBrk="0" fontAlgn="base" latinLnBrk="0" hangingPunct="0">
              <a:lnSpc>
                <a:spcPct val="107000"/>
              </a:lnSpc>
              <a:spcBef>
                <a:spcPts val="0"/>
              </a:spcBef>
              <a:spcAft>
                <a:spcPts val="800"/>
              </a:spcAft>
              <a:buClr>
                <a:srgbClr val="000000"/>
              </a:buClr>
              <a:buSzTx/>
              <a:buFont typeface="Arial" panose="020B0604020202020204" pitchFamily="34" charset="0"/>
              <a:buNone/>
              <a:tabLst/>
              <a:defRPr/>
            </a:pP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rPr>
              <a:t>Secondary market analysis, i.e. “Secondary market” section is based on the Morningstar European Leveraged Loan Index (ELLI)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hlinkClick r:id="rId2"/>
              </a:rPr>
              <a:t>link</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rPr>
              <a:t> to Index manual). </a:t>
            </a:r>
          </a:p>
          <a:p>
            <a:pPr marL="0" marR="0" lvl="0" indent="0" algn="l" defTabSz="914400" rtl="0" eaLnBrk="0" fontAlgn="base" latinLnBrk="0" hangingPunct="0">
              <a:lnSpc>
                <a:spcPct val="107000"/>
              </a:lnSpc>
              <a:spcBef>
                <a:spcPts val="0"/>
              </a:spcBef>
              <a:spcAft>
                <a:spcPts val="800"/>
              </a:spcAft>
              <a:buClr>
                <a:srgbClr val="000000"/>
              </a:buClr>
              <a:buSzTx/>
              <a:buFont typeface="Arial" panose="020B0604020202020204" pitchFamily="34" charset="0"/>
              <a:buNone/>
              <a:tabLst/>
              <a:defRPr/>
            </a:pPr>
            <a:r>
              <a:rPr kumimoji="0" lang="en-US" sz="800" b="1" i="0" u="none" strike="noStrike" kern="0" cap="none" spc="0" normalizeH="0" baseline="0" noProof="0" dirty="0">
                <a:ln>
                  <a:noFill/>
                </a:ln>
                <a:solidFill>
                  <a:srgbClr val="000000"/>
                </a:solidFill>
                <a:effectLst/>
                <a:uLnTx/>
                <a:uFillTx/>
                <a:latin typeface="Arial" panose="020B0604020202020204" pitchFamily="34" charset="0"/>
              </a:rPr>
              <a:t>Definitions and calculations methodologies:</a:t>
            </a:r>
          </a:p>
          <a:p>
            <a:pPr marL="0" marR="0" lvl="0" indent="0" algn="l" defTabSz="914400" rtl="0" eaLnBrk="0" fontAlgn="base" latinLnBrk="0" hangingPunct="0">
              <a:lnSpc>
                <a:spcPct val="107000"/>
              </a:lnSpc>
              <a:spcBef>
                <a:spcPts val="0"/>
              </a:spcBef>
              <a:spcAft>
                <a:spcPts val="800"/>
              </a:spcAft>
              <a:buClr>
                <a:srgbClr val="000000"/>
              </a:buClr>
              <a:buSzTx/>
              <a:buFont typeface="Arial" panose="020B0604020202020204" pitchFamily="34" charset="0"/>
              <a:buNone/>
              <a:tabLst/>
              <a:defRPr/>
            </a:pPr>
            <a:r>
              <a:rPr kumimoji="0" lang="en-US" sz="800" b="1" i="0" u="none" strike="noStrike" kern="0" cap="none" spc="0" normalizeH="0" baseline="0" noProof="0" dirty="0">
                <a:ln>
                  <a:noFill/>
                </a:ln>
                <a:solidFill>
                  <a:srgbClr val="000000"/>
                </a:solidFill>
                <a:effectLst/>
                <a:uLnTx/>
                <a:uFillTx/>
                <a:latin typeface="Arial" panose="020B0604020202020204" pitchFamily="34" charset="0"/>
              </a:rPr>
              <a:t>Average calculations: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rPr>
              <a:t>Unless noted otherwise, all averages are straight averages (not weighted by size)</a:t>
            </a:r>
          </a:p>
          <a:p>
            <a:pPr marL="0" marR="0" lvl="0" indent="0" algn="l" defTabSz="914400" rtl="0" eaLnBrk="0" fontAlgn="base" latinLnBrk="0" hangingPunct="0">
              <a:lnSpc>
                <a:spcPct val="107000"/>
              </a:lnSpc>
              <a:spcBef>
                <a:spcPts val="0"/>
              </a:spcBef>
              <a:spcAft>
                <a:spcPts val="800"/>
              </a:spcAft>
              <a:buClr>
                <a:srgbClr val="000000"/>
              </a:buClr>
              <a:buSzTx/>
              <a:buFont typeface="Arial" panose="020B0604020202020204" pitchFamily="34" charset="0"/>
              <a:buNone/>
              <a:tabLst/>
              <a:defRPr/>
            </a:pPr>
            <a:r>
              <a:rPr kumimoji="0" lang="en-US" sz="800" b="1" i="0" u="none" strike="noStrike" kern="0" cap="none" spc="0" normalizeH="0" baseline="0" noProof="0" dirty="0">
                <a:ln>
                  <a:noFill/>
                </a:ln>
                <a:solidFill>
                  <a:srgbClr val="000000"/>
                </a:solidFill>
                <a:effectLst/>
                <a:uLnTx/>
                <a:uFillTx/>
                <a:latin typeface="Arial" panose="020B0604020202020204" pitchFamily="34" charset="0"/>
              </a:rPr>
              <a:t>Volume: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rPr>
              <a:t>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rPr>
              <a:t>he amount of loans launched into syndication during the specified time period. The date used for calculation is the bank meeting or lender call date of the transaction. In case of add-on loans, only the incremental amount is included. Extensions (A-to-E) or </a:t>
            </a:r>
            <a:r>
              <a:rPr kumimoji="0" lang="en-US" sz="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rPr>
              <a:t>repricings</a:t>
            </a:r>
            <a:r>
              <a:rPr kumimoji="0" lang="en-US" sz="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rPr>
              <a:t> done via an amendment process are not included in volume calculations.  </a:t>
            </a:r>
          </a:p>
          <a:p>
            <a:pPr marL="0" marR="0" lvl="0" indent="0" algn="l" defTabSz="914400" rtl="0" eaLnBrk="0" fontAlgn="base" latinLnBrk="0" hangingPunct="0">
              <a:lnSpc>
                <a:spcPct val="107000"/>
              </a:lnSpc>
              <a:spcBef>
                <a:spcPts val="0"/>
              </a:spcBef>
              <a:spcAft>
                <a:spcPts val="800"/>
              </a:spcAft>
              <a:buClr>
                <a:srgbClr val="000000"/>
              </a:buClr>
              <a:buSzTx/>
              <a:buFont typeface="Arial" panose="020B0604020202020204" pitchFamily="34" charset="0"/>
              <a:buNone/>
              <a:tabLst/>
              <a:defRPr/>
            </a:pPr>
            <a:r>
              <a:rPr kumimoji="0" lang="en-US" sz="800" b="1" i="0" u="none" strike="noStrike" kern="0" cap="none" spc="0" normalizeH="0" baseline="0" noProof="0" dirty="0">
                <a:ln>
                  <a:noFill/>
                </a:ln>
                <a:solidFill>
                  <a:srgbClr val="000000"/>
                </a:solidFill>
                <a:effectLst/>
                <a:uLnTx/>
                <a:uFillTx/>
                <a:latin typeface="Arial" panose="020B0604020202020204" pitchFamily="34" charset="0"/>
              </a:rPr>
              <a:t>Institutional debt/Institutional facilities: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rPr>
              <a:t>Tranches sold primarily to institutional investors, i.e. loan investors who are primarily funded by pooled funds. The funds can take the form of structured vehicles (CLOs), mutual funds, hedge funds, and pension funds. Institutional loan tranches traditionally have a bullet repayment with little (1% per annum) or no amortization, a longer maturity than a revolver or amortizing term loan and a spread of over 200 bps over a base rate. They are frequently subject to a pricing grid and sometimes carry call premiums/prepayment fees.</a:t>
            </a:r>
          </a:p>
          <a:p>
            <a:pPr marL="0" marR="0" lvl="0" indent="0" algn="l" defTabSz="914400" rtl="0" eaLnBrk="0" fontAlgn="base" latinLnBrk="0" hangingPunct="0">
              <a:lnSpc>
                <a:spcPct val="107000"/>
              </a:lnSpc>
              <a:spcBef>
                <a:spcPts val="0"/>
              </a:spcBef>
              <a:spcAft>
                <a:spcPts val="800"/>
              </a:spcAft>
              <a:buClr>
                <a:srgbClr val="000000"/>
              </a:buClr>
              <a:buSzTx/>
              <a:buFont typeface="Arial" panose="020B0604020202020204" pitchFamily="34" charset="0"/>
              <a:buNone/>
              <a:tabLst/>
              <a:defRPr/>
            </a:pPr>
            <a:r>
              <a:rPr kumimoji="0" lang="en-US" sz="800" b="1" i="0" u="none" strike="noStrike" kern="0" cap="none" spc="0" normalizeH="0" baseline="0" noProof="0" dirty="0">
                <a:ln>
                  <a:noFill/>
                </a:ln>
                <a:solidFill>
                  <a:srgbClr val="000000"/>
                </a:solidFill>
                <a:effectLst/>
                <a:uLnTx/>
                <a:uFillTx/>
                <a:latin typeface="Arial" panose="020B0604020202020204" pitchFamily="34" charset="0"/>
              </a:rPr>
              <a:t>Pro rata debt/pro rata facilities: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rPr>
              <a:t>Includes revolving credit and amortizing term loans, which are packaged together and usually syndicated to banks.</a:t>
            </a:r>
          </a:p>
          <a:p>
            <a:pPr marL="0" marR="0" lvl="0" indent="0" algn="l" defTabSz="914400" rtl="0" eaLnBrk="0" fontAlgn="base" latinLnBrk="0" hangingPunct="0">
              <a:lnSpc>
                <a:spcPct val="107000"/>
              </a:lnSpc>
              <a:spcBef>
                <a:spcPts val="0"/>
              </a:spcBef>
              <a:spcAft>
                <a:spcPts val="800"/>
              </a:spcAft>
              <a:buClr>
                <a:srgbClr val="000000"/>
              </a:buClr>
              <a:buSzTx/>
              <a:buFont typeface="Arial" panose="020B0604020202020204" pitchFamily="34" charset="0"/>
              <a:buNone/>
              <a:tabLst/>
              <a:defRPr/>
            </a:pPr>
            <a:r>
              <a:rPr kumimoji="0" lang="en-US" sz="800" b="1" i="0" u="none" strike="noStrike" kern="0" cap="none" spc="0" normalizeH="0" baseline="0" noProof="0" dirty="0">
                <a:ln>
                  <a:noFill/>
                </a:ln>
                <a:solidFill>
                  <a:srgbClr val="000000"/>
                </a:solidFill>
                <a:effectLst/>
                <a:uLnTx/>
                <a:uFillTx/>
                <a:latin typeface="Arial" panose="020B0604020202020204" pitchFamily="34" charset="0"/>
              </a:rPr>
              <a:t>Refinancing: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rPr>
              <a:t>A new loan or bond is issued to refinance existing debt.</a:t>
            </a:r>
          </a:p>
        </p:txBody>
      </p:sp>
    </p:spTree>
    <p:extLst>
      <p:ext uri="{BB962C8B-B14F-4D97-AF65-F5344CB8AC3E}">
        <p14:creationId xmlns:p14="http://schemas.microsoft.com/office/powerpoint/2010/main" val="3906973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955F-96D8-3F3E-3F7A-87655DF0C0FF}"/>
              </a:ext>
            </a:extLst>
          </p:cNvPr>
          <p:cNvSpPr>
            <a:spLocks noGrp="1"/>
          </p:cNvSpPr>
          <p:nvPr>
            <p:ph type="title"/>
          </p:nvPr>
        </p:nvSpPr>
        <p:spPr>
          <a:xfrm>
            <a:off x="447675" y="249237"/>
            <a:ext cx="8262938" cy="284163"/>
          </a:xfrm>
          <a:prstGeom prst="rect">
            <a:avLst/>
          </a:prstGeom>
        </p:spPr>
        <p:txBody>
          <a:bodyPr/>
          <a:lstStyle/>
          <a:p>
            <a:r>
              <a:rPr lang="en-US"/>
              <a:t>Contact</a:t>
            </a:r>
          </a:p>
        </p:txBody>
      </p:sp>
      <p:graphicFrame>
        <p:nvGraphicFramePr>
          <p:cNvPr id="4" name="Table 3">
            <a:extLst>
              <a:ext uri="{FF2B5EF4-FFF2-40B4-BE49-F238E27FC236}">
                <a16:creationId xmlns:a16="http://schemas.microsoft.com/office/drawing/2014/main" id="{099F3166-5708-27F2-1A7F-800F1DE947B0}"/>
              </a:ext>
            </a:extLst>
          </p:cNvPr>
          <p:cNvGraphicFramePr>
            <a:graphicFrameLocks noGrp="1"/>
          </p:cNvGraphicFramePr>
          <p:nvPr/>
        </p:nvGraphicFramePr>
        <p:xfrm>
          <a:off x="880872" y="1145858"/>
          <a:ext cx="7382256" cy="4566284"/>
        </p:xfrm>
        <a:graphic>
          <a:graphicData uri="http://schemas.openxmlformats.org/drawingml/2006/table">
            <a:tbl>
              <a:tblPr/>
              <a:tblGrid>
                <a:gridCol w="2032795">
                  <a:extLst>
                    <a:ext uri="{9D8B030D-6E8A-4147-A177-3AD203B41FA5}">
                      <a16:colId xmlns:a16="http://schemas.microsoft.com/office/drawing/2014/main" val="164150684"/>
                    </a:ext>
                  </a:extLst>
                </a:gridCol>
                <a:gridCol w="1778696">
                  <a:extLst>
                    <a:ext uri="{9D8B030D-6E8A-4147-A177-3AD203B41FA5}">
                      <a16:colId xmlns:a16="http://schemas.microsoft.com/office/drawing/2014/main" val="2313258410"/>
                    </a:ext>
                  </a:extLst>
                </a:gridCol>
                <a:gridCol w="1818817">
                  <a:extLst>
                    <a:ext uri="{9D8B030D-6E8A-4147-A177-3AD203B41FA5}">
                      <a16:colId xmlns:a16="http://schemas.microsoft.com/office/drawing/2014/main" val="286466633"/>
                    </a:ext>
                  </a:extLst>
                </a:gridCol>
                <a:gridCol w="1751948">
                  <a:extLst>
                    <a:ext uri="{9D8B030D-6E8A-4147-A177-3AD203B41FA5}">
                      <a16:colId xmlns:a16="http://schemas.microsoft.com/office/drawing/2014/main" val="1944006919"/>
                    </a:ext>
                  </a:extLst>
                </a:gridCol>
              </a:tblGrid>
              <a:tr h="292762">
                <a:tc>
                  <a:txBody>
                    <a:bodyPr/>
                    <a:lstStyle/>
                    <a:p>
                      <a:pPr algn="l" rtl="0" fontAlgn="ctr"/>
                      <a:r>
                        <a:rPr lang="en-GB" sz="1000" b="1" i="0" u="none" strike="noStrike">
                          <a:solidFill>
                            <a:srgbClr val="000000"/>
                          </a:solidFill>
                          <a:effectLst/>
                          <a:latin typeface="Arial Narrow" panose="020B0606020202030204" pitchFamily="34" charset="0"/>
                        </a:rPr>
                        <a:t>LCD Global Research</a:t>
                      </a:r>
                    </a:p>
                  </a:txBody>
                  <a:tcPr marL="6350" marR="6350" marT="6350" marB="0" anchor="ctr">
                    <a:lnL>
                      <a:noFill/>
                    </a:lnL>
                    <a:lnR>
                      <a:noFill/>
                    </a:lnR>
                    <a:lnT>
                      <a:noFill/>
                    </a:lnT>
                    <a:lnB>
                      <a:noFill/>
                    </a:lnB>
                    <a:noFill/>
                  </a:tcPr>
                </a:tc>
                <a:tc>
                  <a:txBody>
                    <a:bodyPr/>
                    <a:lstStyle/>
                    <a:p>
                      <a:pPr algn="l" rtl="0" fontAlgn="ctr"/>
                      <a:endParaRPr lang="en-GB" sz="1000" b="1" i="0"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noFill/>
                  </a:tcPr>
                </a:tc>
                <a:tc>
                  <a:txBody>
                    <a:bodyPr/>
                    <a:lstStyle/>
                    <a:p>
                      <a:pPr algn="l" rtl="0" fontAlgn="ctr"/>
                      <a:r>
                        <a:rPr lang="en-GB" sz="1000" b="1" i="0" u="none" strike="noStrike" dirty="0">
                          <a:solidFill>
                            <a:srgbClr val="000000"/>
                          </a:solidFill>
                          <a:effectLst/>
                          <a:latin typeface="Arial Narrow" panose="020B0606020202030204" pitchFamily="34" charset="0"/>
                        </a:rPr>
                        <a:t>LCD News </a:t>
                      </a:r>
                    </a:p>
                  </a:txBody>
                  <a:tcPr marL="6350" marR="6350" marT="6350" marB="0" anchor="ctr">
                    <a:lnL>
                      <a:noFill/>
                    </a:lnL>
                    <a:lnR>
                      <a:noFill/>
                    </a:lnR>
                    <a:lnT>
                      <a:noFill/>
                    </a:lnT>
                    <a:lnB>
                      <a:noFill/>
                    </a:lnB>
                    <a:noFill/>
                  </a:tcPr>
                </a:tc>
                <a:tc>
                  <a:txBody>
                    <a:bodyPr/>
                    <a:lstStyle/>
                    <a:p>
                      <a:pPr algn="l" fontAlgn="ctr"/>
                      <a:endParaRPr lang="en-GB" sz="1800" b="0" i="0" u="none" strike="noStrike">
                        <a:effectLst/>
                        <a:latin typeface="Arial" panose="020B0604020202020204" pitchFamily="34" charset="0"/>
                      </a:endParaRPr>
                    </a:p>
                  </a:txBody>
                  <a:tcPr marL="6350" marR="6350" marT="6350" marB="0" anchor="ctr">
                    <a:lnL>
                      <a:noFill/>
                    </a:lnL>
                    <a:lnR>
                      <a:noFill/>
                    </a:lnR>
                    <a:lnT>
                      <a:noFill/>
                    </a:lnT>
                    <a:lnB>
                      <a:noFill/>
                    </a:lnB>
                    <a:noFill/>
                  </a:tcPr>
                </a:tc>
                <a:extLst>
                  <a:ext uri="{0D108BD9-81ED-4DB2-BD59-A6C34878D82A}">
                    <a16:rowId xmlns:a16="http://schemas.microsoft.com/office/drawing/2014/main" val="1959424562"/>
                  </a:ext>
                </a:extLst>
              </a:tr>
              <a:tr h="165589">
                <a:tc>
                  <a:txBody>
                    <a:bodyPr/>
                    <a:lstStyle/>
                    <a:p>
                      <a:pPr algn="l" rtl="0" fontAlgn="b"/>
                      <a:r>
                        <a:rPr lang="en-GB" sz="800" b="1" i="0" u="none" strike="noStrike">
                          <a:solidFill>
                            <a:srgbClr val="000000"/>
                          </a:solidFill>
                          <a:effectLst/>
                          <a:latin typeface="Arial Narrow" panose="020B0606020202030204" pitchFamily="34" charset="0"/>
                        </a:rPr>
                        <a:t>Marina Lukatsky</a:t>
                      </a:r>
                      <a:r>
                        <a:rPr lang="en-GB" sz="800" b="0" i="0" u="none" strike="noStrike">
                          <a:solidFill>
                            <a:srgbClr val="000000"/>
                          </a:solidFill>
                          <a:effectLst/>
                          <a:latin typeface="Arial Narrow" panose="020B0606020202030204" pitchFamily="34" charset="0"/>
                        </a:rPr>
                        <a:t>, Global Head of Research</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marina.lukatsky@pitchbook.com</a:t>
                      </a:r>
                    </a:p>
                  </a:txBody>
                  <a:tcPr marL="6350" marR="6350" marT="6350" marB="0" anchor="b">
                    <a:lnL>
                      <a:noFill/>
                    </a:lnL>
                    <a:lnR>
                      <a:noFill/>
                    </a:lnR>
                    <a:lnT>
                      <a:noFill/>
                    </a:lnT>
                    <a:lnB>
                      <a:noFill/>
                    </a:lnB>
                    <a:noFill/>
                  </a:tcPr>
                </a:tc>
                <a:tc>
                  <a:txBody>
                    <a:bodyPr/>
                    <a:lstStyle/>
                    <a:p>
                      <a:pPr algn="l" rtl="0" fontAlgn="b"/>
                      <a:r>
                        <a:rPr lang="en-GB" sz="800" b="1" i="0" u="none" strike="noStrike" dirty="0">
                          <a:solidFill>
                            <a:srgbClr val="000000"/>
                          </a:solidFill>
                          <a:effectLst/>
                          <a:latin typeface="Arial Narrow" panose="020B0606020202030204" pitchFamily="34" charset="0"/>
                        </a:rPr>
                        <a:t>Tim Cross</a:t>
                      </a:r>
                      <a:r>
                        <a:rPr lang="en-GB" sz="800" b="0" i="0" u="none" strike="noStrike" dirty="0">
                          <a:solidFill>
                            <a:srgbClr val="000000"/>
                          </a:solidFill>
                          <a:effectLst/>
                          <a:latin typeface="Arial Narrow" panose="020B0606020202030204" pitchFamily="34" charset="0"/>
                        </a:rPr>
                        <a:t>, Managing Editor</a:t>
                      </a:r>
                      <a:endParaRPr lang="en-GB" sz="800" b="1" i="0" u="none" strike="noStrike" dirty="0">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tim.cross@pitchbook.com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2268667711"/>
                  </a:ext>
                </a:extLst>
              </a:tr>
              <a:tr h="165589">
                <a:tc>
                  <a:txBody>
                    <a:bodyPr/>
                    <a:lstStyle/>
                    <a:p>
                      <a:pPr algn="l" rtl="0" fontAlgn="b"/>
                      <a:r>
                        <a:rPr lang="en-GB" sz="800" b="1" i="0" u="none" strike="noStrike">
                          <a:solidFill>
                            <a:srgbClr val="000000"/>
                          </a:solidFill>
                          <a:effectLst/>
                          <a:latin typeface="Arial Narrow" panose="020B0606020202030204" pitchFamily="34" charset="0"/>
                        </a:rPr>
                        <a:t>Miyer Levy</a:t>
                      </a:r>
                      <a:r>
                        <a:rPr lang="en-GB" sz="800" b="0" i="0" u="none" strike="noStrike">
                          <a:solidFill>
                            <a:srgbClr val="000000"/>
                          </a:solidFill>
                          <a:effectLst/>
                          <a:latin typeface="Arial Narrow" panose="020B0606020202030204" pitchFamily="34" charset="0"/>
                        </a:rPr>
                        <a:t>, Head of Research Operations</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miyer.levy@pitchbook.com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John Atkins</a:t>
                      </a:r>
                      <a:r>
                        <a:rPr lang="en-GB" sz="800" b="0" i="0" u="none" strike="noStrike">
                          <a:solidFill>
                            <a:srgbClr val="000000"/>
                          </a:solidFill>
                          <a:effectLst/>
                          <a:latin typeface="Arial Narrow" panose="020B0606020202030204" pitchFamily="34" charset="0"/>
                        </a:rPr>
                        <a:t>, Director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john.atkins@pitchbook.com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2946902386"/>
                  </a:ext>
                </a:extLst>
              </a:tr>
              <a:tr h="165589">
                <a:tc>
                  <a:txBody>
                    <a:bodyPr/>
                    <a:lstStyle/>
                    <a:p>
                      <a:pPr algn="l" rtl="0" fontAlgn="b"/>
                      <a:r>
                        <a:rPr lang="en-GB" sz="800" b="1" i="0" u="none" strike="noStrike">
                          <a:solidFill>
                            <a:srgbClr val="000000"/>
                          </a:solidFill>
                          <a:effectLst/>
                          <a:latin typeface="Arial Narrow" panose="020B0606020202030204" pitchFamily="34" charset="0"/>
                        </a:rPr>
                        <a:t>Taron Wade</a:t>
                      </a:r>
                      <a:r>
                        <a:rPr lang="en-GB" sz="800" b="0" i="0" u="none" strike="noStrike">
                          <a:solidFill>
                            <a:srgbClr val="000000"/>
                          </a:solidFill>
                          <a:effectLst/>
                          <a:latin typeface="Arial Narrow" panose="020B0606020202030204" pitchFamily="34" charset="0"/>
                        </a:rPr>
                        <a:t>, Head of Credit Research</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dirty="0">
                          <a:solidFill>
                            <a:srgbClr val="000000"/>
                          </a:solidFill>
                          <a:effectLst/>
                          <a:latin typeface="Arial Narrow" panose="020B0606020202030204" pitchFamily="34" charset="0"/>
                        </a:rPr>
                        <a:t>taron.wade@pitchbook.com</a:t>
                      </a:r>
                    </a:p>
                  </a:txBody>
                  <a:tcPr marL="6350" marR="6350" marT="6350" marB="0" anchor="b">
                    <a:lnL>
                      <a:noFill/>
                    </a:lnL>
                    <a:lnR>
                      <a:noFill/>
                    </a:lnR>
                    <a:lnT>
                      <a:noFill/>
                    </a:lnT>
                    <a:lnB>
                      <a:noFill/>
                    </a:lnB>
                    <a:noFill/>
                  </a:tcPr>
                </a:tc>
                <a:tc>
                  <a:txBody>
                    <a:bodyPr/>
                    <a:lstStyle/>
                    <a:p>
                      <a:pPr algn="l" rtl="0" fontAlgn="b"/>
                      <a:r>
                        <a:rPr lang="en-GB" sz="800" b="1" i="0" u="none" strike="noStrike" dirty="0">
                          <a:solidFill>
                            <a:srgbClr val="000000"/>
                          </a:solidFill>
                          <a:effectLst/>
                          <a:latin typeface="Arial Narrow" panose="020B0606020202030204" pitchFamily="34" charset="0"/>
                        </a:rPr>
                        <a:t>Jonathan Hemingway</a:t>
                      </a:r>
                      <a:r>
                        <a:rPr lang="en-GB" sz="800" b="0" i="0" u="none" strike="noStrike" dirty="0">
                          <a:solidFill>
                            <a:srgbClr val="000000"/>
                          </a:solidFill>
                          <a:effectLst/>
                          <a:latin typeface="Arial Narrow" panose="020B0606020202030204" pitchFamily="34" charset="0"/>
                        </a:rPr>
                        <a:t>, Director</a:t>
                      </a:r>
                      <a:endParaRPr lang="en-GB" sz="800" b="1" i="0" u="none" strike="noStrike" dirty="0">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jonathan.hemingway@pitchbook.com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1324544500"/>
                  </a:ext>
                </a:extLst>
              </a:tr>
              <a:tr h="165589">
                <a:tc>
                  <a:txBody>
                    <a:bodyPr/>
                    <a:lstStyle/>
                    <a:p>
                      <a:pPr algn="l" rtl="0" fontAlgn="b"/>
                      <a:r>
                        <a:rPr lang="en-GB" sz="800" b="1" i="0" u="none" strike="noStrike">
                          <a:solidFill>
                            <a:srgbClr val="000000"/>
                          </a:solidFill>
                          <a:effectLst/>
                          <a:latin typeface="Arial Narrow" panose="020B0606020202030204" pitchFamily="34" charset="0"/>
                        </a:rPr>
                        <a:t>Kenny Tang</a:t>
                      </a:r>
                      <a:r>
                        <a:rPr lang="en-GB" sz="800" b="0" i="0" u="none" strike="noStrike">
                          <a:solidFill>
                            <a:srgbClr val="000000"/>
                          </a:solidFill>
                          <a:effectLst/>
                          <a:latin typeface="Arial Narrow" panose="020B0606020202030204" pitchFamily="34" charset="0"/>
                        </a:rPr>
                        <a:t>, Sr. Director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endParaRPr lang="en-GB" sz="800" b="0"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David Cox</a:t>
                      </a:r>
                      <a:r>
                        <a:rPr lang="en-GB" sz="800" b="0" i="0" u="none" strike="noStrike">
                          <a:solidFill>
                            <a:srgbClr val="000000"/>
                          </a:solidFill>
                          <a:effectLst/>
                          <a:latin typeface="Arial Narrow" panose="020B0606020202030204" pitchFamily="34" charset="0"/>
                        </a:rPr>
                        <a:t>, Sr. News Desk Manager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david.cox@pitchbook.com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2225109248"/>
                  </a:ext>
                </a:extLst>
              </a:tr>
              <a:tr h="165589">
                <a:tc>
                  <a:txBody>
                    <a:bodyPr/>
                    <a:lstStyle/>
                    <a:p>
                      <a:pPr algn="l" rtl="0" fontAlgn="b"/>
                      <a:r>
                        <a:rPr lang="en-GB" sz="800" b="1" i="0" u="none" strike="noStrike">
                          <a:solidFill>
                            <a:srgbClr val="000000"/>
                          </a:solidFill>
                          <a:effectLst/>
                          <a:latin typeface="Arial Narrow" panose="020B0606020202030204" pitchFamily="34" charset="0"/>
                        </a:rPr>
                        <a:t>Rachelle Kakouris</a:t>
                      </a:r>
                      <a:r>
                        <a:rPr lang="en-GB" sz="800" b="0" i="0" u="none" strike="noStrike">
                          <a:solidFill>
                            <a:srgbClr val="000000"/>
                          </a:solidFill>
                          <a:effectLst/>
                          <a:latin typeface="Arial Narrow" panose="020B0606020202030204" pitchFamily="34" charset="0"/>
                        </a:rPr>
                        <a:t>, Director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rachelle.kakouris@pitchbook.com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Abby Latour</a:t>
                      </a:r>
                      <a:r>
                        <a:rPr lang="en-GB" sz="800" b="0" i="0" u="none" strike="noStrike">
                          <a:solidFill>
                            <a:srgbClr val="000000"/>
                          </a:solidFill>
                          <a:effectLst/>
                          <a:latin typeface="Arial Narrow" panose="020B0606020202030204" pitchFamily="34" charset="0"/>
                        </a:rPr>
                        <a:t>, Editorial Lead</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abby.latour@pitchbook.com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3274302759"/>
                  </a:ext>
                </a:extLst>
              </a:tr>
              <a:tr h="165589">
                <a:tc>
                  <a:txBody>
                    <a:bodyPr/>
                    <a:lstStyle/>
                    <a:p>
                      <a:pPr algn="l" rtl="0" fontAlgn="b"/>
                      <a:r>
                        <a:rPr lang="en-GB" sz="800" b="1" i="0" u="none" strike="noStrike">
                          <a:solidFill>
                            <a:srgbClr val="000000"/>
                          </a:solidFill>
                          <a:effectLst/>
                          <a:latin typeface="Arial Narrow" panose="020B0606020202030204" pitchFamily="34" charset="0"/>
                        </a:rPr>
                        <a:t>Cuong Huynh</a:t>
                      </a:r>
                      <a:r>
                        <a:rPr lang="en-GB" sz="800" b="0" i="0" u="none" strike="noStrike">
                          <a:solidFill>
                            <a:srgbClr val="000000"/>
                          </a:solidFill>
                          <a:effectLst/>
                          <a:latin typeface="Arial Narrow" panose="020B0606020202030204" pitchFamily="34" charset="0"/>
                        </a:rPr>
                        <a:t>, Senior Manager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cuong.huynh@pitchbook.com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Francesca Ficai</a:t>
                      </a:r>
                      <a:r>
                        <a:rPr lang="en-GB" sz="800" b="0" i="0" u="none" strike="noStrike">
                          <a:solidFill>
                            <a:srgbClr val="000000"/>
                          </a:solidFill>
                          <a:effectLst/>
                          <a:latin typeface="Arial Narrow" panose="020B0606020202030204" pitchFamily="34" charset="0"/>
                        </a:rPr>
                        <a:t>, Sr.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francesca.ficai@pitchbook.com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955077025"/>
                  </a:ext>
                </a:extLst>
              </a:tr>
              <a:tr h="165589">
                <a:tc>
                  <a:txBody>
                    <a:bodyPr/>
                    <a:lstStyle/>
                    <a:p>
                      <a:pPr algn="l" rtl="0" fontAlgn="b"/>
                      <a:r>
                        <a:rPr lang="en-GB" sz="800" b="1" i="0" u="none" strike="noStrike">
                          <a:solidFill>
                            <a:srgbClr val="000000"/>
                          </a:solidFill>
                          <a:effectLst/>
                          <a:latin typeface="Arial Narrow" panose="020B0606020202030204" pitchFamily="34" charset="0"/>
                        </a:rPr>
                        <a:t>Sara Wahba</a:t>
                      </a:r>
                      <a:r>
                        <a:rPr lang="en-GB" sz="800" b="0" i="0" u="none" strike="noStrike">
                          <a:solidFill>
                            <a:srgbClr val="000000"/>
                          </a:solidFill>
                          <a:effectLst/>
                          <a:latin typeface="Arial Narrow" panose="020B0606020202030204" pitchFamily="34" charset="0"/>
                        </a:rPr>
                        <a:t>, Manager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sara.wahba@pitchbook.com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Jack Hersch</a:t>
                      </a:r>
                      <a:r>
                        <a:rPr lang="en-GB" sz="800" b="0" i="0" u="none" strike="noStrike">
                          <a:solidFill>
                            <a:srgbClr val="000000"/>
                          </a:solidFill>
                          <a:effectLst/>
                          <a:latin typeface="Arial Narrow" panose="020B0606020202030204" pitchFamily="34" charset="0"/>
                        </a:rPr>
                        <a:t>, Sr.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jack.hersch@pitchbook.com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3412457023"/>
                  </a:ext>
                </a:extLst>
              </a:tr>
              <a:tr h="165589">
                <a:tc>
                  <a:txBody>
                    <a:bodyPr/>
                    <a:lstStyle/>
                    <a:p>
                      <a:pPr algn="l" rtl="0" fontAlgn="b"/>
                      <a:r>
                        <a:rPr lang="en-GB" sz="800" b="1" i="0" u="none" strike="noStrike">
                          <a:solidFill>
                            <a:srgbClr val="000000"/>
                          </a:solidFill>
                          <a:effectLst/>
                          <a:latin typeface="Arial Narrow" panose="020B0606020202030204" pitchFamily="34" charset="0"/>
                        </a:rPr>
                        <a:t>Neil Harmon</a:t>
                      </a:r>
                      <a:r>
                        <a:rPr lang="en-GB" sz="800" b="0" i="0" u="none" strike="noStrike">
                          <a:solidFill>
                            <a:srgbClr val="000000"/>
                          </a:solidFill>
                          <a:effectLst/>
                          <a:latin typeface="Arial Narrow" panose="020B0606020202030204" pitchFamily="34" charset="0"/>
                        </a:rPr>
                        <a:t>, Manager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neil.harmon@pitchbook.com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Glen Fest</a:t>
                      </a:r>
                      <a:r>
                        <a:rPr lang="en-GB" sz="800" b="0" i="0" u="none" strike="noStrike">
                          <a:solidFill>
                            <a:srgbClr val="000000"/>
                          </a:solidFill>
                          <a:effectLst/>
                          <a:latin typeface="Arial Narrow" panose="020B0606020202030204" pitchFamily="34" charset="0"/>
                        </a:rPr>
                        <a:t>, Sr.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glen.fest@pitchbook.com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2649778691"/>
                  </a:ext>
                </a:extLst>
              </a:tr>
              <a:tr h="165589">
                <a:tc>
                  <a:txBody>
                    <a:bodyPr/>
                    <a:lstStyle/>
                    <a:p>
                      <a:pPr algn="l" rtl="0" fontAlgn="b"/>
                      <a:r>
                        <a:rPr lang="en-GB" sz="800" b="1" i="0" u="none" strike="noStrike">
                          <a:solidFill>
                            <a:srgbClr val="000000"/>
                          </a:solidFill>
                          <a:effectLst/>
                          <a:latin typeface="Arial Narrow" panose="020B0606020202030204" pitchFamily="34" charset="0"/>
                        </a:rPr>
                        <a:t>Shaundra Edmonds</a:t>
                      </a:r>
                      <a:r>
                        <a:rPr lang="en-GB" sz="800" b="0" i="0" u="none" strike="noStrike">
                          <a:solidFill>
                            <a:srgbClr val="000000"/>
                          </a:solidFill>
                          <a:effectLst/>
                          <a:latin typeface="Arial Narrow" panose="020B0606020202030204" pitchFamily="34" charset="0"/>
                        </a:rPr>
                        <a:t>, Data Analyst</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shaundra.edmonds@pitchbook.com</a:t>
                      </a:r>
                    </a:p>
                  </a:txBody>
                  <a:tcPr marL="6350" marR="6350" marT="6350" marB="0" anchor="b">
                    <a:lnL>
                      <a:noFill/>
                    </a:lnL>
                    <a:lnR>
                      <a:noFill/>
                    </a:lnR>
                    <a:lnT>
                      <a:noFill/>
                    </a:lnT>
                    <a:lnB>
                      <a:noFill/>
                    </a:lnB>
                    <a:noFill/>
                  </a:tcPr>
                </a:tc>
                <a:tc>
                  <a:txBody>
                    <a:bodyPr/>
                    <a:lstStyle/>
                    <a:p>
                      <a:pPr algn="l" rtl="0" fontAlgn="b"/>
                      <a:r>
                        <a:rPr lang="en-GB" sz="800" b="1" i="0" u="none" strike="noStrike" dirty="0">
                          <a:solidFill>
                            <a:srgbClr val="000000"/>
                          </a:solidFill>
                          <a:effectLst/>
                          <a:latin typeface="Arial Narrow" panose="020B0606020202030204" pitchFamily="34" charset="0"/>
                        </a:rPr>
                        <a:t>Michael Rae</a:t>
                      </a:r>
                      <a:r>
                        <a:rPr lang="en-GB" sz="800" b="0" i="0" u="none" strike="noStrike" dirty="0">
                          <a:solidFill>
                            <a:srgbClr val="000000"/>
                          </a:solidFill>
                          <a:effectLst/>
                          <a:latin typeface="Arial Narrow" panose="020B0606020202030204" pitchFamily="34" charset="0"/>
                        </a:rPr>
                        <a:t>, Sr. Reporter</a:t>
                      </a:r>
                      <a:endParaRPr lang="en-GB" sz="800" b="1" i="0" u="none" strike="noStrike" dirty="0">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michael.rae@pitchbook.com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1835789490"/>
                  </a:ext>
                </a:extLst>
              </a:tr>
              <a:tr h="165589">
                <a:tc>
                  <a:txBody>
                    <a:bodyPr/>
                    <a:lstStyle/>
                    <a:p>
                      <a:pPr algn="l" rtl="0" fontAlgn="b"/>
                      <a:r>
                        <a:rPr lang="en-GB" sz="800" b="1" i="0" u="none" strike="noStrike">
                          <a:solidFill>
                            <a:srgbClr val="000000"/>
                          </a:solidFill>
                          <a:effectLst/>
                          <a:latin typeface="Arial Narrow" panose="020B0606020202030204" pitchFamily="34" charset="0"/>
                        </a:rPr>
                        <a:t>Timothy Mastracci</a:t>
                      </a:r>
                      <a:r>
                        <a:rPr lang="en-GB" sz="800" b="0" i="0" u="none" strike="noStrike">
                          <a:solidFill>
                            <a:srgbClr val="000000"/>
                          </a:solidFill>
                          <a:effectLst/>
                          <a:latin typeface="Arial Narrow" panose="020B0606020202030204" pitchFamily="34" charset="0"/>
                        </a:rPr>
                        <a:t>, Data Analyst</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timothy.mastracci@pitchbook.com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Alan Zimmerman</a:t>
                      </a:r>
                      <a:r>
                        <a:rPr lang="en-GB" sz="800" b="0" i="0" u="none" strike="noStrike">
                          <a:solidFill>
                            <a:srgbClr val="000000"/>
                          </a:solidFill>
                          <a:effectLst/>
                          <a:latin typeface="Arial Narrow" panose="020B0606020202030204" pitchFamily="34" charset="0"/>
                        </a:rPr>
                        <a:t>, Associate Director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alan.zimmerman@pitchbook.com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3172423501"/>
                  </a:ext>
                </a:extLst>
              </a:tr>
              <a:tr h="165589">
                <a:tc>
                  <a:txBody>
                    <a:bodyPr/>
                    <a:lstStyle/>
                    <a:p>
                      <a:pPr algn="l" rtl="0" fontAlgn="b"/>
                      <a:r>
                        <a:rPr lang="en-GB" sz="800" b="1" i="0" u="none" strike="noStrike">
                          <a:solidFill>
                            <a:srgbClr val="000000"/>
                          </a:solidFill>
                          <a:effectLst/>
                          <a:latin typeface="Arial Narrow" panose="020B0606020202030204" pitchFamily="34" charset="0"/>
                        </a:rPr>
                        <a:t>Carl Syverud</a:t>
                      </a:r>
                      <a:r>
                        <a:rPr lang="en-GB" sz="800" b="0" i="0" u="none" strike="noStrike">
                          <a:solidFill>
                            <a:srgbClr val="000000"/>
                          </a:solidFill>
                          <a:effectLst/>
                          <a:latin typeface="Arial Narrow" panose="020B0606020202030204" pitchFamily="34" charset="0"/>
                        </a:rPr>
                        <a:t>, Associate Data Analyst</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carl.syverud@pitchbook.com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Richard Kellerhals</a:t>
                      </a:r>
                      <a:r>
                        <a:rPr lang="en-GB" sz="800" b="0" i="0" u="none" strike="noStrike">
                          <a:solidFill>
                            <a:srgbClr val="000000"/>
                          </a:solidFill>
                          <a:effectLst/>
                          <a:latin typeface="Arial Narrow" panose="020B0606020202030204" pitchFamily="34" charset="0"/>
                        </a:rPr>
                        <a:t>, Sr.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richard.kellerhals@pitchbook.com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250377059"/>
                  </a:ext>
                </a:extLst>
              </a:tr>
              <a:tr h="165589">
                <a:tc>
                  <a:txBody>
                    <a:bodyPr/>
                    <a:lstStyle/>
                    <a:p>
                      <a:pPr algn="l" rtl="0" fontAlgn="b"/>
                      <a:r>
                        <a:rPr lang="en-GB" sz="800" b="1" i="0" u="none" strike="noStrike">
                          <a:solidFill>
                            <a:srgbClr val="000000"/>
                          </a:solidFill>
                          <a:effectLst/>
                          <a:latin typeface="Arial Narrow" panose="020B0606020202030204" pitchFamily="34" charset="0"/>
                        </a:rPr>
                        <a:t>Mallory Bedell</a:t>
                      </a:r>
                      <a:r>
                        <a:rPr lang="en-GB" sz="800" b="0" i="0" u="none" strike="noStrike">
                          <a:solidFill>
                            <a:srgbClr val="000000"/>
                          </a:solidFill>
                          <a:effectLst/>
                          <a:latin typeface="Arial Narrow" panose="020B0606020202030204" pitchFamily="34" charset="0"/>
                        </a:rPr>
                        <a:t>, Data Analyst</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mallory.bedell@pitchbook.com </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Gayatri Iyer</a:t>
                      </a:r>
                      <a:r>
                        <a:rPr lang="en-GB" sz="800" b="0" i="0" u="none" strike="noStrike">
                          <a:solidFill>
                            <a:srgbClr val="000000"/>
                          </a:solidFill>
                          <a:effectLst/>
                          <a:latin typeface="Arial Narrow" panose="020B0606020202030204" pitchFamily="34" charset="0"/>
                        </a:rPr>
                        <a:t>, Sr.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gayatri.iyer@pitchbook.com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380054379"/>
                  </a:ext>
                </a:extLst>
              </a:tr>
              <a:tr h="165589">
                <a:tc>
                  <a:txBody>
                    <a:bodyPr/>
                    <a:lstStyle/>
                    <a:p>
                      <a:pPr algn="l" rtl="0" fontAlgn="b"/>
                      <a:r>
                        <a:rPr lang="en-GB" sz="800" b="1" i="0" u="none" strike="noStrike">
                          <a:solidFill>
                            <a:srgbClr val="000000"/>
                          </a:solidFill>
                          <a:effectLst/>
                          <a:latin typeface="Arial Narrow" panose="020B0606020202030204" pitchFamily="34" charset="0"/>
                        </a:rPr>
                        <a:t>Frederick Tetteh</a:t>
                      </a:r>
                      <a:r>
                        <a:rPr lang="en-GB" sz="800" b="0" i="0" u="none" strike="noStrike">
                          <a:solidFill>
                            <a:srgbClr val="000000"/>
                          </a:solidFill>
                          <a:effectLst/>
                          <a:latin typeface="Arial Narrow" panose="020B0606020202030204" pitchFamily="34" charset="0"/>
                        </a:rPr>
                        <a:t>, Data Analyst</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frederick.tetteh@pitchbook.com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Mairin Burns</a:t>
                      </a:r>
                      <a:r>
                        <a:rPr lang="en-GB" sz="800" b="0" i="0" u="none" strike="noStrike">
                          <a:solidFill>
                            <a:srgbClr val="000000"/>
                          </a:solidFill>
                          <a:effectLst/>
                          <a:latin typeface="Arial Narrow" panose="020B0606020202030204" pitchFamily="34" charset="0"/>
                        </a:rPr>
                        <a:t>,</a:t>
                      </a:r>
                      <a:r>
                        <a:rPr lang="en-GB" sz="800" b="1" i="0" u="none" strike="noStrike">
                          <a:solidFill>
                            <a:srgbClr val="000000"/>
                          </a:solidFill>
                          <a:effectLst/>
                          <a:latin typeface="Arial Narrow" panose="020B0606020202030204" pitchFamily="34" charset="0"/>
                        </a:rPr>
                        <a:t> </a:t>
                      </a:r>
                      <a:r>
                        <a:rPr lang="en-GB" sz="800" b="0" i="0" u="none" strike="noStrike">
                          <a:solidFill>
                            <a:srgbClr val="000000"/>
                          </a:solidFill>
                          <a:effectLst/>
                          <a:latin typeface="Arial Narrow" panose="020B0606020202030204" pitchFamily="34" charset="0"/>
                        </a:rPr>
                        <a:t>Sr. Editor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mairin.burns@pitchbook.com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75552808"/>
                  </a:ext>
                </a:extLst>
              </a:tr>
              <a:tr h="165589">
                <a:tc>
                  <a:txBody>
                    <a:bodyPr/>
                    <a:lstStyle/>
                    <a:p>
                      <a:pPr algn="l" rtl="0" fontAlgn="b"/>
                      <a:r>
                        <a:rPr lang="en-GB" sz="800" b="1" i="0" u="none" strike="noStrike">
                          <a:solidFill>
                            <a:srgbClr val="000000"/>
                          </a:solidFill>
                          <a:effectLst/>
                          <a:latin typeface="Arial Narrow" panose="020B0606020202030204" pitchFamily="34" charset="0"/>
                        </a:rPr>
                        <a:t>Jack Johnson</a:t>
                      </a:r>
                      <a:r>
                        <a:rPr lang="en-GB" sz="800" b="0" i="0" u="none" strike="noStrike">
                          <a:solidFill>
                            <a:srgbClr val="000000"/>
                          </a:solidFill>
                          <a:effectLst/>
                          <a:latin typeface="Arial Narrow" panose="020B0606020202030204" pitchFamily="34" charset="0"/>
                        </a:rPr>
                        <a:t>, Data Analyst</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jack.johnson@pitchbook.com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Jakema Lewis</a:t>
                      </a:r>
                      <a:r>
                        <a:rPr lang="en-GB" sz="800" b="0" i="0" u="none" strike="noStrike">
                          <a:solidFill>
                            <a:srgbClr val="000000"/>
                          </a:solidFill>
                          <a:effectLst/>
                          <a:latin typeface="Arial Narrow" panose="020B0606020202030204" pitchFamily="34" charset="0"/>
                        </a:rPr>
                        <a:t>, Sr.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jakema.lewis@pitchbook.com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1075289462"/>
                  </a:ext>
                </a:extLst>
              </a:tr>
              <a:tr h="165589">
                <a:tc>
                  <a:txBody>
                    <a:bodyPr/>
                    <a:lstStyle/>
                    <a:p>
                      <a:pPr algn="l" rtl="0" fontAlgn="b"/>
                      <a:r>
                        <a:rPr lang="en-GB" sz="800" b="1" i="0" u="none" strike="noStrike">
                          <a:solidFill>
                            <a:srgbClr val="000000"/>
                          </a:solidFill>
                          <a:effectLst/>
                          <a:latin typeface="Arial Narrow" panose="020B0606020202030204" pitchFamily="34" charset="0"/>
                        </a:rPr>
                        <a:t>Ryan Brown</a:t>
                      </a:r>
                      <a:r>
                        <a:rPr lang="en-GB" sz="800" b="0" i="0" u="none" strike="noStrike">
                          <a:solidFill>
                            <a:srgbClr val="000000"/>
                          </a:solidFill>
                          <a:effectLst/>
                          <a:latin typeface="Arial Narrow" panose="020B0606020202030204" pitchFamily="34" charset="0"/>
                        </a:rPr>
                        <a:t>, Associate Data Analyst</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ryan.brown@pitchbook.com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Thomas Beeton</a:t>
                      </a:r>
                      <a:r>
                        <a:rPr lang="en-GB" sz="800" b="0" i="0" u="none" strike="noStrike">
                          <a:solidFill>
                            <a:srgbClr val="000000"/>
                          </a:solidFill>
                          <a:effectLst/>
                          <a:latin typeface="Arial Narrow" panose="020B0606020202030204" pitchFamily="34" charset="0"/>
                        </a:rPr>
                        <a:t>, Sr.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thomas.beeton@pitchbook.com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1553863798"/>
                  </a:ext>
                </a:extLst>
              </a:tr>
              <a:tr h="165589">
                <a:tc>
                  <a:txBody>
                    <a:bodyPr/>
                    <a:lstStyle/>
                    <a:p>
                      <a:pPr algn="l" rtl="0" fontAlgn="b"/>
                      <a:r>
                        <a:rPr lang="it-IT" sz="800" b="1" i="0" u="none" strike="noStrike">
                          <a:solidFill>
                            <a:srgbClr val="000000"/>
                          </a:solidFill>
                          <a:effectLst/>
                          <a:latin typeface="Arial Narrow" panose="020B0606020202030204" pitchFamily="34" charset="0"/>
                        </a:rPr>
                        <a:t>Julia Avdoi-Green</a:t>
                      </a:r>
                      <a:r>
                        <a:rPr lang="it-IT" sz="800" b="0" i="0" u="none" strike="noStrike">
                          <a:solidFill>
                            <a:srgbClr val="000000"/>
                          </a:solidFill>
                          <a:effectLst/>
                          <a:latin typeface="Arial Narrow" panose="020B0606020202030204" pitchFamily="34" charset="0"/>
                        </a:rPr>
                        <a:t>, Associate Data Analyst</a:t>
                      </a:r>
                      <a:endParaRPr lang="it-IT"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dirty="0">
                          <a:solidFill>
                            <a:srgbClr val="000000"/>
                          </a:solidFill>
                          <a:effectLst/>
                          <a:latin typeface="Arial Narrow" panose="020B0606020202030204" pitchFamily="34" charset="0"/>
                        </a:rPr>
                        <a:t>julia.avdoigreen@pitchbook.com</a:t>
                      </a:r>
                    </a:p>
                  </a:txBody>
                  <a:tcPr marL="6350" marR="6350" marT="6350" marB="0" anchor="b">
                    <a:lnL>
                      <a:noFill/>
                    </a:lnL>
                    <a:lnR>
                      <a:noFill/>
                    </a:lnR>
                    <a:lnT>
                      <a:noFill/>
                    </a:lnT>
                    <a:lnB>
                      <a:noFill/>
                    </a:lnB>
                    <a:noFill/>
                  </a:tcPr>
                </a:tc>
                <a:tc>
                  <a:txBody>
                    <a:bodyPr/>
                    <a:lstStyle/>
                    <a:p>
                      <a:pPr algn="l" rtl="0" fontAlgn="b"/>
                      <a:r>
                        <a:rPr lang="en-GB" sz="800" b="1" i="0" u="none" strike="noStrike" dirty="0">
                          <a:solidFill>
                            <a:srgbClr val="000000"/>
                          </a:solidFill>
                          <a:effectLst/>
                          <a:latin typeface="Arial Narrow" panose="020B0606020202030204" pitchFamily="34" charset="0"/>
                        </a:rPr>
                        <a:t>Sean Czarnecki, </a:t>
                      </a:r>
                      <a:r>
                        <a:rPr lang="en-GB" sz="800" b="0" i="0" u="none" strike="noStrike" dirty="0">
                          <a:solidFill>
                            <a:srgbClr val="000000"/>
                          </a:solidFill>
                          <a:effectLst/>
                          <a:latin typeface="Arial Narrow" panose="020B0606020202030204" pitchFamily="34" charset="0"/>
                        </a:rPr>
                        <a:t>Sr. Reporter</a:t>
                      </a:r>
                      <a:endParaRPr lang="en-GB" sz="800" b="1" i="0" u="none" strike="noStrike" dirty="0">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sean.czarnecki@pitchbook.com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2266192638"/>
                  </a:ext>
                </a:extLst>
              </a:tr>
              <a:tr h="165589">
                <a:tc>
                  <a:txBody>
                    <a:bodyPr/>
                    <a:lstStyle/>
                    <a:p>
                      <a:pPr algn="l" rtl="0" fontAlgn="b"/>
                      <a:r>
                        <a:rPr lang="it-IT" sz="800" b="1" i="0" u="none" strike="noStrike">
                          <a:solidFill>
                            <a:srgbClr val="000000"/>
                          </a:solidFill>
                          <a:effectLst/>
                          <a:latin typeface="Arial Narrow" panose="020B0606020202030204" pitchFamily="34" charset="0"/>
                        </a:rPr>
                        <a:t>Armando Di Cicco, </a:t>
                      </a:r>
                      <a:r>
                        <a:rPr lang="it-IT" sz="800" b="0" i="0" u="none" strike="noStrike">
                          <a:solidFill>
                            <a:srgbClr val="000000"/>
                          </a:solidFill>
                          <a:effectLst/>
                          <a:latin typeface="Arial Narrow" panose="020B0606020202030204" pitchFamily="34" charset="0"/>
                        </a:rPr>
                        <a:t>Associate Data Analyst</a:t>
                      </a:r>
                      <a:endParaRPr lang="it-IT"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marL="0" algn="l" defTabSz="914400" rtl="0" eaLnBrk="1" fontAlgn="b" latinLnBrk="0" hangingPunct="1"/>
                      <a:r>
                        <a:rPr lang="en-GB" sz="800" b="0" i="0" u="none" strike="noStrike" kern="1200" dirty="0">
                          <a:solidFill>
                            <a:srgbClr val="000000"/>
                          </a:solidFill>
                          <a:effectLst/>
                          <a:latin typeface="Arial Narrow" panose="020B0606020202030204" pitchFamily="34" charset="0"/>
                          <a:ea typeface="+mn-ea"/>
                          <a:cs typeface="+mn-cs"/>
                        </a:rPr>
                        <a:t>armando.dicicco@pitchbook.com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Zack Miller, </a:t>
                      </a:r>
                      <a:r>
                        <a:rPr lang="en-GB" sz="800" b="0" i="0" u="none" strike="noStrike">
                          <a:solidFill>
                            <a:srgbClr val="000000"/>
                          </a:solidFill>
                          <a:effectLst/>
                          <a:latin typeface="Arial Narrow" panose="020B0606020202030204" pitchFamily="34" charset="0"/>
                        </a:rPr>
                        <a:t>Sr.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dirty="0">
                          <a:solidFill>
                            <a:srgbClr val="000000"/>
                          </a:solidFill>
                          <a:effectLst/>
                          <a:latin typeface="Arial Narrow" panose="020B0606020202030204" pitchFamily="34" charset="0"/>
                        </a:rPr>
                        <a:t>zack.miller@pitchbook.com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147227977"/>
                  </a:ext>
                </a:extLst>
              </a:tr>
              <a:tr h="165589">
                <a:tc>
                  <a:txBody>
                    <a:bodyPr/>
                    <a:lstStyle/>
                    <a:p>
                      <a:pPr algn="l" fontAlgn="b"/>
                      <a:endParaRPr lang="en-GB" sz="1000" b="0" i="0" u="none" strike="noStrike">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en-GB" sz="1000" b="0" i="0" u="none" strike="noStrike" dirty="0">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Sami Vukeij, </a:t>
                      </a:r>
                      <a:r>
                        <a:rPr lang="en-GB" sz="800" b="0" i="0" u="none" strike="noStrike">
                          <a:solidFill>
                            <a:srgbClr val="000000"/>
                          </a:solidFill>
                          <a:effectLst/>
                          <a:latin typeface="Arial Narrow" panose="020B0606020202030204" pitchFamily="34" charset="0"/>
                        </a:rPr>
                        <a:t>Sr.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dirty="0">
                          <a:solidFill>
                            <a:srgbClr val="000000"/>
                          </a:solidFill>
                          <a:effectLst/>
                          <a:latin typeface="Arial Narrow" panose="020B0606020202030204" pitchFamily="34" charset="0"/>
                        </a:rPr>
                        <a:t>sami.vukeij@pitchbook.com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2276472375"/>
                  </a:ext>
                </a:extLst>
              </a:tr>
              <a:tr h="165589">
                <a:tc>
                  <a:txBody>
                    <a:bodyPr/>
                    <a:lstStyle/>
                    <a:p>
                      <a:pPr algn="l" fontAlgn="b"/>
                      <a:endParaRPr lang="en-GB" sz="1000" b="0" i="0" u="none" strike="noStrike">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en-GB" sz="1000" b="0" i="0" u="none" strike="noStrike">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Jean-Marc Poilpre, </a:t>
                      </a:r>
                      <a:r>
                        <a:rPr lang="en-GB" sz="800" b="0" i="0" u="none" strike="noStrike">
                          <a:solidFill>
                            <a:srgbClr val="000000"/>
                          </a:solidFill>
                          <a:effectLst/>
                          <a:latin typeface="Arial Narrow" panose="020B0606020202030204" pitchFamily="34" charset="0"/>
                        </a:rPr>
                        <a:t>Sr.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dirty="0">
                          <a:solidFill>
                            <a:srgbClr val="000000"/>
                          </a:solidFill>
                          <a:effectLst/>
                          <a:latin typeface="Arial Narrow" panose="020B0606020202030204" pitchFamily="34" charset="0"/>
                        </a:rPr>
                        <a:t>jean-marc.poilpre@pitchbook.com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1256843213"/>
                  </a:ext>
                </a:extLst>
              </a:tr>
              <a:tr h="292762">
                <a:tc>
                  <a:txBody>
                    <a:bodyPr/>
                    <a:lstStyle/>
                    <a:p>
                      <a:pPr algn="l" rtl="0" fontAlgn="b"/>
                      <a:r>
                        <a:rPr lang="en-GB" sz="1000" b="1" i="0" u="none" strike="noStrike">
                          <a:solidFill>
                            <a:srgbClr val="000000"/>
                          </a:solidFill>
                          <a:effectLst/>
                          <a:latin typeface="Arial Narrow" panose="020B0606020202030204" pitchFamily="34" charset="0"/>
                        </a:rPr>
                        <a:t>Copy Editing</a:t>
                      </a:r>
                    </a:p>
                  </a:txBody>
                  <a:tcPr marL="6350" marR="6350" marT="6350" marB="0" anchor="b">
                    <a:lnL>
                      <a:noFill/>
                    </a:lnL>
                    <a:lnR>
                      <a:noFill/>
                    </a:lnR>
                    <a:lnT>
                      <a:noFill/>
                    </a:lnT>
                    <a:lnB>
                      <a:noFill/>
                    </a:lnB>
                    <a:noFill/>
                  </a:tcPr>
                </a:tc>
                <a:tc>
                  <a:txBody>
                    <a:bodyPr/>
                    <a:lstStyle/>
                    <a:p>
                      <a:pPr algn="l" fontAlgn="ctr"/>
                      <a:endParaRPr lang="en-GB" sz="1800" b="0" i="0" u="none" strike="noStrike">
                        <a:effectLst/>
                        <a:latin typeface="Arial" panose="020B0604020202020204" pitchFamily="34" charset="0"/>
                      </a:endParaRPr>
                    </a:p>
                  </a:txBody>
                  <a:tcPr marL="6350" marR="6350" marT="6350" marB="0" anchor="ctr">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Nishant Sharma</a:t>
                      </a:r>
                      <a:r>
                        <a:rPr lang="en-GB" sz="800" b="0" i="0" u="none" strike="noStrike">
                          <a:solidFill>
                            <a:srgbClr val="000000"/>
                          </a:solidFill>
                          <a:effectLst/>
                          <a:latin typeface="Arial Narrow" panose="020B0606020202030204" pitchFamily="34" charset="0"/>
                        </a:rPr>
                        <a:t>,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nishant.sharma@pitchbook.com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3131957003"/>
                  </a:ext>
                </a:extLst>
              </a:tr>
              <a:tr h="165589">
                <a:tc>
                  <a:txBody>
                    <a:bodyPr/>
                    <a:lstStyle/>
                    <a:p>
                      <a:pPr algn="l" rtl="0" fontAlgn="b"/>
                      <a:r>
                        <a:rPr lang="en-GB" sz="800" b="1" i="0" u="none" strike="noStrike">
                          <a:solidFill>
                            <a:srgbClr val="000000"/>
                          </a:solidFill>
                          <a:effectLst/>
                          <a:latin typeface="Arial Narrow" panose="020B0606020202030204" pitchFamily="34" charset="0"/>
                        </a:rPr>
                        <a:t>Brenn Jones</a:t>
                      </a:r>
                      <a:r>
                        <a:rPr lang="en-GB" sz="800" b="0" i="0" u="none" strike="noStrike">
                          <a:solidFill>
                            <a:srgbClr val="000000"/>
                          </a:solidFill>
                          <a:effectLst/>
                          <a:latin typeface="Arial Narrow" panose="020B0606020202030204" pitchFamily="34" charset="0"/>
                        </a:rPr>
                        <a:t>, Managing Editor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brenn.jones@pitchbook.com</a:t>
                      </a:r>
                    </a:p>
                  </a:txBody>
                  <a:tcPr marL="6350" marR="6350" marT="6350" marB="0" anchor="b">
                    <a:lnL>
                      <a:noFill/>
                    </a:lnL>
                    <a:lnR>
                      <a:noFill/>
                    </a:lnR>
                    <a:lnT>
                      <a:noFill/>
                    </a:lnT>
                    <a:lnB>
                      <a:noFill/>
                    </a:lnB>
                    <a:noFill/>
                  </a:tcPr>
                </a:tc>
                <a:tc>
                  <a:txBody>
                    <a:bodyPr/>
                    <a:lstStyle/>
                    <a:p>
                      <a:pPr algn="l" rtl="0" fontAlgn="b"/>
                      <a:r>
                        <a:rPr lang="en-GB" sz="800" b="1" i="0" u="none" strike="noStrike">
                          <a:solidFill>
                            <a:srgbClr val="000000"/>
                          </a:solidFill>
                          <a:effectLst/>
                          <a:latin typeface="Arial Narrow" panose="020B0606020202030204" pitchFamily="34" charset="0"/>
                        </a:rPr>
                        <a:t>Tyler Udland</a:t>
                      </a:r>
                      <a:r>
                        <a:rPr lang="en-GB" sz="800" b="0" i="0" u="none" strike="noStrike">
                          <a:solidFill>
                            <a:srgbClr val="000000"/>
                          </a:solidFill>
                          <a:effectLst/>
                          <a:latin typeface="Arial Narrow" panose="020B0606020202030204" pitchFamily="34" charset="0"/>
                        </a:rPr>
                        <a:t>, Sr. Reporter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tyler.udland@pitchbook.com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2179593639"/>
                  </a:ext>
                </a:extLst>
              </a:tr>
              <a:tr h="165589">
                <a:tc>
                  <a:txBody>
                    <a:bodyPr/>
                    <a:lstStyle/>
                    <a:p>
                      <a:pPr algn="l" rtl="0" fontAlgn="b"/>
                      <a:r>
                        <a:rPr lang="en-GB" sz="800" b="1" i="0" u="none" strike="noStrike">
                          <a:solidFill>
                            <a:srgbClr val="000000"/>
                          </a:solidFill>
                          <a:effectLst/>
                          <a:latin typeface="Arial Narrow" panose="020B0606020202030204" pitchFamily="34" charset="0"/>
                        </a:rPr>
                        <a:t>Michael Baron, </a:t>
                      </a:r>
                      <a:r>
                        <a:rPr lang="en-GB" sz="800" b="0" i="0" u="none" strike="noStrike">
                          <a:solidFill>
                            <a:srgbClr val="000000"/>
                          </a:solidFill>
                          <a:effectLst/>
                          <a:latin typeface="Arial Narrow" panose="020B0606020202030204" pitchFamily="34" charset="0"/>
                        </a:rPr>
                        <a:t>Sr. Copy &amp; Production Editor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michael.baron@pitchbook.com</a:t>
                      </a:r>
                    </a:p>
                  </a:txBody>
                  <a:tcPr marL="6350" marR="6350" marT="6350" marB="0" anchor="b">
                    <a:lnL>
                      <a:noFill/>
                    </a:lnL>
                    <a:lnR>
                      <a:noFill/>
                    </a:lnR>
                    <a:lnT>
                      <a:noFill/>
                    </a:lnT>
                    <a:lnB>
                      <a:noFill/>
                    </a:lnB>
                    <a:noFill/>
                  </a:tcPr>
                </a:tc>
                <a:tc>
                  <a:txBody>
                    <a:bodyPr/>
                    <a:lstStyle/>
                    <a:p>
                      <a:pPr algn="l" fontAlgn="b"/>
                      <a:endParaRPr lang="en-GB" sz="1000" b="0" i="0" u="none" strike="noStrike">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en-GB" sz="1000" b="0" i="0" u="none" strike="noStrike">
                        <a:effectLst/>
                        <a:latin typeface="Arial" panose="020B06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2940400331"/>
                  </a:ext>
                </a:extLst>
              </a:tr>
              <a:tr h="165589">
                <a:tc>
                  <a:txBody>
                    <a:bodyPr/>
                    <a:lstStyle/>
                    <a:p>
                      <a:pPr algn="l" rtl="0" fontAlgn="b"/>
                      <a:r>
                        <a:rPr lang="en-GB" sz="800" b="1" i="0" u="none" strike="noStrike">
                          <a:solidFill>
                            <a:srgbClr val="000000"/>
                          </a:solidFill>
                          <a:effectLst/>
                          <a:latin typeface="Arial Narrow" panose="020B0606020202030204" pitchFamily="34" charset="0"/>
                        </a:rPr>
                        <a:t>Alex Poole</a:t>
                      </a:r>
                      <a:r>
                        <a:rPr lang="en-GB" sz="800" b="0" i="0" u="none" strike="noStrike">
                          <a:solidFill>
                            <a:srgbClr val="000000"/>
                          </a:solidFill>
                          <a:effectLst/>
                          <a:latin typeface="Arial Narrow" panose="020B0606020202030204" pitchFamily="34" charset="0"/>
                        </a:rPr>
                        <a:t>, News Desk Manager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alexander.poole@pitchbook.com</a:t>
                      </a:r>
                    </a:p>
                  </a:txBody>
                  <a:tcPr marL="6350" marR="6350" marT="6350" marB="0" anchor="b">
                    <a:lnL>
                      <a:noFill/>
                    </a:lnL>
                    <a:lnR>
                      <a:noFill/>
                    </a:lnR>
                    <a:lnT>
                      <a:noFill/>
                    </a:lnT>
                    <a:lnB>
                      <a:noFill/>
                    </a:lnB>
                    <a:noFill/>
                  </a:tcPr>
                </a:tc>
                <a:tc>
                  <a:txBody>
                    <a:bodyPr/>
                    <a:lstStyle/>
                    <a:p>
                      <a:pPr algn="l" fontAlgn="b"/>
                      <a:endParaRPr lang="en-GB" sz="1000" b="0" i="0" u="none" strike="noStrike">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en-GB" sz="1000" b="0" i="0" u="none" strike="noStrike">
                        <a:effectLst/>
                        <a:latin typeface="Arial" panose="020B06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2559814679"/>
                  </a:ext>
                </a:extLst>
              </a:tr>
              <a:tr h="165589">
                <a:tc>
                  <a:txBody>
                    <a:bodyPr/>
                    <a:lstStyle/>
                    <a:p>
                      <a:pPr algn="l" rtl="0" fontAlgn="b"/>
                      <a:r>
                        <a:rPr lang="en-GB" sz="800" b="1" i="0" u="none" strike="noStrike">
                          <a:solidFill>
                            <a:srgbClr val="000000"/>
                          </a:solidFill>
                          <a:effectLst/>
                          <a:latin typeface="Arial Narrow" panose="020B0606020202030204" pitchFamily="34" charset="0"/>
                        </a:rPr>
                        <a:t>Jamie Tebaldi</a:t>
                      </a:r>
                      <a:r>
                        <a:rPr lang="en-GB" sz="800" b="0" i="0" u="none" strike="noStrike">
                          <a:solidFill>
                            <a:srgbClr val="000000"/>
                          </a:solidFill>
                          <a:effectLst/>
                          <a:latin typeface="Arial Narrow" panose="020B0606020202030204" pitchFamily="34" charset="0"/>
                        </a:rPr>
                        <a:t>, Editorial Designer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jamie.tebaldi@pitchbook.com</a:t>
                      </a:r>
                    </a:p>
                  </a:txBody>
                  <a:tcPr marL="6350" marR="6350" marT="6350" marB="0" anchor="b">
                    <a:lnL>
                      <a:noFill/>
                    </a:lnL>
                    <a:lnR>
                      <a:noFill/>
                    </a:lnR>
                    <a:lnT>
                      <a:noFill/>
                    </a:lnT>
                    <a:lnB>
                      <a:noFill/>
                    </a:lnB>
                    <a:noFill/>
                  </a:tcPr>
                </a:tc>
                <a:tc>
                  <a:txBody>
                    <a:bodyPr/>
                    <a:lstStyle/>
                    <a:p>
                      <a:pPr algn="l" fontAlgn="b"/>
                      <a:endParaRPr lang="en-GB" sz="1000" b="0" i="0" u="none" strike="noStrike">
                        <a:effectLst/>
                        <a:latin typeface="Arial" panose="020B0604020202020204" pitchFamily="34" charset="0"/>
                      </a:endParaRPr>
                    </a:p>
                  </a:txBody>
                  <a:tcPr marL="6350" marR="6350" marT="6350" marB="0" anchor="b">
                    <a:lnL>
                      <a:noFill/>
                    </a:lnL>
                    <a:lnR>
                      <a:noFill/>
                    </a:lnR>
                    <a:lnT>
                      <a:noFill/>
                    </a:lnT>
                    <a:lnB>
                      <a:noFill/>
                    </a:lnB>
                    <a:noFill/>
                  </a:tcPr>
                </a:tc>
                <a:tc>
                  <a:txBody>
                    <a:bodyPr/>
                    <a:lstStyle/>
                    <a:p>
                      <a:pPr algn="l" fontAlgn="b"/>
                      <a:endParaRPr lang="en-GB" sz="1000" b="0" i="0" u="none" strike="noStrike">
                        <a:effectLst/>
                        <a:latin typeface="Arial" panose="020B06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533028633"/>
                  </a:ext>
                </a:extLst>
              </a:tr>
              <a:tr h="172213">
                <a:tc>
                  <a:txBody>
                    <a:bodyPr/>
                    <a:lstStyle/>
                    <a:p>
                      <a:pPr algn="l" rtl="0" fontAlgn="b"/>
                      <a:r>
                        <a:rPr lang="en-GB" sz="800" b="1" i="0" u="none" strike="noStrike">
                          <a:solidFill>
                            <a:srgbClr val="000000"/>
                          </a:solidFill>
                          <a:effectLst/>
                          <a:latin typeface="Arial Narrow" panose="020B0606020202030204" pitchFamily="34" charset="0"/>
                        </a:rPr>
                        <a:t>Katie Dowd</a:t>
                      </a:r>
                      <a:r>
                        <a:rPr lang="en-GB" sz="800" b="0" i="0" u="none" strike="noStrike">
                          <a:solidFill>
                            <a:srgbClr val="000000"/>
                          </a:solidFill>
                          <a:effectLst/>
                          <a:latin typeface="Arial Narrow" panose="020B0606020202030204" pitchFamily="34" charset="0"/>
                        </a:rPr>
                        <a:t>, Copy &amp; Production Editor</a:t>
                      </a:r>
                      <a:endParaRPr lang="en-GB" sz="800" b="1" i="0" u="none" strike="noStrike">
                        <a:solidFill>
                          <a:srgbClr val="000000"/>
                        </a:solidFill>
                        <a:effectLst/>
                        <a:latin typeface="Arial Narrow" panose="020B0606020202030204" pitchFamily="34" charset="0"/>
                      </a:endParaRPr>
                    </a:p>
                  </a:txBody>
                  <a:tcPr marL="6350" marR="6350" marT="6350" marB="0" anchor="b">
                    <a:lnL>
                      <a:noFill/>
                    </a:lnL>
                    <a:lnR>
                      <a:noFill/>
                    </a:lnR>
                    <a:lnT>
                      <a:noFill/>
                    </a:lnT>
                    <a:lnB>
                      <a:noFill/>
                    </a:lnB>
                    <a:noFill/>
                  </a:tcPr>
                </a:tc>
                <a:tc>
                  <a:txBody>
                    <a:bodyPr/>
                    <a:lstStyle/>
                    <a:p>
                      <a:pPr algn="l" rtl="0" fontAlgn="b"/>
                      <a:r>
                        <a:rPr lang="en-GB" sz="800" b="0" i="0" u="none" strike="noStrike">
                          <a:solidFill>
                            <a:srgbClr val="000000"/>
                          </a:solidFill>
                          <a:effectLst/>
                          <a:latin typeface="Arial Narrow" panose="020B0606020202030204" pitchFamily="34" charset="0"/>
                        </a:rPr>
                        <a:t>katie.dowd@pitchbook.com</a:t>
                      </a:r>
                    </a:p>
                  </a:txBody>
                  <a:tcPr marL="6350" marR="6350" marT="6350" marB="0" anchor="b">
                    <a:lnL>
                      <a:noFill/>
                    </a:lnL>
                    <a:lnR>
                      <a:noFill/>
                    </a:lnR>
                    <a:lnT>
                      <a:noFill/>
                    </a:lnT>
                    <a:lnB>
                      <a:noFill/>
                    </a:lnB>
                    <a:noFill/>
                  </a:tcPr>
                </a:tc>
                <a:tc>
                  <a:txBody>
                    <a:bodyPr/>
                    <a:lstStyle/>
                    <a:p>
                      <a:pPr algn="l" rtl="0" fontAlgn="b"/>
                      <a:r>
                        <a:rPr lang="en-GB" sz="1000" b="1" i="0" u="none" strike="noStrike">
                          <a:solidFill>
                            <a:srgbClr val="000000"/>
                          </a:solidFill>
                          <a:effectLst/>
                          <a:latin typeface="Arial Narrow" panose="020B0606020202030204" pitchFamily="34" charset="0"/>
                        </a:rPr>
                        <a:t>Questions/Support</a:t>
                      </a:r>
                    </a:p>
                  </a:txBody>
                  <a:tcPr marL="6350" marR="6350" marT="6350" marB="0" anchor="b">
                    <a:lnL>
                      <a:noFill/>
                    </a:lnL>
                    <a:lnR>
                      <a:noFill/>
                    </a:lnR>
                    <a:lnT>
                      <a:noFill/>
                    </a:lnT>
                    <a:lnB>
                      <a:noFill/>
                    </a:lnB>
                    <a:noFill/>
                  </a:tcPr>
                </a:tc>
                <a:tc>
                  <a:txBody>
                    <a:bodyPr/>
                    <a:lstStyle/>
                    <a:p>
                      <a:pPr algn="l" rtl="0" fontAlgn="b"/>
                      <a:r>
                        <a:rPr lang="en-GB" sz="1000" b="1" i="0" u="none" strike="noStrike" dirty="0">
                          <a:solidFill>
                            <a:srgbClr val="000000"/>
                          </a:solidFill>
                          <a:effectLst/>
                          <a:latin typeface="Arial Narrow" panose="020B0606020202030204" pitchFamily="34" charset="0"/>
                        </a:rPr>
                        <a:t>support@pitchbook.com</a:t>
                      </a:r>
                    </a:p>
                  </a:txBody>
                  <a:tcPr marL="6350" marR="6350" marT="6350" marB="0" anchor="b">
                    <a:lnL>
                      <a:noFill/>
                    </a:lnL>
                    <a:lnR>
                      <a:noFill/>
                    </a:lnR>
                    <a:lnT>
                      <a:noFill/>
                    </a:lnT>
                    <a:lnB>
                      <a:noFill/>
                    </a:lnB>
                    <a:noFill/>
                  </a:tcPr>
                </a:tc>
                <a:extLst>
                  <a:ext uri="{0D108BD9-81ED-4DB2-BD59-A6C34878D82A}">
                    <a16:rowId xmlns:a16="http://schemas.microsoft.com/office/drawing/2014/main" val="134284512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Quarterly Buyout Loan Volume &amp; Deal Count (€B)</a:t>
            </a:r>
          </a:p>
        </p:txBody>
      </p:sp>
      <p:sp>
        <p:nvSpPr>
          <p:cNvPr id="3" name="Text Box 4">
            <a:extLst>
              <a:ext uri="{FF2B5EF4-FFF2-40B4-BE49-F238E27FC236}">
                <a16:creationId xmlns:a16="http://schemas.microsoft.com/office/drawing/2014/main" id="{34B0DEA1-81CC-AE9B-47B4-D256734FA6EF}"/>
              </a:ext>
            </a:extLst>
          </p:cNvPr>
          <p:cNvSpPr txBox="1">
            <a:spLocks noChangeArrowheads="1"/>
          </p:cNvSpPr>
          <p:nvPr/>
        </p:nvSpPr>
        <p:spPr bwMode="auto">
          <a:xfrm>
            <a:off x="533400" y="57912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Reflects initial/secondary buyouts only (excludes recaps, refinancings, </a:t>
            </a:r>
            <a:r>
              <a:rPr lang="en-US" altLang="en-US" sz="800" b="0" err="1">
                <a:solidFill>
                  <a:schemeClr val="tx1"/>
                </a:solidFill>
                <a:latin typeface="+mn-lt"/>
              </a:rPr>
              <a:t>etc</a:t>
            </a:r>
            <a:r>
              <a:rPr lang="en-US" altLang="en-US" sz="800" b="0">
                <a:solidFill>
                  <a:schemeClr val="tx1"/>
                </a:solidFill>
                <a:latin typeface="+mn-lt"/>
              </a:rPr>
              <a:t>).  </a:t>
            </a:r>
          </a:p>
          <a:p>
            <a:pPr algn="r">
              <a:lnSpc>
                <a:spcPct val="100000"/>
              </a:lnSpc>
              <a:spcBef>
                <a:spcPct val="0"/>
              </a:spcBef>
              <a:buClrTx/>
              <a:buFontTx/>
              <a:buNone/>
            </a:pPr>
            <a:r>
              <a:rPr lang="en-US" altLang="en-US" sz="800" b="0">
                <a:solidFill>
                  <a:schemeClr val="tx1"/>
                </a:solidFill>
                <a:latin typeface="+mn-lt"/>
              </a:rPr>
              <a:t>*Deal Count counts First and Second Lien portions of a single transaction as one event.</a:t>
            </a:r>
          </a:p>
          <a:p>
            <a:pPr algn="r">
              <a:lnSpc>
                <a:spcPct val="100000"/>
              </a:lnSpc>
              <a:spcBef>
                <a:spcPct val="0"/>
              </a:spcBef>
              <a:buClrTx/>
              <a:buFontTx/>
              <a:buNone/>
            </a:pPr>
            <a:r>
              <a:rPr lang="en-US" altLang="en-US" sz="800" b="0">
                <a:solidFill>
                  <a:schemeClr val="tx1"/>
                </a:solidFill>
                <a:latin typeface="+mn-lt"/>
              </a:rPr>
              <a:t>LCD updates all current year volume as necessary to reflect the latest bank meeting information</a:t>
            </a:r>
          </a:p>
        </p:txBody>
      </p:sp>
      <p:graphicFrame>
        <p:nvGraphicFramePr>
          <p:cNvPr id="2" name="Object 3">
            <a:extLst>
              <a:ext uri="{FF2B5EF4-FFF2-40B4-BE49-F238E27FC236}">
                <a16:creationId xmlns:a16="http://schemas.microsoft.com/office/drawing/2014/main" id="{8C08ACC3-7656-55F6-DEEA-BCAD6F1983C5}"/>
              </a:ext>
            </a:extLst>
          </p:cNvPr>
          <p:cNvGraphicFramePr>
            <a:graphicFrameLocks noGrp="1"/>
          </p:cNvGraphicFramePr>
          <p:nvPr>
            <p:extLst>
              <p:ext uri="{D42A27DB-BD31-4B8C-83A1-F6EECF244321}">
                <p14:modId xmlns:p14="http://schemas.microsoft.com/office/powerpoint/2010/main" val="3870617207"/>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125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Annual Buyout Transaction Volume (€B)</a:t>
            </a:r>
          </a:p>
        </p:txBody>
      </p:sp>
      <p:sp>
        <p:nvSpPr>
          <p:cNvPr id="5" name="Text Box 4">
            <a:extLst>
              <a:ext uri="{FF2B5EF4-FFF2-40B4-BE49-F238E27FC236}">
                <a16:creationId xmlns:a16="http://schemas.microsoft.com/office/drawing/2014/main" id="{87612261-DD12-E377-9E1D-0B12A6962765}"/>
              </a:ext>
            </a:extLst>
          </p:cNvPr>
          <p:cNvSpPr txBox="1">
            <a:spLocks noChangeArrowheads="1"/>
          </p:cNvSpPr>
          <p:nvPr/>
        </p:nvSpPr>
        <p:spPr bwMode="auto">
          <a:xfrm>
            <a:off x="533400" y="57912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Reflects total sources of funding of initial or secondary buyout by a private equity firm (excludes recaps, refinancings, </a:t>
            </a:r>
            <a:r>
              <a:rPr lang="en-US" altLang="en-US" sz="800" b="0" err="1">
                <a:solidFill>
                  <a:schemeClr val="tx1"/>
                </a:solidFill>
                <a:latin typeface="+mn-lt"/>
              </a:rPr>
              <a:t>etc</a:t>
            </a:r>
            <a:r>
              <a:rPr lang="en-US" altLang="en-US" sz="800" b="0">
                <a:solidFill>
                  <a:schemeClr val="tx1"/>
                </a:solidFill>
                <a:latin typeface="+mn-lt"/>
              </a:rPr>
              <a:t>). Analysis reflects both actual sources/uses data as well as estimates based upon total sources. Analysis excludes buyouts funded by bonds only, or </a:t>
            </a:r>
            <a:r>
              <a:rPr lang="en-US" altLang="en-US" sz="800" b="0" err="1">
                <a:solidFill>
                  <a:schemeClr val="tx1"/>
                </a:solidFill>
                <a:latin typeface="+mn-lt"/>
              </a:rPr>
              <a:t>bond+RC</a:t>
            </a:r>
            <a:r>
              <a:rPr lang="en-US" altLang="en-US" sz="800" b="0">
                <a:solidFill>
                  <a:schemeClr val="tx1"/>
                </a:solidFill>
                <a:latin typeface="+mn-lt"/>
              </a:rPr>
              <a:t> only.</a:t>
            </a:r>
          </a:p>
          <a:p>
            <a:pPr algn="r">
              <a:lnSpc>
                <a:spcPct val="100000"/>
              </a:lnSpc>
              <a:spcBef>
                <a:spcPct val="0"/>
              </a:spcBef>
              <a:buClrTx/>
              <a:buFontTx/>
              <a:buNone/>
            </a:pPr>
            <a:r>
              <a:rPr lang="en-US" altLang="en-US" sz="800" b="0">
                <a:solidFill>
                  <a:schemeClr val="tx1"/>
                </a:solidFill>
                <a:latin typeface="+mn-lt"/>
              </a:rPr>
              <a:t>LCD updates all current year volume as necessary to reflect the latest bank meeting information</a:t>
            </a:r>
          </a:p>
        </p:txBody>
      </p:sp>
      <p:graphicFrame>
        <p:nvGraphicFramePr>
          <p:cNvPr id="6" name="Object 1">
            <a:extLst>
              <a:ext uri="{FF2B5EF4-FFF2-40B4-BE49-F238E27FC236}">
                <a16:creationId xmlns:a16="http://schemas.microsoft.com/office/drawing/2014/main" id="{23804268-2BBF-7191-0E90-339A9DBE34FE}"/>
              </a:ext>
            </a:extLst>
          </p:cNvPr>
          <p:cNvGraphicFramePr>
            <a:graphicFrameLocks/>
          </p:cNvGraphicFramePr>
          <p:nvPr>
            <p:extLst>
              <p:ext uri="{D42A27DB-BD31-4B8C-83A1-F6EECF244321}">
                <p14:modId xmlns:p14="http://schemas.microsoft.com/office/powerpoint/2010/main" val="2226187469"/>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495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a:solidFill>
                  <a:schemeClr val="tx1"/>
                </a:solidFill>
                <a:latin typeface="Arial Narrow" panose="020B0606020202030204" pitchFamily="34" charset="0"/>
              </a:rPr>
              <a:t>Trends in Diversification of Type of Buyout (volume)</a:t>
            </a:r>
          </a:p>
        </p:txBody>
      </p:sp>
      <p:sp>
        <p:nvSpPr>
          <p:cNvPr id="6" name="Text Box 4">
            <a:extLst>
              <a:ext uri="{FF2B5EF4-FFF2-40B4-BE49-F238E27FC236}">
                <a16:creationId xmlns:a16="http://schemas.microsoft.com/office/drawing/2014/main" id="{ED6AA45A-9869-8560-C965-B59D416152B6}"/>
              </a:ext>
            </a:extLst>
          </p:cNvPr>
          <p:cNvSpPr txBox="1">
            <a:spLocks noChangeArrowheads="1"/>
          </p:cNvSpPr>
          <p:nvPr/>
        </p:nvSpPr>
        <p:spPr bwMode="auto">
          <a:xfrm>
            <a:off x="533400" y="5956756"/>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The activity reflects deals that were syndicated in the loan market and excludes LBOs financed via bridge loan to/by whole business securitization.</a:t>
            </a:r>
          </a:p>
        </p:txBody>
      </p:sp>
      <p:graphicFrame>
        <p:nvGraphicFramePr>
          <p:cNvPr id="8" name="Object 3">
            <a:extLst>
              <a:ext uri="{FF2B5EF4-FFF2-40B4-BE49-F238E27FC236}">
                <a16:creationId xmlns:a16="http://schemas.microsoft.com/office/drawing/2014/main" id="{9B96A3D9-F6C6-603F-136E-FAC899C7F0E1}"/>
              </a:ext>
            </a:extLst>
          </p:cNvPr>
          <p:cNvGraphicFramePr>
            <a:graphicFrameLocks noGrp="1"/>
          </p:cNvGraphicFramePr>
          <p:nvPr>
            <p:extLst>
              <p:ext uri="{D42A27DB-BD31-4B8C-83A1-F6EECF244321}">
                <p14:modId xmlns:p14="http://schemas.microsoft.com/office/powerpoint/2010/main" val="3477122735"/>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311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a:t>LBO Senior Leveraged Market</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521208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Trends in Diversification of Type of Buyout (count)</a:t>
            </a:r>
          </a:p>
        </p:txBody>
      </p:sp>
      <p:sp>
        <p:nvSpPr>
          <p:cNvPr id="6" name="Text Box 4">
            <a:extLst>
              <a:ext uri="{FF2B5EF4-FFF2-40B4-BE49-F238E27FC236}">
                <a16:creationId xmlns:a16="http://schemas.microsoft.com/office/drawing/2014/main" id="{ED6AA45A-9869-8560-C965-B59D416152B6}"/>
              </a:ext>
            </a:extLst>
          </p:cNvPr>
          <p:cNvSpPr txBox="1">
            <a:spLocks noChangeArrowheads="1"/>
          </p:cNvSpPr>
          <p:nvPr/>
        </p:nvSpPr>
        <p:spPr bwMode="auto">
          <a:xfrm>
            <a:off x="533400" y="5956756"/>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a:solidFill>
                  <a:schemeClr val="tx1"/>
                </a:solidFill>
                <a:latin typeface="+mn-lt"/>
              </a:rPr>
              <a:t>The activity reflects deals that were syndicated in the loan market and excludes LBOs financed via bridge loan to/by whole business securitization.</a:t>
            </a:r>
          </a:p>
        </p:txBody>
      </p:sp>
      <p:graphicFrame>
        <p:nvGraphicFramePr>
          <p:cNvPr id="3" name="Object 1">
            <a:extLst>
              <a:ext uri="{FF2B5EF4-FFF2-40B4-BE49-F238E27FC236}">
                <a16:creationId xmlns:a16="http://schemas.microsoft.com/office/drawing/2014/main" id="{B3D56400-70A9-1777-0046-E1E4F5ABFC9C}"/>
              </a:ext>
            </a:extLst>
          </p:cNvPr>
          <p:cNvGraphicFramePr>
            <a:graphicFrameLocks noGrp="1"/>
          </p:cNvGraphicFramePr>
          <p:nvPr>
            <p:extLst>
              <p:ext uri="{D42A27DB-BD31-4B8C-83A1-F6EECF244321}">
                <p14:modId xmlns:p14="http://schemas.microsoft.com/office/powerpoint/2010/main" val="1692944747"/>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9862157"/>
      </p:ext>
    </p:extLst>
  </p:cSld>
  <p:clrMapOvr>
    <a:masterClrMapping/>
  </p:clrMapOvr>
</p:sld>
</file>

<file path=ppt/theme/theme1.xml><?xml version="1.0" encoding="utf-8"?>
<a:theme xmlns:a="http://schemas.openxmlformats.org/drawingml/2006/main" name="SP_PPT_EXTERNAL">
  <a:themeElements>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SP_PPT_EXTERNAL 1">
        <a:dk1>
          <a:srgbClr val="000000"/>
        </a:dk1>
        <a:lt1>
          <a:srgbClr val="FFFFFF"/>
        </a:lt1>
        <a:dk2>
          <a:srgbClr val="CC6600"/>
        </a:dk2>
        <a:lt2>
          <a:srgbClr val="999999"/>
        </a:lt2>
        <a:accent1>
          <a:srgbClr val="336699"/>
        </a:accent1>
        <a:accent2>
          <a:srgbClr val="FFCC00"/>
        </a:accent2>
        <a:accent3>
          <a:srgbClr val="FFFFFF"/>
        </a:accent3>
        <a:accent4>
          <a:srgbClr val="000000"/>
        </a:accent4>
        <a:accent5>
          <a:srgbClr val="ADB8CA"/>
        </a:accent5>
        <a:accent6>
          <a:srgbClr val="E7B900"/>
        </a:accent6>
        <a:hlink>
          <a:srgbClr val="006633"/>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4DED4CDD996544A64F4F908A9B6C91" ma:contentTypeVersion="17" ma:contentTypeDescription="Create a new document." ma:contentTypeScope="" ma:versionID="d4453747948a491c590e61ff8ea5c9b8">
  <xsd:schema xmlns:xsd="http://www.w3.org/2001/XMLSchema" xmlns:xs="http://www.w3.org/2001/XMLSchema" xmlns:p="http://schemas.microsoft.com/office/2006/metadata/properties" xmlns:ns2="f0abecb8-a286-4093-8d73-b68799abf9c6" xmlns:ns3="a9f75129-9d9b-4f89-a9e4-00ed9b168d42" xmlns:ns4="6e78ff2e-7cd1-4db1-a5aa-e80c3081f3be" targetNamespace="http://schemas.microsoft.com/office/2006/metadata/properties" ma:root="true" ma:fieldsID="07e3a5058e1046e59a63dd2d1c85deb8" ns2:_="" ns3:_="" ns4:_="">
    <xsd:import namespace="f0abecb8-a286-4093-8d73-b68799abf9c6"/>
    <xsd:import namespace="a9f75129-9d9b-4f89-a9e4-00ed9b168d42"/>
    <xsd:import namespace="6e78ff2e-7cd1-4db1-a5aa-e80c3081f3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becb8-a286-4093-8d73-b68799abf9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957a171-654f-4563-9f59-7d53f9f4325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f75129-9d9b-4f89-a9e4-00ed9b168d4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78ff2e-7cd1-4db1-a5aa-e80c3081f3b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757390e-33f7-4e72-92f7-34143a5fc9f1}" ma:internalName="TaxCatchAll" ma:showField="CatchAllData" ma:web="a9f75129-9d9b-4f89-a9e4-00ed9b168d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e78ff2e-7cd1-4db1-a5aa-e80c3081f3be" xsi:nil="true"/>
    <lcf76f155ced4ddcb4097134ff3c332f xmlns="f0abecb8-a286-4093-8d73-b68799abf9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610755-E3F5-4036-A724-2E4C79B2B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becb8-a286-4093-8d73-b68799abf9c6"/>
    <ds:schemaRef ds:uri="a9f75129-9d9b-4f89-a9e4-00ed9b168d42"/>
    <ds:schemaRef ds:uri="6e78ff2e-7cd1-4db1-a5aa-e80c3081f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FC9806-ABB6-402D-A2CE-1DB5DD494ECF}">
  <ds:schemaRefs>
    <ds:schemaRef ds:uri="http://schemas.microsoft.com/sharepoint/v3/contenttype/forms"/>
  </ds:schemaRefs>
</ds:datastoreItem>
</file>

<file path=customXml/itemProps3.xml><?xml version="1.0" encoding="utf-8"?>
<ds:datastoreItem xmlns:ds="http://schemas.openxmlformats.org/officeDocument/2006/customXml" ds:itemID="{E40A13D9-376D-4B8E-8029-5ECC6D22C3BC}">
  <ds:schemaRefs>
    <ds:schemaRef ds:uri="http://purl.org/dc/dcmitype/"/>
    <ds:schemaRef ds:uri="http://purl.org/dc/elements/1.1/"/>
    <ds:schemaRef ds:uri="a9f75129-9d9b-4f89-a9e4-00ed9b168d42"/>
    <ds:schemaRef ds:uri="http://schemas.openxmlformats.org/package/2006/metadata/core-properties"/>
    <ds:schemaRef ds:uri="http://www.w3.org/XML/1998/namespace"/>
    <ds:schemaRef ds:uri="http://schemas.microsoft.com/office/2006/documentManagement/types"/>
    <ds:schemaRef ds:uri="f0abecb8-a286-4093-8d73-b68799abf9c6"/>
    <ds:schemaRef ds:uri="http://schemas.microsoft.com/office/infopath/2007/PartnerControls"/>
    <ds:schemaRef ds:uri="6e78ff2e-7cd1-4db1-a5aa-e80c3081f3b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911</TotalTime>
  <Words>5696</Words>
  <Application>Microsoft Office PowerPoint</Application>
  <PresentationFormat>On-screen Show (4:3)</PresentationFormat>
  <Paragraphs>1408</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Narrow</vt:lpstr>
      <vt:lpstr>Calibri</vt:lpstr>
      <vt:lpstr>Georgia</vt:lpstr>
      <vt:lpstr>Times New Roman</vt:lpstr>
      <vt:lpstr>Wingdings</vt:lpstr>
      <vt:lpstr>SP_PPT_EXTERNAL</vt:lpstr>
      <vt:lpstr>LCD European Leveraged Buyout Review</vt:lpstr>
      <vt:lpstr>LCD European Leveraged Buyout Review</vt:lpstr>
      <vt:lpstr>Table of contents</vt:lpstr>
      <vt:lpstr>LBO Senior Leveraged Market</vt:lpstr>
      <vt:lpstr>LBO Senior Leveraged Market</vt:lpstr>
      <vt:lpstr>LBO Senior Leveraged Market</vt:lpstr>
      <vt:lpstr>LBO Senior Leveraged Market</vt:lpstr>
      <vt:lpstr>LBO Senior Leveraged Market</vt:lpstr>
      <vt:lpstr>LBO Senior Leveraged Market</vt:lpstr>
      <vt:lpstr>LBO Senior Leveraged Market</vt:lpstr>
      <vt:lpstr>LBO Senior Leveraged Market</vt:lpstr>
      <vt:lpstr>LBO Senior Leveraged Market</vt:lpstr>
      <vt:lpstr>LBO Senior Leveraged Market</vt:lpstr>
      <vt:lpstr>LBO Senior Leveraged Market</vt:lpstr>
      <vt:lpstr>LBO Senior Leveraged Market</vt:lpstr>
      <vt:lpstr>Most Active Sponsors:  2025</vt:lpstr>
      <vt:lpstr>Most Active Sponsors: Last 3 Years</vt:lpstr>
      <vt:lpstr>LBO Senior Leveraged Market</vt:lpstr>
      <vt:lpstr>LBO Senior Leveraged Market</vt:lpstr>
      <vt:lpstr>LBO Senior Leveraged Market</vt:lpstr>
      <vt:lpstr>LBO Senior Leveraged Market</vt:lpstr>
      <vt:lpstr>LBO Senior Leveraged Market</vt:lpstr>
      <vt:lpstr>New-Issue Pricing Trends</vt:lpstr>
      <vt:lpstr>New-Issue Pricing Trends</vt:lpstr>
      <vt:lpstr>New-Issue Pricing Trends</vt:lpstr>
      <vt:lpstr>New-Issue Pricing Trends</vt:lpstr>
      <vt:lpstr>New-Issue Pricing Trends</vt:lpstr>
      <vt:lpstr>Credit Statistics for LBOs</vt:lpstr>
      <vt:lpstr>Credit Statistics for LBOs</vt:lpstr>
      <vt:lpstr>Credit Statistics for LBOs</vt:lpstr>
      <vt:lpstr>Credit Statistics for LBOs</vt:lpstr>
      <vt:lpstr>Credit Statistics for LBOs</vt:lpstr>
      <vt:lpstr>Credit Statistics for LBOs</vt:lpstr>
      <vt:lpstr>Credit Statistics for LBOs</vt:lpstr>
      <vt:lpstr>Credit Statistics for LBOs</vt:lpstr>
      <vt:lpstr>Credit Statistics for LBOs</vt:lpstr>
      <vt:lpstr>Credit Statistics for LBOs</vt:lpstr>
      <vt:lpstr>Sources/Uses Analysis for Buyouts</vt:lpstr>
      <vt:lpstr>Sources/Uses Analysis for Buyouts</vt:lpstr>
      <vt:lpstr>Sources/Uses Analysis for Buyouts</vt:lpstr>
      <vt:lpstr>Sources/Uses Analysis for Buyouts</vt:lpstr>
      <vt:lpstr>Sources/Uses Analysis for Buyouts</vt:lpstr>
      <vt:lpstr>Sources/Uses Analysis for Buyouts</vt:lpstr>
      <vt:lpstr>Sources/Uses Analysis for Buyouts</vt:lpstr>
      <vt:lpstr>Sources/Uses Analysis for Buyouts</vt:lpstr>
      <vt:lpstr>Sources/Uses Analysis for Buyouts</vt:lpstr>
      <vt:lpstr>Sources/Uses Analysis for Buyouts</vt:lpstr>
      <vt:lpstr>Sources/Uses Analysis for Buyouts</vt:lpstr>
      <vt:lpstr>Sources/Uses Analysis for Buyouts</vt:lpstr>
      <vt:lpstr>Sources/Uses Analysis for Buyouts</vt:lpstr>
      <vt:lpstr>Sources/Uses Analysis for Buyouts</vt:lpstr>
      <vt:lpstr>Sources/Uses Analysis for Buyouts</vt:lpstr>
      <vt:lpstr>European Leveraged Buyout Review Methodology</vt:lpstr>
      <vt:lpstr>Contact</vt:lpstr>
      <vt:lpstr>PowerPoint Presentation</vt:lpstr>
    </vt:vector>
  </TitlesOfParts>
  <Company>PMD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Lukatsky, Marina</dc:creator>
  <cp:lastModifiedBy>Frederick Tetteh</cp:lastModifiedBy>
  <cp:revision>92</cp:revision>
  <cp:lastPrinted>2016-06-21T14:58:13Z</cp:lastPrinted>
  <dcterms:created xsi:type="dcterms:W3CDTF">2000-11-08T22:13:31Z</dcterms:created>
  <dcterms:modified xsi:type="dcterms:W3CDTF">2025-10-07T15:24:14Z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735f1d96-d79d-40e1-9bef-4d7a00adea2d</vt:lpwstr>
  </property>
  <property fmtid="{D5CDD505-2E9C-101B-9397-08002B2CF9AE}" pid="3" name="ContentTypeId">
    <vt:lpwstr>0x010100534DED4CDD996544A64F4F908A9B6C91</vt:lpwstr>
  </property>
  <property fmtid="{D5CDD505-2E9C-101B-9397-08002B2CF9AE}" pid="4" name="MSIP_Label_831f0267-8575-4fc2-99cc-f6b7f9934be9_Enabled">
    <vt:lpwstr>true</vt:lpwstr>
  </property>
  <property fmtid="{D5CDD505-2E9C-101B-9397-08002B2CF9AE}" pid="5" name="MSIP_Label_831f0267-8575-4fc2-99cc-f6b7f9934be9_SetDate">
    <vt:lpwstr>2022-08-24T12:50:25Z</vt:lpwstr>
  </property>
  <property fmtid="{D5CDD505-2E9C-101B-9397-08002B2CF9AE}" pid="6" name="MSIP_Label_831f0267-8575-4fc2-99cc-f6b7f9934be9_Method">
    <vt:lpwstr>Standard</vt:lpwstr>
  </property>
  <property fmtid="{D5CDD505-2E9C-101B-9397-08002B2CF9AE}" pid="7" name="MSIP_Label_831f0267-8575-4fc2-99cc-f6b7f9934be9_Name">
    <vt:lpwstr>831f0267-8575-4fc2-99cc-f6b7f9934be9</vt:lpwstr>
  </property>
  <property fmtid="{D5CDD505-2E9C-101B-9397-08002B2CF9AE}" pid="8" name="MSIP_Label_831f0267-8575-4fc2-99cc-f6b7f9934be9_SiteId">
    <vt:lpwstr>8f3e36ea-8039-4b40-81a7-7dc0599e8645</vt:lpwstr>
  </property>
  <property fmtid="{D5CDD505-2E9C-101B-9397-08002B2CF9AE}" pid="9" name="MSIP_Label_831f0267-8575-4fc2-99cc-f6b7f9934be9_ActionId">
    <vt:lpwstr>5c7ff0a2-432d-49b4-92c6-6143f07cc4a5</vt:lpwstr>
  </property>
  <property fmtid="{D5CDD505-2E9C-101B-9397-08002B2CF9AE}" pid="10" name="MSIP_Label_831f0267-8575-4fc2-99cc-f6b7f9934be9_ContentBits">
    <vt:lpwstr>0</vt:lpwstr>
  </property>
  <property fmtid="{D5CDD505-2E9C-101B-9397-08002B2CF9AE}" pid="11" name="MediaServiceImageTags">
    <vt:lpwstr/>
  </property>
</Properties>
</file>